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45" r:id="rId1"/>
  </p:sldMasterIdLst>
  <p:notesMasterIdLst>
    <p:notesMasterId r:id="rId20"/>
  </p:notesMasterIdLst>
  <p:sldIdLst>
    <p:sldId id="256" r:id="rId2"/>
    <p:sldId id="312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313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/>
    <p:restoredTop sz="94038" autoAdjust="0"/>
  </p:normalViewPr>
  <p:slideViewPr>
    <p:cSldViewPr snapToGrid="0" snapToObjects="1">
      <p:cViewPr varScale="1">
        <p:scale>
          <a:sx n="69" d="100"/>
          <a:sy n="69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CED6-A77A-FC4C-B9FD-956836DC849B}" type="datetimeFigureOut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52C3D-A0DB-5948-BB9B-D06E0539D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60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400"/>
              <a:t>レポート</a:t>
            </a:r>
            <a:r>
              <a:rPr kumimoji="1" lang="ja-JP" altLang="en-US" sz="1400" dirty="0"/>
              <a:t>完成まで</a:t>
            </a:r>
            <a:r>
              <a:rPr kumimoji="1" lang="ja-JP" altLang="en-US" sz="1400"/>
              <a:t>の道筋</a:t>
            </a:r>
            <a:endParaRPr kumimoji="1" lang="en-US" altLang="ja-JP" sz="1400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sz="1400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400"/>
              <a:t>順現実</a:t>
            </a:r>
            <a:r>
              <a:rPr kumimoji="1" lang="ja-JP" altLang="en-US" sz="1400" dirty="0"/>
              <a:t>には必ずしもこの順番通り</a:t>
            </a:r>
            <a:r>
              <a:rPr kumimoji="1" lang="ja-JP" altLang="en-US" sz="1400"/>
              <a:t>に進まない</a:t>
            </a:r>
            <a:endParaRPr kumimoji="1" lang="en-US" altLang="ja-JP" sz="1400" dirty="0"/>
          </a:p>
          <a:p>
            <a:pPr marL="171450" indent="-171450">
              <a:buFont typeface="Wingdings" panose="05000000000000000000" pitchFamily="2" charset="2"/>
              <a:buChar char="n"/>
            </a:pPr>
            <a:endParaRPr kumimoji="1" lang="en-US" altLang="ja-JP" sz="1400" dirty="0"/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ja-JP" altLang="en-US" sz="1400" dirty="0"/>
              <a:t>どこかでつまずいたら、各ステップを行ったり</a:t>
            </a:r>
            <a:r>
              <a:rPr kumimoji="1" lang="ja-JP" altLang="en-US" sz="1400"/>
              <a:t>来たりしながら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5A20-71F1-4AFE-ADC4-459537F6002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1AAD72-D4A7-6A4D-B087-7A54EE09652D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5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必ずしも</a:t>
            </a:r>
            <a:r>
              <a:rPr kumimoji="1" lang="en-US" altLang="ja-JP" dirty="0"/>
              <a:t>Word</a:t>
            </a:r>
            <a:r>
              <a:rPr kumimoji="1" lang="ja-JP" altLang="en-US" dirty="0"/>
              <a:t>を使う必要はなく、あくまで一例のご紹介です。かつての研究者たちは手書きのカード</a:t>
            </a:r>
            <a:r>
              <a:rPr kumimoji="1" lang="ja-JP" altLang="en-US"/>
              <a:t>を使って「文献メモ」や</a:t>
            </a:r>
            <a:r>
              <a:rPr kumimoji="1" lang="ja-JP" altLang="en-US" dirty="0"/>
              <a:t>この後</a:t>
            </a:r>
            <a:r>
              <a:rPr kumimoji="1" lang="ja-JP" altLang="en-US"/>
              <a:t>ご紹介する「研究ノート」を</a:t>
            </a:r>
            <a:r>
              <a:rPr kumimoji="1" lang="ja-JP" altLang="en-US" dirty="0"/>
              <a:t>つけていました。自分に合うツールを見つけられることを願います。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3D-A0DB-5948-BB9B-D06E0539D7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みなさんご存じとは思いますが、アウトライン機能について少し解説すると、元々アウトラインとは章・節・項などの一連の見出しを文章のレベルに応じて設定、表示するものです。</a:t>
            </a:r>
            <a:endParaRPr kumimoji="1" lang="en-US" altLang="ja-JP" dirty="0"/>
          </a:p>
          <a:p>
            <a:r>
              <a:rPr kumimoji="1" lang="ja-JP" altLang="en-US" dirty="0"/>
              <a:t>各段落が「見出し」であるか、それとも「本文」であるかを</a:t>
            </a:r>
            <a:r>
              <a:rPr kumimoji="1" lang="en-US" altLang="ja-JP" dirty="0"/>
              <a:t>10</a:t>
            </a:r>
            <a:r>
              <a:rPr kumimoji="1" lang="ja-JP" altLang="en-US" dirty="0"/>
              <a:t>段階のレベルで整理できます。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「文献メモ」と後ほど説明する「研究ノート」は、この機能を援用して情報整理をする、という一つのアイデアです。</a:t>
            </a:r>
            <a:endParaRPr kumimoji="1" lang="en-US" altLang="ja-JP" dirty="0"/>
          </a:p>
          <a:p>
            <a:r>
              <a:rPr kumimoji="1" lang="ja-JP" altLang="en-US" dirty="0"/>
              <a:t>左側にリスト一覧を表示できるので全体的に見渡せるのと、クリックすると当該ページまで飛べるので便利な機能です。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2C3D-A0DB-5948-BB9B-D06E0539D7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26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n"/>
            </a:pPr>
            <a:endParaRPr kumimoji="1"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5A20-71F1-4AFE-ADC4-459537F6002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7F6A45-79EB-534F-901B-1454277C9872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9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2A1B672-6D47-C047-8807-9770472DBE23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7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BD4A-5965-B543-867F-ADB5C440F5EC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0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AA9-FD35-B344-A82A-CA5F99170C75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10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404E8-99CD-F147-AC2D-064956BA242F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61256" y="561040"/>
            <a:ext cx="8415200" cy="1143000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rgbClr val="00ADB5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3510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DC33-1B5B-6C47-AD12-E73B3F752821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8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F9E8-44D1-B549-9613-F3AE2D91749D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8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C5F7-A09B-DA4C-ADEB-031C7ABD6B91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20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73AC-F10A-5949-A395-75BA24502450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13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145F-5856-0B41-91BD-942D1C58652A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9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39CF-DD4E-B44C-9738-0AE080D48A57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1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5115-21D2-6048-832A-05C952BAB5FC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2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060E-5E86-B44F-88EF-56298BEB8AFB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83C9DAB-5D7D-4449-9C49-1333F4A46039}" type="datetime1">
              <a:rPr kumimoji="1" lang="ja-JP" altLang="en-US" smtClean="0"/>
              <a:t>2022/10/6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444CEFE-A1C0-6B4A-BC0E-9BF39FD0D3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kumimoji="1"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67D3E-701B-384D-8EFA-8BA06EA1F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29" y="893968"/>
            <a:ext cx="7730543" cy="19524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5400"/>
              <a:t>レポート作成「前」に</a:t>
            </a:r>
            <a:br>
              <a:rPr lang="en-US" altLang="ja-JP" sz="5400" dirty="0"/>
            </a:br>
            <a:r>
              <a:rPr lang="ja-JP" altLang="en-US" sz="5400"/>
              <a:t>心がけたいこと</a:t>
            </a:r>
            <a:endParaRPr kumimoji="1" lang="ja-JP" altLang="en-US" sz="54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0600798-51DC-CE45-9407-4306511A0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728" y="2846412"/>
            <a:ext cx="7730543" cy="1021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ja-JP" sz="3200" dirty="0"/>
              <a:t>LA</a:t>
            </a:r>
            <a:r>
              <a:rPr lang="ja-JP" altLang="en-US" sz="3200"/>
              <a:t>ショートセミナー</a:t>
            </a:r>
            <a:r>
              <a:rPr lang="en-US" altLang="ja-JP" sz="3200" dirty="0"/>
              <a:t>2021</a:t>
            </a:r>
            <a:endParaRPr kumimoji="1" lang="ja-JP" altLang="en-US" sz="32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19275C-D2B5-CC49-83AF-D0991C2DEEFE}"/>
              </a:ext>
            </a:extLst>
          </p:cNvPr>
          <p:cNvSpPr txBox="1"/>
          <p:nvPr/>
        </p:nvSpPr>
        <p:spPr>
          <a:xfrm>
            <a:off x="963248" y="5268437"/>
            <a:ext cx="5330547" cy="903082"/>
          </a:xfrm>
          <a:prstGeom prst="rect">
            <a:avLst/>
          </a:prstGeom>
          <a:noFill/>
        </p:spPr>
        <p:txBody>
          <a:bodyPr wrap="none" lIns="90000" rtlCol="0" anchor="ctr" anchorCtr="1">
            <a:noAutofit/>
          </a:bodyPr>
          <a:lstStyle/>
          <a:p>
            <a:r>
              <a:rPr kumimoji="1" lang="ja-JP" altLang="en-US" sz="2400" dirty="0"/>
              <a:t>立教大学図書館　</a:t>
            </a:r>
            <a:endParaRPr kumimoji="1" lang="en-US" altLang="ja-JP" sz="2400" dirty="0"/>
          </a:p>
          <a:p>
            <a:r>
              <a:rPr kumimoji="1" lang="ja-JP" altLang="en-US" sz="2400" dirty="0"/>
              <a:t>法学研究科ラーニングアドバイザー</a:t>
            </a:r>
          </a:p>
        </p:txBody>
      </p:sp>
    </p:spTree>
    <p:extLst>
      <p:ext uri="{BB962C8B-B14F-4D97-AF65-F5344CB8AC3E}">
        <p14:creationId xmlns:p14="http://schemas.microsoft.com/office/powerpoint/2010/main" val="181127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アウトライン機能（</a:t>
            </a:r>
            <a:r>
              <a:rPr kumimoji="1" lang="en-US" altLang="ja-JP" cap="none" dirty="0"/>
              <a:t>Word</a:t>
            </a:r>
            <a:r>
              <a:rPr kumimoji="1" lang="ja-JP" altLang="en-US" dirty="0"/>
              <a:t>）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4" y="1755815"/>
            <a:ext cx="8027724" cy="478910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83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FCB49-EEEC-3443-88FD-6399D6B6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事前準備のコツ：</a:t>
            </a:r>
            <a:r>
              <a:rPr kumimoji="1" lang="ja-JP" altLang="en-US" sz="4000" u="sng" dirty="0"/>
              <a:t>研究ノート</a:t>
            </a:r>
            <a:r>
              <a:rPr kumimoji="1" lang="ja-JP" altLang="en-US" sz="4000" dirty="0"/>
              <a:t>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18AFF3-ED30-1549-A0CE-74EBD853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284C99A-BA92-BF48-A01B-EB1F81276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93" y="2084832"/>
            <a:ext cx="7290055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kumimoji="1" lang="ja-JP" altLang="en-US" sz="3200" b="1" dirty="0"/>
              <a:t>例</a:t>
            </a:r>
            <a:r>
              <a:rPr kumimoji="1" lang="ja-JP" altLang="en-US" sz="3200" b="1" dirty="0" err="1"/>
              <a:t>、、、</a:t>
            </a:r>
            <a:endParaRPr kumimoji="1" lang="en-US" altLang="ja-JP" sz="32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気になった一文を書き留める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言葉・概念・定義を調べる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書籍を自分なりに要約する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→間接引用の材料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事例を箇条書き（この時点では簡単に）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→直接・間接引用の材料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70827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EEB5AFF-3FAF-744C-A294-6556E350B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32" y="1869370"/>
            <a:ext cx="7837538" cy="1559630"/>
          </a:xfrm>
          <a:ln>
            <a:solidFill>
              <a:schemeClr val="tx1"/>
            </a:solidFill>
          </a:ln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0C2A4E2-3511-EE44-AEFB-D0D484B20F8D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4270442" y="2645925"/>
            <a:ext cx="918986" cy="2833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77272D-AF21-0947-A974-977A2A23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研究ノート（イメージ）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BEE4BB6A-C921-8E4A-BE6E-1615F55E30CD}"/>
              </a:ext>
            </a:extLst>
          </p:cNvPr>
          <p:cNvCxnSpPr>
            <a:cxnSpLocks/>
          </p:cNvCxnSpPr>
          <p:nvPr/>
        </p:nvCxnSpPr>
        <p:spPr>
          <a:xfrm flipV="1">
            <a:off x="2712309" y="3083668"/>
            <a:ext cx="1110661" cy="1284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A1A4548-3EDF-C74B-B5A8-4A7A8C804BBE}"/>
              </a:ext>
            </a:extLst>
          </p:cNvPr>
          <p:cNvCxnSpPr>
            <a:cxnSpLocks/>
          </p:cNvCxnSpPr>
          <p:nvPr/>
        </p:nvCxnSpPr>
        <p:spPr>
          <a:xfrm flipV="1">
            <a:off x="5358039" y="3083669"/>
            <a:ext cx="176999" cy="1284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80D44A8-C4E9-8E48-AD95-AF902A2BD271}"/>
              </a:ext>
            </a:extLst>
          </p:cNvPr>
          <p:cNvCxnSpPr>
            <a:cxnSpLocks/>
          </p:cNvCxnSpPr>
          <p:nvPr/>
        </p:nvCxnSpPr>
        <p:spPr>
          <a:xfrm flipH="1" flipV="1">
            <a:off x="6271100" y="2645925"/>
            <a:ext cx="822428" cy="2862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1FAC72-938F-7F42-B365-B2AC17AD784E}"/>
              </a:ext>
            </a:extLst>
          </p:cNvPr>
          <p:cNvSpPr txBox="1"/>
          <p:nvPr/>
        </p:nvSpPr>
        <p:spPr>
          <a:xfrm>
            <a:off x="421451" y="3429000"/>
            <a:ext cx="8089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800" dirty="0"/>
              <a:t>Word</a:t>
            </a:r>
            <a:r>
              <a:rPr kumimoji="1" lang="ja-JP" altLang="en-US" sz="2800" dirty="0"/>
              <a:t>のアウトライン表示を利用</a:t>
            </a: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文献メモの番号と対応</a:t>
            </a: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各メモのテーマや検索用キーワード追加も可</a:t>
            </a:r>
            <a:endParaRPr kumimoji="1" lang="en-US" altLang="ja-JP" sz="28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上図例では</a:t>
            </a:r>
            <a:r>
              <a:rPr kumimoji="1" lang="ja-JP" altLang="en-US" sz="2400" dirty="0" err="1"/>
              <a:t>、、、</a:t>
            </a:r>
            <a:endParaRPr kumimoji="1" lang="en-US" altLang="ja-JP" sz="2400" dirty="0"/>
          </a:p>
          <a:p>
            <a:r>
              <a:rPr kumimoji="1" lang="en-US" altLang="ja-JP" sz="2400" dirty="0"/>
              <a:t>001</a:t>
            </a:r>
            <a:r>
              <a:rPr kumimoji="1" lang="ja-JP" altLang="en-US" sz="2400" dirty="0"/>
              <a:t>は直接引用の材料として、「引用箇所」と（ページ数）をメモ</a:t>
            </a:r>
            <a:endParaRPr kumimoji="1" lang="en-US" altLang="ja-JP" sz="2400" dirty="0"/>
          </a:p>
          <a:p>
            <a:r>
              <a:rPr kumimoji="1" lang="en-US" altLang="ja-JP" sz="2400" dirty="0"/>
              <a:t>003</a:t>
            </a:r>
            <a:r>
              <a:rPr kumimoji="1" lang="ja-JP" altLang="en-US" sz="2400" dirty="0"/>
              <a:t>は間接引用の材料として、自分なりに要約してメモ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71FB88AB-2B88-5C47-9720-0EEA350FCF56}"/>
              </a:ext>
            </a:extLst>
          </p:cNvPr>
          <p:cNvSpPr/>
          <p:nvPr/>
        </p:nvSpPr>
        <p:spPr>
          <a:xfrm>
            <a:off x="2223474" y="4372826"/>
            <a:ext cx="1005372" cy="345332"/>
          </a:xfrm>
          <a:prstGeom prst="roundRect">
            <a:avLst>
              <a:gd name="adj" fmla="val 3638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3D856B4E-C657-8345-8247-712C4A94AADF}"/>
              </a:ext>
            </a:extLst>
          </p:cNvPr>
          <p:cNvSpPr/>
          <p:nvPr/>
        </p:nvSpPr>
        <p:spPr>
          <a:xfrm>
            <a:off x="4636734" y="4385400"/>
            <a:ext cx="1712068" cy="345332"/>
          </a:xfrm>
          <a:prstGeom prst="roundRect">
            <a:avLst>
              <a:gd name="adj" fmla="val 44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4A995DA-60F3-DD4A-B213-4D7A38098855}"/>
              </a:ext>
            </a:extLst>
          </p:cNvPr>
          <p:cNvSpPr/>
          <p:nvPr/>
        </p:nvSpPr>
        <p:spPr>
          <a:xfrm>
            <a:off x="4396623" y="5479104"/>
            <a:ext cx="1585609" cy="374515"/>
          </a:xfrm>
          <a:prstGeom prst="roundRect">
            <a:avLst>
              <a:gd name="adj" fmla="val 44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6E22DDBA-DFC7-7C4D-A791-C11D7A9E9C86}"/>
              </a:ext>
            </a:extLst>
          </p:cNvPr>
          <p:cNvSpPr/>
          <p:nvPr/>
        </p:nvSpPr>
        <p:spPr>
          <a:xfrm>
            <a:off x="6329679" y="5508287"/>
            <a:ext cx="1137921" cy="345332"/>
          </a:xfrm>
          <a:prstGeom prst="roundRect">
            <a:avLst>
              <a:gd name="adj" fmla="val 448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66CD9B-A757-C445-83B0-D9452F05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C180F-50B3-AA4B-B2FD-9C69EE75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1696"/>
            <a:ext cx="7290054" cy="1499616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文献</a:t>
            </a:r>
            <a:r>
              <a:rPr lang="ja-JP" altLang="en-US" sz="4000" dirty="0"/>
              <a:t>メモ</a:t>
            </a:r>
            <a:r>
              <a:rPr kumimoji="1" lang="ja-JP" altLang="en-US" sz="4000" dirty="0"/>
              <a:t>・研究ノートを蓄える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B46911E-54E9-6C44-835C-CC7827A6D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48" y="1651286"/>
            <a:ext cx="8082899" cy="1812063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C76F39-1EBE-F44C-8920-55101E1F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DEDBD1C-15C5-794A-B662-57C61F75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01" y="2904815"/>
            <a:ext cx="8285150" cy="1648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FD1F7C-0ABE-9C4E-955E-CB9E8DF38E89}"/>
              </a:ext>
            </a:extLst>
          </p:cNvPr>
          <p:cNvSpPr txBox="1"/>
          <p:nvPr/>
        </p:nvSpPr>
        <p:spPr>
          <a:xfrm>
            <a:off x="285750" y="4654822"/>
            <a:ext cx="8559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ja-JP" altLang="en-US" sz="2800" b="1"/>
              <a:t>研究ノートを多く準備</a:t>
            </a:r>
            <a:endParaRPr kumimoji="1" lang="en-US" altLang="ja-JP" sz="2800" b="1" dirty="0"/>
          </a:p>
          <a:p>
            <a:pPr>
              <a:buClr>
                <a:srgbClr val="FF0000"/>
              </a:buClr>
            </a:pPr>
            <a:r>
              <a:rPr kumimoji="1" lang="ja-JP" altLang="en-US" sz="2800"/>
              <a:t>　　→先行研究の整理になる</a:t>
            </a:r>
            <a:endParaRPr kumimoji="1" lang="en-US" altLang="ja-JP" sz="2800" dirty="0"/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ja-JP" altLang="en-US" sz="2800" b="1"/>
              <a:t>それぞれの研究ノートをカルタのように俯瞰</a:t>
            </a:r>
            <a:endParaRPr kumimoji="1" lang="en-US" altLang="ja-JP" sz="2800" b="1" dirty="0"/>
          </a:p>
          <a:p>
            <a:pPr>
              <a:buClr>
                <a:srgbClr val="FF0000"/>
              </a:buClr>
            </a:pPr>
            <a:r>
              <a:rPr kumimoji="1" lang="ja-JP" altLang="en-US" sz="2800"/>
              <a:t>　　→自分のアイデア構築のヒントになる</a:t>
            </a: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B96AFEB-1B28-BA4C-8E6B-6C3F17BDA4BC}"/>
              </a:ext>
            </a:extLst>
          </p:cNvPr>
          <p:cNvSpPr/>
          <p:nvPr/>
        </p:nvSpPr>
        <p:spPr>
          <a:xfrm>
            <a:off x="2350016" y="2499740"/>
            <a:ext cx="551446" cy="1652620"/>
          </a:xfrm>
          <a:custGeom>
            <a:avLst/>
            <a:gdLst>
              <a:gd name="connsiteX0" fmla="*/ 353673 w 551228"/>
              <a:gd name="connsiteY0" fmla="*/ 0 h 1636889"/>
              <a:gd name="connsiteX1" fmla="*/ 3717 w 551228"/>
              <a:gd name="connsiteY1" fmla="*/ 1021645 h 1636889"/>
              <a:gd name="connsiteX2" fmla="*/ 551228 w 551228"/>
              <a:gd name="connsiteY2" fmla="*/ 1636889 h 16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228" h="1636889">
                <a:moveTo>
                  <a:pt x="353673" y="0"/>
                </a:moveTo>
                <a:cubicBezTo>
                  <a:pt x="162232" y="374415"/>
                  <a:pt x="-29209" y="748830"/>
                  <a:pt x="3717" y="1021645"/>
                </a:cubicBezTo>
                <a:cubicBezTo>
                  <a:pt x="36643" y="1294460"/>
                  <a:pt x="293935" y="1465674"/>
                  <a:pt x="551228" y="1636889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898C229F-4279-7648-8B38-95537DF138EE}"/>
              </a:ext>
            </a:extLst>
          </p:cNvPr>
          <p:cNvSpPr/>
          <p:nvPr/>
        </p:nvSpPr>
        <p:spPr>
          <a:xfrm>
            <a:off x="2691288" y="1918442"/>
            <a:ext cx="301558" cy="22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C75431CE-EA07-F24F-BF2B-03D688AB1958}"/>
              </a:ext>
            </a:extLst>
          </p:cNvPr>
          <p:cNvSpPr/>
          <p:nvPr/>
        </p:nvSpPr>
        <p:spPr>
          <a:xfrm>
            <a:off x="2902241" y="3326926"/>
            <a:ext cx="301558" cy="2063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458F0E0E-4774-A34B-8712-DF77DF36D492}"/>
              </a:ext>
            </a:extLst>
          </p:cNvPr>
          <p:cNvSpPr/>
          <p:nvPr/>
        </p:nvSpPr>
        <p:spPr>
          <a:xfrm>
            <a:off x="2700080" y="2367197"/>
            <a:ext cx="301558" cy="2243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3CAF45DD-F7E0-4044-878F-5031E51760BE}"/>
              </a:ext>
            </a:extLst>
          </p:cNvPr>
          <p:cNvSpPr/>
          <p:nvPr/>
        </p:nvSpPr>
        <p:spPr>
          <a:xfrm>
            <a:off x="2904330" y="4000182"/>
            <a:ext cx="301558" cy="2243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89191C6-BE8B-414B-8FAE-FA2312393FC7}"/>
              </a:ext>
            </a:extLst>
          </p:cNvPr>
          <p:cNvSpPr/>
          <p:nvPr/>
        </p:nvSpPr>
        <p:spPr>
          <a:xfrm>
            <a:off x="2282274" y="2066193"/>
            <a:ext cx="619188" cy="1380392"/>
          </a:xfrm>
          <a:custGeom>
            <a:avLst/>
            <a:gdLst>
              <a:gd name="connsiteX0" fmla="*/ 408172 w 619188"/>
              <a:gd name="connsiteY0" fmla="*/ 0 h 1380392"/>
              <a:gd name="connsiteX1" fmla="*/ 3726 w 619188"/>
              <a:gd name="connsiteY1" fmla="*/ 782515 h 1380392"/>
              <a:gd name="connsiteX2" fmla="*/ 619188 w 619188"/>
              <a:gd name="connsiteY2" fmla="*/ 1380392 h 1380392"/>
              <a:gd name="connsiteX3" fmla="*/ 619188 w 619188"/>
              <a:gd name="connsiteY3" fmla="*/ 1380392 h 138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88" h="1380392">
                <a:moveTo>
                  <a:pt x="408172" y="0"/>
                </a:moveTo>
                <a:cubicBezTo>
                  <a:pt x="188364" y="276225"/>
                  <a:pt x="-31443" y="552450"/>
                  <a:pt x="3726" y="782515"/>
                </a:cubicBezTo>
                <a:cubicBezTo>
                  <a:pt x="38895" y="1012580"/>
                  <a:pt x="619188" y="1380392"/>
                  <a:pt x="619188" y="1380392"/>
                </a:cubicBezTo>
                <a:lnTo>
                  <a:pt x="619188" y="1380392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3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学術的な文章を読むポイント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kumimoji="1" lang="ja-JP" altLang="en-US" sz="3200"/>
              <a:t>自分が何を得たいかを意識</a:t>
            </a:r>
            <a:endParaRPr kumimoji="1"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lang="ja-JP" altLang="en-US" sz="3200"/>
              <a:t>著者の一番の主張に注目</a:t>
            </a:r>
            <a:endParaRPr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kumimoji="1" lang="ja-JP" altLang="en-US" sz="3200"/>
              <a:t>著者の前提となっている文脈は何か</a:t>
            </a:r>
            <a:endParaRPr kumimoji="1"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lang="ja-JP" altLang="en-US" sz="3200"/>
              <a:t>書籍の構造を意識（目次、はじめに、終わりに、要約を踏まえる）</a:t>
            </a:r>
            <a:endParaRPr lang="en-US" altLang="ja-JP" sz="3200" dirty="0"/>
          </a:p>
          <a:p>
            <a:pPr marL="457200" indent="-457200">
              <a:buClr>
                <a:srgbClr val="FF0000"/>
              </a:buClr>
              <a:buFont typeface="+mj-ea"/>
              <a:buAutoNum type="circleNumDbPlain"/>
            </a:pPr>
            <a:r>
              <a:rPr kumimoji="1" lang="ja-JP" altLang="en-US" sz="3200"/>
              <a:t>新規情報の蓄積（索引、参考文献）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75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文献調査の手段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オンラインデータベース・公開論文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書籍の参考文献欄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新聞・ニュース記事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インターネット記事、検索サイト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>
              <a:buNone/>
            </a:pP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sz="3000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※</a:t>
            </a:r>
            <a:r>
              <a:rPr lang="ja-JP" altLang="en-US" sz="3000" dirty="0">
                <a:latin typeface="MS Gothic" panose="020B0609070205080204" pitchFamily="49" charset="-128"/>
                <a:ea typeface="MS Gothic" panose="020B0609070205080204" pitchFamily="49" charset="-128"/>
              </a:rPr>
              <a:t>引用元のデータを確認し、</a:t>
            </a:r>
            <a:r>
              <a:rPr lang="ja-JP" altLang="en-US" sz="3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「孫引き」</a:t>
            </a:r>
            <a:r>
              <a:rPr lang="ja-JP" altLang="en-US" sz="3000" dirty="0">
                <a:latin typeface="MS Gothic" panose="020B0609070205080204" pitchFamily="49" charset="-128"/>
                <a:ea typeface="MS Gothic" panose="020B0609070205080204" pitchFamily="49" charset="-128"/>
              </a:rPr>
              <a:t>にならないよう注意！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43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96" y="554736"/>
            <a:ext cx="8010144" cy="1499616"/>
          </a:xfrm>
        </p:spPr>
        <p:txBody>
          <a:bodyPr>
            <a:normAutofit/>
          </a:bodyPr>
          <a:lstStyle/>
          <a:p>
            <a:r>
              <a:rPr kumimoji="1" lang="ja-JP" altLang="en-US" sz="4000"/>
              <a:t>文献調査の手段（立教大学図書館）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96" y="1816100"/>
            <a:ext cx="7563104" cy="20955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OPAC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検索、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READ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統合検索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日経テレコン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21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（日経）、聞蔵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Ⅱ</a:t>
            </a: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ビジュアル（朝日）、ヨミダス歴史館（読売）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図書館が契約するオンラインデータベース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C360E1-AA0A-3A48-9641-CF036EC2F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3911600"/>
            <a:ext cx="6464300" cy="2597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右矢印 14">
            <a:extLst>
              <a:ext uri="{FF2B5EF4-FFF2-40B4-BE49-F238E27FC236}">
                <a16:creationId xmlns:a16="http://schemas.microsoft.com/office/drawing/2014/main" id="{80949ADE-BBF1-1643-9E77-E2AABA25CA4F}"/>
              </a:ext>
            </a:extLst>
          </p:cNvPr>
          <p:cNvSpPr/>
          <p:nvPr/>
        </p:nvSpPr>
        <p:spPr>
          <a:xfrm>
            <a:off x="564896" y="4267073"/>
            <a:ext cx="1327404" cy="507999"/>
          </a:xfrm>
          <a:prstGeom prst="rightArrow">
            <a:avLst>
              <a:gd name="adj1" fmla="val 41694"/>
              <a:gd name="adj2" fmla="val 790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27136064-AC61-6741-9237-57DC36DDEE66}"/>
              </a:ext>
            </a:extLst>
          </p:cNvPr>
          <p:cNvSpPr/>
          <p:nvPr/>
        </p:nvSpPr>
        <p:spPr>
          <a:xfrm>
            <a:off x="564896" y="5638546"/>
            <a:ext cx="3283204" cy="737108"/>
          </a:xfrm>
          <a:prstGeom prst="rightArrow">
            <a:avLst>
              <a:gd name="adj1" fmla="val 41694"/>
              <a:gd name="adj2" fmla="val 790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56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1D7ED-34E9-4143-8112-9BE299BC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書きはじめよう！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6345A-6F2C-F849-B514-D9C6C5B5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023360"/>
          </a:xfrm>
        </p:spPr>
        <p:txBody>
          <a:bodyPr/>
          <a:lstStyle/>
          <a:p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引用したデータの部分など、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lang="ja-JP" altLang="en-US" sz="3200" u="sng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書きやすいところから</a:t>
            </a:r>
            <a:r>
              <a:rPr lang="ja-JP" altLang="en-US" sz="3200" u="sng">
                <a:latin typeface="MS Gothic" panose="020B0609070205080204" pitchFamily="49" charset="-128"/>
                <a:ea typeface="MS Gothic" panose="020B0609070205080204" pitchFamily="49" charset="-128"/>
              </a:rPr>
              <a:t>書いていく</a:t>
            </a:r>
            <a:endParaRPr lang="en-US" altLang="ja-JP" sz="3200" u="sng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lvl="1" indent="0">
              <a:buNone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　書き出しはあとから考えてもよい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lvl="1" indent="0">
              <a:buNone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　タイトルは書き終わったあとでもよい</a:t>
            </a:r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lvl="1"/>
            <a:endParaRPr lang="en-US" altLang="ja-JP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全体としての主張は一つに絞る</a:t>
            </a:r>
            <a:endParaRPr lang="en-US" altLang="ja-JP" sz="32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342900" lvl="1" indent="0">
              <a:buNone/>
            </a:pPr>
            <a:r>
              <a:rPr lang="ja-JP" altLang="en-US" sz="2800">
                <a:latin typeface="MS Gothic" panose="020B0609070205080204" pitchFamily="49" charset="-128"/>
                <a:ea typeface="MS Gothic" panose="020B0609070205080204" pitchFamily="49" charset="-128"/>
              </a:rPr>
              <a:t>いろいろ調べて論じるべきことがでてきても</a:t>
            </a:r>
            <a:r>
              <a:rPr lang="ja-JP" altLang="en-US" sz="2800" u="sng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論旨を一つにまとめる</a:t>
            </a:r>
            <a:endParaRPr lang="ja-JP" altLang="en-US" sz="280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E2D7F-9FB5-904F-A011-92FF39C6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05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1874" y="518220"/>
            <a:ext cx="8218597" cy="877540"/>
          </a:xfrm>
          <a:noFill/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レポート作成支援：書籍コーナー、</a:t>
            </a:r>
            <a:r>
              <a:rPr kumimoji="1" lang="en-US" altLang="ja-JP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LA</a:t>
            </a:r>
            <a:r>
              <a:rPr kumimoji="1"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相談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323" y="1196752"/>
            <a:ext cx="3552645" cy="244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71769" y="1240138"/>
            <a:ext cx="41460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池袋図書館２階カウンター前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新座図書館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階入口左側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Zoom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／対面相談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769" y="2300478"/>
            <a:ext cx="414606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000" dirty="0">
                <a:latin typeface="MS Gothic" panose="020B0609070205080204" pitchFamily="49" charset="-128"/>
                <a:ea typeface="MS Gothic" panose="020B0609070205080204" pitchFamily="49" charset="-128"/>
              </a:rPr>
              <a:t>レポート作成だけでなく、卒論、プレゼンテーションなどに関する本もあります。</a:t>
            </a:r>
            <a:endParaRPr lang="en-US" altLang="ja-JP" sz="20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EB6F86-5AF6-3D44-9D14-5D75FEF79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8" y="3459128"/>
            <a:ext cx="8218597" cy="231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8D2980-333E-E348-933D-19D6B7512D99}"/>
              </a:ext>
            </a:extLst>
          </p:cNvPr>
          <p:cNvSpPr txBox="1"/>
          <p:nvPr/>
        </p:nvSpPr>
        <p:spPr>
          <a:xfrm>
            <a:off x="662916" y="5853613"/>
            <a:ext cx="59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図書館ラーニングアドバイザーについて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http://</a:t>
            </a:r>
            <a:r>
              <a:rPr lang="en-US" altLang="ja-JP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library.rikkyo.ac.jp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/learning/advisor/</a:t>
            </a:r>
            <a:endParaRPr kumimoji="1" lang="ja-JP" altLang="en-US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50A6BF-E719-644B-A69F-005AD7C3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MS Gothic" panose="020B0609070205080204" pitchFamily="49" charset="-128"/>
                <a:ea typeface="MS Gothic" panose="020B0609070205080204" pitchFamily="49" charset="-128"/>
              </a:rPr>
              <a:t>18</a:t>
            </a:fld>
            <a:endParaRPr lang="en-US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05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本セミナーの内容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dirty="0"/>
              <a:t>研究ノート　とは？</a:t>
            </a:r>
            <a:endParaRPr kumimoji="1"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dirty="0"/>
              <a:t>文献メモ　活用</a:t>
            </a:r>
            <a:endParaRPr kumimoji="1"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ja-JP" sz="4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dirty="0"/>
              <a:t>文献調査方法　紹介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0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51FAD-14E2-B74D-AA2E-1828A73D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課題を理解する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234716-8531-C34A-BF65-BE9B7379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43" y="2405733"/>
            <a:ext cx="2523743" cy="2554544"/>
          </a:xfrm>
        </p:spPr>
        <p:txBody>
          <a:bodyPr>
            <a:no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報告型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ja-JP" altLang="en-US" sz="3200"/>
              <a:t>資料まとめ</a:t>
            </a:r>
            <a:endParaRPr lang="en-US" altLang="ja-JP" sz="3200" dirty="0"/>
          </a:p>
          <a:p>
            <a:r>
              <a:rPr kumimoji="1" lang="ja-JP" altLang="en-US" sz="3200"/>
              <a:t>事実報告</a:t>
            </a:r>
            <a:endParaRPr kumimoji="1" lang="en-US" altLang="ja-JP" sz="3200" dirty="0"/>
          </a:p>
          <a:p>
            <a:r>
              <a:rPr lang="ja-JP" altLang="en-US" sz="3200"/>
              <a:t>知識付加</a:t>
            </a:r>
            <a:endParaRPr lang="en-US" altLang="ja-JP" sz="3200" dirty="0"/>
          </a:p>
          <a:p>
            <a:endParaRPr kumimoji="1"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428EC6-7ECC-5044-A8BE-17BC6FD9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4AA99C-31B8-CD45-9F52-DA9732290444}"/>
              </a:ext>
            </a:extLst>
          </p:cNvPr>
          <p:cNvSpPr txBox="1"/>
          <p:nvPr/>
        </p:nvSpPr>
        <p:spPr>
          <a:xfrm>
            <a:off x="3330486" y="2405732"/>
            <a:ext cx="20313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論述型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/>
              <a:t>議論提出</a:t>
            </a:r>
            <a:endParaRPr kumimoji="1" lang="en-US" altLang="ja-JP" sz="3200" dirty="0"/>
          </a:p>
          <a:p>
            <a:r>
              <a:rPr kumimoji="1" lang="ja-JP" altLang="en-US" sz="3200"/>
              <a:t>主張・論拠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252607-9B7A-334E-A39F-C1D6DF32CB93}"/>
              </a:ext>
            </a:extLst>
          </p:cNvPr>
          <p:cNvSpPr txBox="1"/>
          <p:nvPr/>
        </p:nvSpPr>
        <p:spPr>
          <a:xfrm>
            <a:off x="5705542" y="2405732"/>
            <a:ext cx="21499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形式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r>
              <a:rPr kumimoji="1" lang="ja-JP" altLang="en-US" sz="3200"/>
              <a:t>用紙サイズ</a:t>
            </a:r>
            <a:endParaRPr kumimoji="1" lang="en-US" altLang="ja-JP" sz="3200" dirty="0"/>
          </a:p>
          <a:p>
            <a:r>
              <a:rPr kumimoji="1" lang="ja-JP" altLang="en-US" sz="3200"/>
              <a:t>字数</a:t>
            </a:r>
            <a:endParaRPr kumimoji="1" lang="en-US" altLang="ja-JP" sz="3200" dirty="0"/>
          </a:p>
          <a:p>
            <a:r>
              <a:rPr kumimoji="1" lang="ja-JP" altLang="en-US" sz="3200"/>
              <a:t>締切日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3267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02E51-E289-BC45-A44C-A6C26B99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レポート作成は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53645-43A3-EF4F-B74E-5E246293C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kumimoji="1" lang="ja-JP" altLang="en-US" sz="5400" dirty="0">
                <a:solidFill>
                  <a:srgbClr val="FF0000"/>
                </a:solidFill>
              </a:rPr>
              <a:t>テーマ設定</a:t>
            </a:r>
            <a:endParaRPr kumimoji="1" lang="en-US" altLang="ja-JP" sz="5400" dirty="0">
              <a:solidFill>
                <a:srgbClr val="FF0000"/>
              </a:solidFill>
            </a:endParaRPr>
          </a:p>
          <a:p>
            <a:pPr algn="ctr"/>
            <a:r>
              <a:rPr lang="ja-JP" altLang="en-US" sz="5400" dirty="0">
                <a:solidFill>
                  <a:srgbClr val="FF0000"/>
                </a:solidFill>
              </a:rPr>
              <a:t>スケジュール管理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algn="ctr"/>
            <a:endParaRPr lang="en-US" altLang="ja-JP" sz="5400" dirty="0"/>
          </a:p>
          <a:p>
            <a:pPr algn="ctr"/>
            <a:r>
              <a:rPr lang="ja-JP" altLang="en-US" sz="2800" dirty="0"/>
              <a:t>が重要と言われるが</a:t>
            </a:r>
            <a:r>
              <a:rPr lang="ja-JP" altLang="en-US" sz="2800" dirty="0" err="1"/>
              <a:t>、、、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AD158-6E8E-A143-BE76-6007EED1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39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349" y="654968"/>
            <a:ext cx="6924630" cy="1143000"/>
          </a:xfrm>
        </p:spPr>
        <p:txBody>
          <a:bodyPr anchor="ctr">
            <a:normAutofit/>
          </a:bodyPr>
          <a:lstStyle/>
          <a:p>
            <a:pPr algn="l"/>
            <a:r>
              <a:rPr kumimoji="1" lang="ja-JP" altLang="en-US" dirty="0">
                <a:solidFill>
                  <a:schemeClr val="tx1"/>
                </a:solidFill>
              </a:rPr>
              <a:t>レポート完成までの道筋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280341" y="1926007"/>
            <a:ext cx="2352775" cy="1049039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STEP1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テーマ設定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926849" y="3225363"/>
            <a:ext cx="2358274" cy="998408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ja-JP" dirty="0">
                <a:solidFill>
                  <a:schemeClr val="tx1"/>
                </a:solidFill>
              </a:rPr>
              <a:t>STEP2</a:t>
            </a:r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>
                <a:solidFill>
                  <a:schemeClr val="tx1"/>
                </a:solidFill>
              </a:rPr>
              <a:t>文献・資料調査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3328861" y="4412429"/>
            <a:ext cx="2304256" cy="1008112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ja-JP" dirty="0">
                <a:solidFill>
                  <a:schemeClr val="tx1"/>
                </a:solidFill>
              </a:rPr>
              <a:t>STEP3</a:t>
            </a:r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>
                <a:solidFill>
                  <a:schemeClr val="tx1"/>
                </a:solidFill>
              </a:rPr>
              <a:t>執筆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856395" y="3182158"/>
            <a:ext cx="2304256" cy="998408"/>
          </a:xfrm>
          <a:prstGeom prst="rect">
            <a:avLst/>
          </a:prstGeom>
          <a:ln w="28575">
            <a:solidFill>
              <a:srgbClr val="00ADB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ja-JP" dirty="0">
                <a:solidFill>
                  <a:schemeClr val="tx1"/>
                </a:solidFill>
              </a:rPr>
              <a:t>STEP4</a:t>
            </a:r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>
                <a:solidFill>
                  <a:schemeClr val="tx1"/>
                </a:solidFill>
              </a:rPr>
              <a:t>形式・体裁</a:t>
            </a:r>
          </a:p>
        </p:txBody>
      </p:sp>
      <p:sp>
        <p:nvSpPr>
          <p:cNvPr id="19" name="二方向矢印 18"/>
          <p:cNvSpPr/>
          <p:nvPr/>
        </p:nvSpPr>
        <p:spPr>
          <a:xfrm rot="16200000">
            <a:off x="5489666" y="2475808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51361" y="2958818"/>
            <a:ext cx="1719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課題の理解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テーマの具体化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仮説設定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33612" y="5420541"/>
            <a:ext cx="1676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論点の明確化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ｱｳﾄﾗｲﾝの作成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論述　　・推敲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9666" y="4201143"/>
            <a:ext cx="1708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引用・</a:t>
            </a:r>
            <a:r>
              <a:rPr kumimoji="1" lang="ja-JP" altLang="en-US" sz="1400"/>
              <a:t>参考文献リスト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/>
              <a:t>体裁の確認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74089" y="4223771"/>
            <a:ext cx="126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情報収集</a:t>
            </a:r>
            <a:endParaRPr kumimoji="1"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 dirty="0"/>
              <a:t>情報整理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5563" y="6307891"/>
            <a:ext cx="32943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/>
              <a:t>出典：立教大学図書館</a:t>
            </a:r>
            <a:r>
              <a:rPr kumimoji="1" lang="en-US" altLang="ja-JP" sz="1050" dirty="0"/>
              <a:t>.</a:t>
            </a:r>
            <a:r>
              <a:rPr kumimoji="1" lang="ja-JP" altLang="en-US" sz="1050" dirty="0"/>
              <a:t>　レポート作成ガイド</a:t>
            </a:r>
            <a:r>
              <a:rPr kumimoji="1" lang="en-US" altLang="ja-JP" sz="1050" dirty="0"/>
              <a:t>2016</a:t>
            </a:r>
          </a:p>
          <a:p>
            <a:pPr algn="r"/>
            <a:r>
              <a:rPr lang="ja-JP" altLang="en-US" sz="1050" dirty="0"/>
              <a:t>一部</a:t>
            </a:r>
            <a:r>
              <a:rPr lang="ja-JP" altLang="en-US" sz="1050"/>
              <a:t>筆者改変</a:t>
            </a:r>
            <a:endParaRPr kumimoji="1" lang="en-US" altLang="ja-JP" sz="1050" dirty="0"/>
          </a:p>
        </p:txBody>
      </p:sp>
      <p:sp>
        <p:nvSpPr>
          <p:cNvPr id="21" name="二方向矢印 20">
            <a:extLst>
              <a:ext uri="{FF2B5EF4-FFF2-40B4-BE49-F238E27FC236}">
                <a16:creationId xmlns:a16="http://schemas.microsoft.com/office/drawing/2014/main" id="{C6016833-99DD-634B-A488-EF1546695237}"/>
              </a:ext>
            </a:extLst>
          </p:cNvPr>
          <p:cNvSpPr/>
          <p:nvPr/>
        </p:nvSpPr>
        <p:spPr>
          <a:xfrm>
            <a:off x="5489666" y="4075727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二方向矢印 22">
            <a:extLst>
              <a:ext uri="{FF2B5EF4-FFF2-40B4-BE49-F238E27FC236}">
                <a16:creationId xmlns:a16="http://schemas.microsoft.com/office/drawing/2014/main" id="{F17A5722-286B-464B-A728-FA068D4FF03D}"/>
              </a:ext>
            </a:extLst>
          </p:cNvPr>
          <p:cNvSpPr/>
          <p:nvPr/>
        </p:nvSpPr>
        <p:spPr>
          <a:xfrm rot="5400000">
            <a:off x="2538186" y="4075727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二方向矢印 25">
            <a:extLst>
              <a:ext uri="{FF2B5EF4-FFF2-40B4-BE49-F238E27FC236}">
                <a16:creationId xmlns:a16="http://schemas.microsoft.com/office/drawing/2014/main" id="{9AB31380-E05B-354D-8C33-66B591EDD978}"/>
              </a:ext>
            </a:extLst>
          </p:cNvPr>
          <p:cNvSpPr/>
          <p:nvPr/>
        </p:nvSpPr>
        <p:spPr>
          <a:xfrm rot="10800000">
            <a:off x="2538187" y="2475808"/>
            <a:ext cx="850392" cy="850392"/>
          </a:xfrm>
          <a:prstGeom prst="leftUpArrow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16A5C-FA10-B84F-96EA-3DF30D4A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テーマ設定</a:t>
            </a:r>
            <a:br>
              <a:rPr lang="en-US" altLang="ja-JP" dirty="0"/>
            </a:br>
            <a:r>
              <a:rPr lang="ja-JP" altLang="en-US"/>
              <a:t>スケジュール管理のために、、、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0E1B1F-C7A0-8E46-8582-BDB607C1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2084832"/>
            <a:ext cx="5888182" cy="362324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solidFill>
                  <a:srgbClr val="FF0000"/>
                </a:solidFill>
              </a:rPr>
              <a:t>日頃の</a:t>
            </a:r>
            <a:endParaRPr kumimoji="1"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800" dirty="0">
                <a:solidFill>
                  <a:srgbClr val="FF0000"/>
                </a:solidFill>
              </a:rPr>
              <a:t>文献調査・研究ノート</a:t>
            </a:r>
            <a:endParaRPr lang="en-US" altLang="ja-JP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800" dirty="0">
                <a:solidFill>
                  <a:srgbClr val="FF0000"/>
                </a:solidFill>
              </a:rPr>
              <a:t>作成が重要！！！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1E3D12-C039-F649-8949-36624281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4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34D25-EE0D-7B4A-80DC-B0764E04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533693" cy="1499616"/>
          </a:xfrm>
        </p:spPr>
        <p:txBody>
          <a:bodyPr>
            <a:noAutofit/>
          </a:bodyPr>
          <a:lstStyle/>
          <a:p>
            <a:r>
              <a:rPr kumimoji="1" lang="ja-JP" altLang="en-US" sz="4000" dirty="0"/>
              <a:t>研究ノート：</a:t>
            </a:r>
            <a:br>
              <a:rPr kumimoji="1" lang="en-US" altLang="ja-JP" sz="4000" dirty="0"/>
            </a:br>
            <a:r>
              <a:rPr kumimoji="1" lang="ja-JP" altLang="en-US" sz="3200" u="sng" dirty="0"/>
              <a:t>資料からアイデア、定義、主張を書き出す</a:t>
            </a:r>
            <a:endParaRPr kumimoji="1" lang="ja-JP" altLang="en-US" sz="4000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D3A26-DE8B-8942-B162-130CC944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571E1C1-7A26-B048-B706-6147E639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30545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ja-JP" altLang="en-US" sz="3200" b="1" dirty="0"/>
              <a:t>例</a:t>
            </a:r>
            <a:r>
              <a:rPr lang="ja-JP" altLang="en-US" sz="3200" b="1" dirty="0" err="1"/>
              <a:t>、、、</a:t>
            </a:r>
            <a:endParaRPr lang="en-US" altLang="ja-JP" sz="3200" b="1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気になった一文を書き留める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言葉・概念・定義を調べる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書籍を自分なりに要約する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→間接引用の材料</a:t>
            </a:r>
            <a:endParaRPr lang="en-US" altLang="ja-JP" sz="28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b="1" dirty="0"/>
              <a:t>事例を箇条書き（この時点では簡単に）　</a:t>
            </a:r>
            <a:endParaRPr lang="en-US" altLang="ja-JP" sz="3200" b="1" dirty="0"/>
          </a:p>
          <a:p>
            <a:pPr marL="173736" lvl="1" indent="0">
              <a:buClr>
                <a:srgbClr val="FF0000"/>
              </a:buClr>
              <a:buNone/>
            </a:pPr>
            <a:r>
              <a:rPr lang="ja-JP" altLang="en-US" sz="2800" dirty="0"/>
              <a:t>　　→直接・間接引用の材料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08190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F1070-3A8C-9B48-9FF1-A58AAD03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事前準備のコツ：</a:t>
            </a:r>
            <a:r>
              <a:rPr kumimoji="1" lang="ja-JP" altLang="en-US" sz="4000" u="sng" dirty="0"/>
              <a:t>文献メモ</a:t>
            </a:r>
            <a:r>
              <a:rPr kumimoji="1" lang="ja-JP" altLang="en-US" sz="4000" dirty="0"/>
              <a:t>作成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0C26C8-72C2-B64F-A407-72868991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607808" cy="422452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dirty="0"/>
              <a:t>目を通した</a:t>
            </a:r>
            <a:r>
              <a:rPr kumimoji="1" lang="ja-JP" altLang="en-US" sz="3200" dirty="0">
                <a:solidFill>
                  <a:srgbClr val="FF0000"/>
                </a:solidFill>
              </a:rPr>
              <a:t>書籍、論文、資料、記事などの</a:t>
            </a:r>
            <a:r>
              <a:rPr kumimoji="1" lang="en-US" altLang="ja-JP" sz="3200" dirty="0">
                <a:solidFill>
                  <a:srgbClr val="FF0000"/>
                </a:solidFill>
              </a:rPr>
              <a:t>【</a:t>
            </a:r>
            <a:r>
              <a:rPr kumimoji="1" lang="ja-JP" altLang="en-US" sz="3200" dirty="0">
                <a:solidFill>
                  <a:srgbClr val="FF0000"/>
                </a:solidFill>
              </a:rPr>
              <a:t>文献情報</a:t>
            </a:r>
            <a:r>
              <a:rPr kumimoji="1" lang="en-US" altLang="ja-JP" sz="3200" dirty="0">
                <a:solidFill>
                  <a:srgbClr val="FF0000"/>
                </a:solidFill>
              </a:rPr>
              <a:t>】</a:t>
            </a:r>
            <a:r>
              <a:rPr kumimoji="1" lang="ja-JP" altLang="en-US" sz="3200" dirty="0">
                <a:solidFill>
                  <a:srgbClr val="FF0000"/>
                </a:solidFill>
              </a:rPr>
              <a:t>を記録</a:t>
            </a:r>
            <a:r>
              <a:rPr kumimoji="1" lang="ja-JP" altLang="en-US" sz="3200" dirty="0"/>
              <a:t>する</a:t>
            </a:r>
            <a:endParaRPr lang="en-US" altLang="ja-JP" sz="32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ja-JP" altLang="en-US" sz="3200" dirty="0">
                <a:solidFill>
                  <a:srgbClr val="FF0000"/>
                </a:solidFill>
              </a:rPr>
              <a:t>番号で整理</a:t>
            </a:r>
            <a:r>
              <a:rPr lang="ja-JP" altLang="en-US" sz="3200" dirty="0"/>
              <a:t>する</a:t>
            </a:r>
            <a:endParaRPr kumimoji="1" lang="en-US" altLang="ja-JP" sz="3200" dirty="0"/>
          </a:p>
          <a:p>
            <a:r>
              <a:rPr lang="ja-JP" altLang="en-US" sz="2800" dirty="0"/>
              <a:t>→</a:t>
            </a:r>
            <a:r>
              <a:rPr lang="ja-JP" altLang="en-US" sz="2800" u="sng" dirty="0"/>
              <a:t>研究ノート作成の際に役立つ</a:t>
            </a:r>
            <a:endParaRPr lang="en-US" altLang="ja-JP" sz="2800" u="sng" dirty="0"/>
          </a:p>
          <a:p>
            <a:endParaRPr kumimoji="1" lang="en-US" altLang="ja-JP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【</a:t>
            </a:r>
            <a:r>
              <a:rPr lang="ja-JP" altLang="en-US" sz="2800" dirty="0">
                <a:solidFill>
                  <a:srgbClr val="FF0000"/>
                </a:solidFill>
              </a:rPr>
              <a:t>文献情報</a:t>
            </a:r>
            <a:r>
              <a:rPr lang="en-US" altLang="ja-JP" sz="2800" dirty="0">
                <a:solidFill>
                  <a:srgbClr val="FF0000"/>
                </a:solidFill>
              </a:rPr>
              <a:t>】</a:t>
            </a:r>
            <a:r>
              <a:rPr lang="ja-JP" altLang="en-US" sz="2800" dirty="0"/>
              <a:t>とは</a:t>
            </a:r>
            <a:r>
              <a:rPr lang="ja-JP" altLang="en-US" sz="2800" dirty="0" err="1"/>
              <a:t>、、、</a:t>
            </a:r>
            <a:r>
              <a:rPr lang="ja-JP" altLang="en-US" sz="2800" dirty="0">
                <a:solidFill>
                  <a:srgbClr val="FF0000"/>
                </a:solidFill>
              </a:rPr>
              <a:t>参考文献リストの情報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sz="2800" dirty="0"/>
              <a:t> </a:t>
            </a:r>
            <a:r>
              <a:rPr kumimoji="1" lang="ja-JP" altLang="en-US" sz="2800" dirty="0"/>
              <a:t>例）立教タロウ（</a:t>
            </a:r>
            <a:r>
              <a:rPr kumimoji="1" lang="en-US" altLang="ja-JP" sz="2800" dirty="0"/>
              <a:t>2021</a:t>
            </a:r>
            <a:r>
              <a:rPr kumimoji="1" lang="ja-JP" altLang="en-US" sz="2800" dirty="0"/>
              <a:t>）</a:t>
            </a:r>
            <a:r>
              <a:rPr kumimoji="1" lang="en-US" altLang="ja-JP" sz="2800" dirty="0"/>
              <a:t>『</a:t>
            </a:r>
            <a:r>
              <a:rPr kumimoji="1" lang="ja-JP" altLang="en-US" sz="2800" dirty="0"/>
              <a:t>立教とは何か</a:t>
            </a:r>
            <a:r>
              <a:rPr kumimoji="1" lang="en-US" altLang="ja-JP" sz="2800" dirty="0"/>
              <a:t>』</a:t>
            </a:r>
            <a:r>
              <a:rPr kumimoji="1" lang="ja-JP" altLang="en-US" sz="2800" dirty="0"/>
              <a:t>立教出版。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55CBDC-A1DE-FE41-88ED-6E0B48BB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0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A40AB-1A77-AD43-BBCB-809B66D1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文献メモ（イメージ）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F5F81B3-D7C4-AB4A-B46B-17EE86BEB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5" b="7336"/>
          <a:stretch/>
        </p:blipFill>
        <p:spPr>
          <a:xfrm>
            <a:off x="506461" y="2013887"/>
            <a:ext cx="7964878" cy="1721445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AA6DCB-6760-D04F-A573-0D5C3270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CEFE-A1C0-6B4A-BC0E-9BF39FD0D3F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DC13E9-4446-F14A-BA00-8E7CD01E3784}"/>
              </a:ext>
            </a:extLst>
          </p:cNvPr>
          <p:cNvSpPr txBox="1"/>
          <p:nvPr/>
        </p:nvSpPr>
        <p:spPr>
          <a:xfrm>
            <a:off x="506459" y="3979633"/>
            <a:ext cx="7878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上図例では</a:t>
            </a:r>
            <a:r>
              <a:rPr kumimoji="1" lang="en-US" altLang="ja-JP" sz="2800" dirty="0"/>
              <a:t>Word</a:t>
            </a:r>
            <a:r>
              <a:rPr kumimoji="1" lang="ja-JP" altLang="en-US" sz="2800" dirty="0"/>
              <a:t>のアウトライン表示機能を利用</a:t>
            </a:r>
            <a:endParaRPr kumimoji="1" lang="en-US" altLang="ja-JP" sz="28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ja-JP" altLang="en-US" sz="2800" dirty="0"/>
              <a:t>文献ごとに番号をふる</a:t>
            </a:r>
            <a:endParaRPr kumimoji="1" lang="en-US" altLang="ja-JP" sz="2800" dirty="0"/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en-US" altLang="ja-JP" sz="2800" dirty="0">
                <a:solidFill>
                  <a:srgbClr val="FF0000"/>
                </a:solidFill>
              </a:rPr>
              <a:t>※</a:t>
            </a:r>
            <a:r>
              <a:rPr kumimoji="1" lang="ja-JP" altLang="en-US" sz="2800" dirty="0"/>
              <a:t>文献リストの書き方は</a:t>
            </a:r>
            <a:r>
              <a:rPr kumimoji="1" lang="en-US" altLang="ja-JP" sz="2800" dirty="0"/>
              <a:t>Master of Writing</a:t>
            </a:r>
            <a:r>
              <a:rPr kumimoji="1" lang="ja-JP" altLang="en-US" sz="2800" dirty="0"/>
              <a:t>参照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400" dirty="0"/>
              <a:t>書籍、研究叢書、論文、一次資料などで番号を分けるなどの工夫も可</a:t>
            </a:r>
            <a:endParaRPr kumimoji="1" lang="en-US" altLang="ja-JP" sz="2400" dirty="0"/>
          </a:p>
        </p:txBody>
      </p:sp>
      <p:cxnSp>
        <p:nvCxnSpPr>
          <p:cNvPr id="19" name="カギ線コネクタ 18">
            <a:extLst>
              <a:ext uri="{FF2B5EF4-FFF2-40B4-BE49-F238E27FC236}">
                <a16:creationId xmlns:a16="http://schemas.microsoft.com/office/drawing/2014/main" id="{1E8FB2F9-C429-5D4C-933A-140BEB83E7C6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92713" y="3951863"/>
            <a:ext cx="1045726" cy="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65DA966E-545D-9240-B66B-F617F2FD707F}"/>
              </a:ext>
            </a:extLst>
          </p:cNvPr>
          <p:cNvSpPr/>
          <p:nvPr/>
        </p:nvSpPr>
        <p:spPr>
          <a:xfrm>
            <a:off x="2582695" y="4474723"/>
            <a:ext cx="865761" cy="40856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2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{73685F51-F982-DF46-B270-A22FCDBCCF35}tf16401369</Template>
  <TotalTime>293</TotalTime>
  <Words>1030</Words>
  <Application>Microsoft Office PowerPoint</Application>
  <PresentationFormat>画面に合わせる (4:3)</PresentationFormat>
  <Paragraphs>164</Paragraphs>
  <Slides>18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ＭＳ Ｐゴシック</vt:lpstr>
      <vt:lpstr>MS Gothic</vt:lpstr>
      <vt:lpstr>游ゴシック</vt:lpstr>
      <vt:lpstr>Arial</vt:lpstr>
      <vt:lpstr>Tw Cen MT</vt:lpstr>
      <vt:lpstr>Wingdings</vt:lpstr>
      <vt:lpstr>Wingdings 3</vt:lpstr>
      <vt:lpstr>インテグラル</vt:lpstr>
      <vt:lpstr>レポート作成「前」に 心がけたいこと</vt:lpstr>
      <vt:lpstr>本セミナーの内容</vt:lpstr>
      <vt:lpstr>課題を理解する</vt:lpstr>
      <vt:lpstr>レポート作成は</vt:lpstr>
      <vt:lpstr>レポート完成までの道筋</vt:lpstr>
      <vt:lpstr>テーマ設定 スケジュール管理のために、、、</vt:lpstr>
      <vt:lpstr>研究ノート： 資料からアイデア、定義、主張を書き出す</vt:lpstr>
      <vt:lpstr>事前準備のコツ：文献メモ作成</vt:lpstr>
      <vt:lpstr>文献メモ（イメージ）</vt:lpstr>
      <vt:lpstr>アウトライン機能（Word）</vt:lpstr>
      <vt:lpstr>事前準備のコツ：研究ノート作成</vt:lpstr>
      <vt:lpstr>研究ノート（イメージ）</vt:lpstr>
      <vt:lpstr>文献メモ・研究ノートを蓄える</vt:lpstr>
      <vt:lpstr>学術的な文章を読むポイント</vt:lpstr>
      <vt:lpstr>文献調査の手段</vt:lpstr>
      <vt:lpstr>文献調査の手段（立教大学図書館）</vt:lpstr>
      <vt:lpstr>書きはじめよう！</vt:lpstr>
      <vt:lpstr>レポート作成支援：書籍コーナー、LA相談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LAショートセミナー2021</dc:title>
  <dc:creator>learningad-2way@rikkyo.ac.jp</dc:creator>
  <cp:lastModifiedBy>池上　めぐみ</cp:lastModifiedBy>
  <cp:revision>44</cp:revision>
  <dcterms:created xsi:type="dcterms:W3CDTF">2021-10-08T00:55:39Z</dcterms:created>
  <dcterms:modified xsi:type="dcterms:W3CDTF">2022-10-06T00:38:44Z</dcterms:modified>
</cp:coreProperties>
</file>