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60" r:id="rId4"/>
    <p:sldId id="283" r:id="rId5"/>
    <p:sldId id="259" r:id="rId6"/>
    <p:sldId id="265" r:id="rId7"/>
    <p:sldId id="282" r:id="rId8"/>
    <p:sldId id="271" r:id="rId9"/>
    <p:sldId id="263" r:id="rId10"/>
    <p:sldId id="264" r:id="rId11"/>
    <p:sldId id="266" r:id="rId12"/>
    <p:sldId id="267" r:id="rId13"/>
    <p:sldId id="268" r:id="rId14"/>
    <p:sldId id="269" r:id="rId15"/>
    <p:sldId id="270" r:id="rId16"/>
    <p:sldId id="272" r:id="rId17"/>
    <p:sldId id="273" r:id="rId18"/>
    <p:sldId id="274" r:id="rId19"/>
    <p:sldId id="275" r:id="rId20"/>
    <p:sldId id="276" r:id="rId21"/>
    <p:sldId id="279" r:id="rId22"/>
    <p:sldId id="277" r:id="rId23"/>
    <p:sldId id="278" r:id="rId24"/>
    <p:sldId id="280" r:id="rId25"/>
    <p:sldId id="284" r:id="rId26"/>
    <p:sldId id="285" r:id="rId27"/>
    <p:sldId id="281"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73657" autoAdjust="0"/>
  </p:normalViewPr>
  <p:slideViewPr>
    <p:cSldViewPr snapToGrid="0" snapToObjects="1">
      <p:cViewPr varScale="1">
        <p:scale>
          <a:sx n="50" d="100"/>
          <a:sy n="50" d="100"/>
        </p:scale>
        <p:origin x="9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39772-CC89-1F4D-B9CF-0D107CA2F511}" type="datetimeFigureOut">
              <a:rPr kumimoji="1" lang="ja-JP" altLang="en-US" smtClean="0"/>
              <a:t>2021/12/5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603F6-4146-864E-8EDD-626490599980}" type="slidenum">
              <a:rPr kumimoji="1" lang="ja-JP" altLang="en-US" smtClean="0"/>
              <a:t>‹#›</a:t>
            </a:fld>
            <a:endParaRPr kumimoji="1" lang="ja-JP" altLang="en-US"/>
          </a:p>
        </p:txBody>
      </p:sp>
    </p:spTree>
    <p:extLst>
      <p:ext uri="{BB962C8B-B14F-4D97-AF65-F5344CB8AC3E}">
        <p14:creationId xmlns:p14="http://schemas.microsoft.com/office/powerpoint/2010/main" val="26249554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DC603F6-4146-864E-8EDD-626490599980}" type="slidenum">
              <a:rPr kumimoji="1" lang="ja-JP" altLang="en-US" smtClean="0"/>
              <a:t>21</a:t>
            </a:fld>
            <a:endParaRPr kumimoji="1" lang="ja-JP" altLang="en-US"/>
          </a:p>
        </p:txBody>
      </p:sp>
    </p:spTree>
    <p:extLst>
      <p:ext uri="{BB962C8B-B14F-4D97-AF65-F5344CB8AC3E}">
        <p14:creationId xmlns:p14="http://schemas.microsoft.com/office/powerpoint/2010/main" val="189342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DC603F6-4146-864E-8EDD-626490599980}" type="slidenum">
              <a:rPr kumimoji="1" lang="ja-JP" altLang="en-US" smtClean="0"/>
              <a:t>24</a:t>
            </a:fld>
            <a:endParaRPr kumimoji="1" lang="ja-JP" altLang="en-US"/>
          </a:p>
        </p:txBody>
      </p:sp>
    </p:spTree>
    <p:extLst>
      <p:ext uri="{BB962C8B-B14F-4D97-AF65-F5344CB8AC3E}">
        <p14:creationId xmlns:p14="http://schemas.microsoft.com/office/powerpoint/2010/main" val="347752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DC603F6-4146-864E-8EDD-626490599980}" type="slidenum">
              <a:rPr kumimoji="1" lang="ja-JP" altLang="en-US" smtClean="0"/>
              <a:t>25</a:t>
            </a:fld>
            <a:endParaRPr kumimoji="1" lang="ja-JP" altLang="en-US"/>
          </a:p>
        </p:txBody>
      </p:sp>
    </p:spTree>
    <p:extLst>
      <p:ext uri="{BB962C8B-B14F-4D97-AF65-F5344CB8AC3E}">
        <p14:creationId xmlns:p14="http://schemas.microsoft.com/office/powerpoint/2010/main" val="133631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DC603F6-4146-864E-8EDD-626490599980}" type="slidenum">
              <a:rPr kumimoji="1" lang="ja-JP" altLang="en-US" smtClean="0"/>
              <a:t>26</a:t>
            </a:fld>
            <a:endParaRPr kumimoji="1" lang="ja-JP" altLang="en-US"/>
          </a:p>
        </p:txBody>
      </p:sp>
    </p:spTree>
    <p:extLst>
      <p:ext uri="{BB962C8B-B14F-4D97-AF65-F5344CB8AC3E}">
        <p14:creationId xmlns:p14="http://schemas.microsoft.com/office/powerpoint/2010/main" val="210737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DC603F6-4146-864E-8EDD-626490599980}" type="slidenum">
              <a:rPr kumimoji="1" lang="ja-JP" altLang="en-US" smtClean="0"/>
              <a:t>27</a:t>
            </a:fld>
            <a:endParaRPr kumimoji="1" lang="ja-JP" altLang="en-US"/>
          </a:p>
        </p:txBody>
      </p:sp>
    </p:spTree>
    <p:extLst>
      <p:ext uri="{BB962C8B-B14F-4D97-AF65-F5344CB8AC3E}">
        <p14:creationId xmlns:p14="http://schemas.microsoft.com/office/powerpoint/2010/main" val="738272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1821BD-09A3-3A43-87F3-95AE934C3EB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9328E90-34BB-C446-B560-4C77751C27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7CD581E-8362-F94D-9491-8476278DBB28}"/>
              </a:ext>
            </a:extLst>
          </p:cNvPr>
          <p:cNvSpPr>
            <a:spLocks noGrp="1"/>
          </p:cNvSpPr>
          <p:nvPr>
            <p:ph type="dt" sz="half" idx="10"/>
          </p:nvPr>
        </p:nvSpPr>
        <p:spPr/>
        <p:txBody>
          <a:bodyPr/>
          <a:lstStyle/>
          <a:p>
            <a:fld id="{CBFFEE75-A9A5-6C42-A771-0501522A73FF}" type="datetimeFigureOut">
              <a:rPr kumimoji="1" lang="ja-JP" altLang="en-US" smtClean="0"/>
              <a:t>2021/12/5</a:t>
            </a:fld>
            <a:endParaRPr kumimoji="1" lang="ja-JP" altLang="en-US"/>
          </a:p>
        </p:txBody>
      </p:sp>
      <p:sp>
        <p:nvSpPr>
          <p:cNvPr id="5" name="フッター プレースホルダー 4">
            <a:extLst>
              <a:ext uri="{FF2B5EF4-FFF2-40B4-BE49-F238E27FC236}">
                <a16:creationId xmlns:a16="http://schemas.microsoft.com/office/drawing/2014/main" id="{2A8B209B-8A11-1042-A8F3-E8B8F85822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56BFE9-F22C-054D-95E6-29BA6C0F45A2}"/>
              </a:ext>
            </a:extLst>
          </p:cNvPr>
          <p:cNvSpPr>
            <a:spLocks noGrp="1"/>
          </p:cNvSpPr>
          <p:nvPr>
            <p:ph type="sldNum" sz="quarter" idx="12"/>
          </p:nvPr>
        </p:nvSpPr>
        <p:spPr/>
        <p:txBody>
          <a:bodyPr/>
          <a:lstStyle/>
          <a:p>
            <a:fld id="{FFCA8AB9-7D21-114A-B8E7-E10BF90AC796}" type="slidenum">
              <a:rPr kumimoji="1" lang="ja-JP" altLang="en-US" smtClean="0"/>
              <a:t>‹#›</a:t>
            </a:fld>
            <a:endParaRPr kumimoji="1" lang="ja-JP" altLang="en-US"/>
          </a:p>
        </p:txBody>
      </p:sp>
    </p:spTree>
    <p:extLst>
      <p:ext uri="{BB962C8B-B14F-4D97-AF65-F5344CB8AC3E}">
        <p14:creationId xmlns:p14="http://schemas.microsoft.com/office/powerpoint/2010/main" val="1901362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AD3FBD-5FC1-1B4C-AC09-ABA271D4DAD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248AA80-1DFF-CF4A-9DBB-0922D5F4F532}"/>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8D27E75-AD21-1945-B265-607D79786F53}"/>
              </a:ext>
            </a:extLst>
          </p:cNvPr>
          <p:cNvSpPr>
            <a:spLocks noGrp="1"/>
          </p:cNvSpPr>
          <p:nvPr>
            <p:ph type="dt" sz="half" idx="10"/>
          </p:nvPr>
        </p:nvSpPr>
        <p:spPr/>
        <p:txBody>
          <a:bodyPr/>
          <a:lstStyle/>
          <a:p>
            <a:fld id="{CBFFEE75-A9A5-6C42-A771-0501522A73FF}" type="datetimeFigureOut">
              <a:rPr kumimoji="1" lang="ja-JP" altLang="en-US" smtClean="0"/>
              <a:t>2021/12/5</a:t>
            </a:fld>
            <a:endParaRPr kumimoji="1" lang="ja-JP" altLang="en-US"/>
          </a:p>
        </p:txBody>
      </p:sp>
      <p:sp>
        <p:nvSpPr>
          <p:cNvPr id="5" name="フッター プレースホルダー 4">
            <a:extLst>
              <a:ext uri="{FF2B5EF4-FFF2-40B4-BE49-F238E27FC236}">
                <a16:creationId xmlns:a16="http://schemas.microsoft.com/office/drawing/2014/main" id="{0DF4978F-C83E-B748-9825-9E5D4ECC86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4F8A3FC-9084-0B44-933B-D59D89966BE1}"/>
              </a:ext>
            </a:extLst>
          </p:cNvPr>
          <p:cNvSpPr>
            <a:spLocks noGrp="1"/>
          </p:cNvSpPr>
          <p:nvPr>
            <p:ph type="sldNum" sz="quarter" idx="12"/>
          </p:nvPr>
        </p:nvSpPr>
        <p:spPr/>
        <p:txBody>
          <a:bodyPr/>
          <a:lstStyle/>
          <a:p>
            <a:fld id="{FFCA8AB9-7D21-114A-B8E7-E10BF90AC796}" type="slidenum">
              <a:rPr kumimoji="1" lang="ja-JP" altLang="en-US" smtClean="0"/>
              <a:t>‹#›</a:t>
            </a:fld>
            <a:endParaRPr kumimoji="1" lang="ja-JP" altLang="en-US"/>
          </a:p>
        </p:txBody>
      </p:sp>
    </p:spTree>
    <p:extLst>
      <p:ext uri="{BB962C8B-B14F-4D97-AF65-F5344CB8AC3E}">
        <p14:creationId xmlns:p14="http://schemas.microsoft.com/office/powerpoint/2010/main" val="229182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72F00BC-8CBD-7741-91AD-1FD1D51B345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F5E07DC-AFA9-E24C-8DCE-B7BF55F4D3C5}"/>
              </a:ext>
            </a:extLst>
          </p:cNvPr>
          <p:cNvSpPr>
            <a:spLocks noGrp="1"/>
          </p:cNvSpPr>
          <p:nvPr>
            <p:ph type="body" orient="vert" idx="1"/>
          </p:nvPr>
        </p:nvSpPr>
        <p:spPr>
          <a:xfrm>
            <a:off x="838200" y="365125"/>
            <a:ext cx="7734300"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8EBCD2E-05E1-A149-B577-05EEE5255306}"/>
              </a:ext>
            </a:extLst>
          </p:cNvPr>
          <p:cNvSpPr>
            <a:spLocks noGrp="1"/>
          </p:cNvSpPr>
          <p:nvPr>
            <p:ph type="dt" sz="half" idx="10"/>
          </p:nvPr>
        </p:nvSpPr>
        <p:spPr/>
        <p:txBody>
          <a:bodyPr/>
          <a:lstStyle/>
          <a:p>
            <a:fld id="{CBFFEE75-A9A5-6C42-A771-0501522A73FF}" type="datetimeFigureOut">
              <a:rPr kumimoji="1" lang="ja-JP" altLang="en-US" smtClean="0"/>
              <a:t>2021/12/5</a:t>
            </a:fld>
            <a:endParaRPr kumimoji="1" lang="ja-JP" altLang="en-US"/>
          </a:p>
        </p:txBody>
      </p:sp>
      <p:sp>
        <p:nvSpPr>
          <p:cNvPr id="5" name="フッター プレースホルダー 4">
            <a:extLst>
              <a:ext uri="{FF2B5EF4-FFF2-40B4-BE49-F238E27FC236}">
                <a16:creationId xmlns:a16="http://schemas.microsoft.com/office/drawing/2014/main" id="{2C000A06-A186-6B49-9552-5C0D4B57A2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BCA1A7-6032-004E-8E6C-A157B8E3A5C5}"/>
              </a:ext>
            </a:extLst>
          </p:cNvPr>
          <p:cNvSpPr>
            <a:spLocks noGrp="1"/>
          </p:cNvSpPr>
          <p:nvPr>
            <p:ph type="sldNum" sz="quarter" idx="12"/>
          </p:nvPr>
        </p:nvSpPr>
        <p:spPr/>
        <p:txBody>
          <a:bodyPr/>
          <a:lstStyle/>
          <a:p>
            <a:fld id="{FFCA8AB9-7D21-114A-B8E7-E10BF90AC796}" type="slidenum">
              <a:rPr kumimoji="1" lang="ja-JP" altLang="en-US" smtClean="0"/>
              <a:t>‹#›</a:t>
            </a:fld>
            <a:endParaRPr kumimoji="1" lang="ja-JP" altLang="en-US"/>
          </a:p>
        </p:txBody>
      </p:sp>
    </p:spTree>
    <p:extLst>
      <p:ext uri="{BB962C8B-B14F-4D97-AF65-F5344CB8AC3E}">
        <p14:creationId xmlns:p14="http://schemas.microsoft.com/office/powerpoint/2010/main" val="286215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0DC8DB-21E1-3D48-8EC4-405AA7F664CD}"/>
              </a:ext>
            </a:extLst>
          </p:cNvPr>
          <p:cNvSpPr>
            <a:spLocks noGrp="1"/>
          </p:cNvSpPr>
          <p:nvPr>
            <p:ph type="title"/>
          </p:nvPr>
        </p:nvSpPr>
        <p:spPr>
          <a:xfrm>
            <a:off x="838200" y="365125"/>
            <a:ext cx="10515600" cy="791013"/>
          </a:xfr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F82FB11-FCD1-E442-941B-23779C879D90}"/>
              </a:ext>
            </a:extLst>
          </p:cNvPr>
          <p:cNvSpPr>
            <a:spLocks noGrp="1"/>
          </p:cNvSpPr>
          <p:nvPr>
            <p:ph idx="1"/>
          </p:nvPr>
        </p:nvSpPr>
        <p:spPr>
          <a:xfrm>
            <a:off x="838200" y="1258065"/>
            <a:ext cx="10515600" cy="4806403"/>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C7D288-E833-524F-98ED-DAC68767B12F}"/>
              </a:ext>
            </a:extLst>
          </p:cNvPr>
          <p:cNvSpPr>
            <a:spLocks noGrp="1"/>
          </p:cNvSpPr>
          <p:nvPr>
            <p:ph type="dt" sz="half" idx="10"/>
          </p:nvPr>
        </p:nvSpPr>
        <p:spPr/>
        <p:txBody>
          <a:bodyPr/>
          <a:lstStyle/>
          <a:p>
            <a:fld id="{CBFFEE75-A9A5-6C42-A771-0501522A73FF}" type="datetimeFigureOut">
              <a:rPr kumimoji="1" lang="ja-JP" altLang="en-US" smtClean="0"/>
              <a:t>2021/12/5</a:t>
            </a:fld>
            <a:endParaRPr kumimoji="1" lang="ja-JP" altLang="en-US"/>
          </a:p>
        </p:txBody>
      </p:sp>
      <p:sp>
        <p:nvSpPr>
          <p:cNvPr id="5" name="フッター プレースホルダー 4">
            <a:extLst>
              <a:ext uri="{FF2B5EF4-FFF2-40B4-BE49-F238E27FC236}">
                <a16:creationId xmlns:a16="http://schemas.microsoft.com/office/drawing/2014/main" id="{04801B32-9EE0-7C44-9813-37E9383BA0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68994B-5F92-EC4E-BBDC-3A284C036F45}"/>
              </a:ext>
            </a:extLst>
          </p:cNvPr>
          <p:cNvSpPr>
            <a:spLocks noGrp="1"/>
          </p:cNvSpPr>
          <p:nvPr>
            <p:ph type="sldNum" sz="quarter" idx="12"/>
          </p:nvPr>
        </p:nvSpPr>
        <p:spPr/>
        <p:txBody>
          <a:bodyPr/>
          <a:lstStyle/>
          <a:p>
            <a:fld id="{FFCA8AB9-7D21-114A-B8E7-E10BF90AC796}"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77F6506-909D-F745-B87E-9B2100893A41}"/>
              </a:ext>
            </a:extLst>
          </p:cNvPr>
          <p:cNvCxnSpPr>
            <a:cxnSpLocks/>
          </p:cNvCxnSpPr>
          <p:nvPr userDrawn="1"/>
        </p:nvCxnSpPr>
        <p:spPr>
          <a:xfrm>
            <a:off x="838200" y="859255"/>
            <a:ext cx="10515600" cy="0"/>
          </a:xfrm>
          <a:prstGeom prst="line">
            <a:avLst/>
          </a:prstGeom>
          <a:ln w="28575">
            <a:gradFill flip="none" rotWithShape="1">
              <a:gsLst>
                <a:gs pos="0">
                  <a:schemeClr val="accent6">
                    <a:lumMod val="67000"/>
                  </a:schemeClr>
                </a:gs>
                <a:gs pos="32000">
                  <a:schemeClr val="accent6">
                    <a:lumMod val="97000"/>
                    <a:lumOff val="3000"/>
                  </a:schemeClr>
                </a:gs>
                <a:gs pos="59000">
                  <a:schemeClr val="accent6">
                    <a:lumMod val="60000"/>
                    <a:lumOff val="4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20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82A37D-E931-654C-B501-93C6401B66D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7493D1-7350-7542-AD69-767C6D9CCF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54855C-AFA2-5F4C-B97E-29EA17E61D57}"/>
              </a:ext>
            </a:extLst>
          </p:cNvPr>
          <p:cNvSpPr>
            <a:spLocks noGrp="1"/>
          </p:cNvSpPr>
          <p:nvPr>
            <p:ph type="dt" sz="half" idx="10"/>
          </p:nvPr>
        </p:nvSpPr>
        <p:spPr/>
        <p:txBody>
          <a:bodyPr/>
          <a:lstStyle/>
          <a:p>
            <a:fld id="{CBFFEE75-A9A5-6C42-A771-0501522A73FF}" type="datetimeFigureOut">
              <a:rPr kumimoji="1" lang="ja-JP" altLang="en-US" smtClean="0"/>
              <a:t>2021/12/5</a:t>
            </a:fld>
            <a:endParaRPr kumimoji="1" lang="ja-JP" altLang="en-US"/>
          </a:p>
        </p:txBody>
      </p:sp>
      <p:sp>
        <p:nvSpPr>
          <p:cNvPr id="5" name="フッター プレースホルダー 4">
            <a:extLst>
              <a:ext uri="{FF2B5EF4-FFF2-40B4-BE49-F238E27FC236}">
                <a16:creationId xmlns:a16="http://schemas.microsoft.com/office/drawing/2014/main" id="{AC0CBC52-A37F-4447-9D93-398AB22A9F2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A92E462-4F35-004F-AF61-F04FEC4F2E60}"/>
              </a:ext>
            </a:extLst>
          </p:cNvPr>
          <p:cNvSpPr>
            <a:spLocks noGrp="1"/>
          </p:cNvSpPr>
          <p:nvPr>
            <p:ph type="sldNum" sz="quarter" idx="12"/>
          </p:nvPr>
        </p:nvSpPr>
        <p:spPr/>
        <p:txBody>
          <a:bodyPr/>
          <a:lstStyle/>
          <a:p>
            <a:fld id="{FFCA8AB9-7D21-114A-B8E7-E10BF90AC796}" type="slidenum">
              <a:rPr kumimoji="1" lang="ja-JP" altLang="en-US" smtClean="0"/>
              <a:t>‹#›</a:t>
            </a:fld>
            <a:endParaRPr kumimoji="1" lang="ja-JP" altLang="en-US"/>
          </a:p>
        </p:txBody>
      </p:sp>
    </p:spTree>
    <p:extLst>
      <p:ext uri="{BB962C8B-B14F-4D97-AF65-F5344CB8AC3E}">
        <p14:creationId xmlns:p14="http://schemas.microsoft.com/office/powerpoint/2010/main" val="2910955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5E7249-B09B-BB41-BF6D-1C3E69FF24A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8694AE-9BA1-B444-B63D-EB880E1BCC19}"/>
              </a:ext>
            </a:extLst>
          </p:cNvPr>
          <p:cNvSpPr>
            <a:spLocks noGrp="1"/>
          </p:cNvSpPr>
          <p:nvPr>
            <p:ph sz="half" idx="1"/>
          </p:nvPr>
        </p:nvSpPr>
        <p:spPr>
          <a:xfrm>
            <a:off x="838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E6A87BE-99BF-AD48-989F-C0E9BEF00B0A}"/>
              </a:ext>
            </a:extLst>
          </p:cNvPr>
          <p:cNvSpPr>
            <a:spLocks noGrp="1"/>
          </p:cNvSpPr>
          <p:nvPr>
            <p:ph sz="half" idx="2"/>
          </p:nvPr>
        </p:nvSpPr>
        <p:spPr>
          <a:xfrm>
            <a:off x="6172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F93E53E-7D71-2B46-935E-0E92C6C0098D}"/>
              </a:ext>
            </a:extLst>
          </p:cNvPr>
          <p:cNvSpPr>
            <a:spLocks noGrp="1"/>
          </p:cNvSpPr>
          <p:nvPr>
            <p:ph type="dt" sz="half" idx="10"/>
          </p:nvPr>
        </p:nvSpPr>
        <p:spPr/>
        <p:txBody>
          <a:bodyPr/>
          <a:lstStyle/>
          <a:p>
            <a:fld id="{CBFFEE75-A9A5-6C42-A771-0501522A73FF}" type="datetimeFigureOut">
              <a:rPr kumimoji="1" lang="ja-JP" altLang="en-US" smtClean="0"/>
              <a:t>2021/12/5</a:t>
            </a:fld>
            <a:endParaRPr kumimoji="1" lang="ja-JP" altLang="en-US"/>
          </a:p>
        </p:txBody>
      </p:sp>
      <p:sp>
        <p:nvSpPr>
          <p:cNvPr id="6" name="フッター プレースホルダー 5">
            <a:extLst>
              <a:ext uri="{FF2B5EF4-FFF2-40B4-BE49-F238E27FC236}">
                <a16:creationId xmlns:a16="http://schemas.microsoft.com/office/drawing/2014/main" id="{EBA39AEC-5BC6-2646-AB3D-1DA8FF66104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BD43AB9-BD30-9445-8296-7B5C24EDB11E}"/>
              </a:ext>
            </a:extLst>
          </p:cNvPr>
          <p:cNvSpPr>
            <a:spLocks noGrp="1"/>
          </p:cNvSpPr>
          <p:nvPr>
            <p:ph type="sldNum" sz="quarter" idx="12"/>
          </p:nvPr>
        </p:nvSpPr>
        <p:spPr/>
        <p:txBody>
          <a:bodyPr/>
          <a:lstStyle/>
          <a:p>
            <a:fld id="{FFCA8AB9-7D21-114A-B8E7-E10BF90AC796}" type="slidenum">
              <a:rPr kumimoji="1" lang="ja-JP" altLang="en-US" smtClean="0"/>
              <a:t>‹#›</a:t>
            </a:fld>
            <a:endParaRPr kumimoji="1" lang="ja-JP" altLang="en-US"/>
          </a:p>
        </p:txBody>
      </p:sp>
    </p:spTree>
    <p:extLst>
      <p:ext uri="{BB962C8B-B14F-4D97-AF65-F5344CB8AC3E}">
        <p14:creationId xmlns:p14="http://schemas.microsoft.com/office/powerpoint/2010/main" val="4396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089D5-1CB0-D649-A857-1F0702EBC1B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6B05B99-D682-0446-8426-1DE8AD750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C3C8F75-1D81-1F4F-870A-3CC70A9CB2DC}"/>
              </a:ext>
            </a:extLst>
          </p:cNvPr>
          <p:cNvSpPr>
            <a:spLocks noGrp="1"/>
          </p:cNvSpPr>
          <p:nvPr>
            <p:ph sz="half" idx="2"/>
          </p:nvPr>
        </p:nvSpPr>
        <p:spPr>
          <a:xfrm>
            <a:off x="839788" y="2505075"/>
            <a:ext cx="5157787"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CD415C6-E45A-F14F-866B-AE46F09F19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74E5A20F-A410-714C-86CD-A4AD530C93E6}"/>
              </a:ext>
            </a:extLst>
          </p:cNvPr>
          <p:cNvSpPr>
            <a:spLocks noGrp="1"/>
          </p:cNvSpPr>
          <p:nvPr>
            <p:ph sz="quarter" idx="4"/>
          </p:nvPr>
        </p:nvSpPr>
        <p:spPr>
          <a:xfrm>
            <a:off x="6172200" y="2505075"/>
            <a:ext cx="5183188"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514BFC6-2A41-AE4A-9B74-4BCC29C6B356}"/>
              </a:ext>
            </a:extLst>
          </p:cNvPr>
          <p:cNvSpPr>
            <a:spLocks noGrp="1"/>
          </p:cNvSpPr>
          <p:nvPr>
            <p:ph type="dt" sz="half" idx="10"/>
          </p:nvPr>
        </p:nvSpPr>
        <p:spPr/>
        <p:txBody>
          <a:bodyPr/>
          <a:lstStyle/>
          <a:p>
            <a:fld id="{CBFFEE75-A9A5-6C42-A771-0501522A73FF}" type="datetimeFigureOut">
              <a:rPr kumimoji="1" lang="ja-JP" altLang="en-US" smtClean="0"/>
              <a:t>2021/12/5</a:t>
            </a:fld>
            <a:endParaRPr kumimoji="1" lang="ja-JP" altLang="en-US"/>
          </a:p>
        </p:txBody>
      </p:sp>
      <p:sp>
        <p:nvSpPr>
          <p:cNvPr id="8" name="フッター プレースホルダー 7">
            <a:extLst>
              <a:ext uri="{FF2B5EF4-FFF2-40B4-BE49-F238E27FC236}">
                <a16:creationId xmlns:a16="http://schemas.microsoft.com/office/drawing/2014/main" id="{5B9A16CD-98D3-C541-95DD-7B2C6D4E74C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5303DE3-D277-BF40-927A-C84BDB879449}"/>
              </a:ext>
            </a:extLst>
          </p:cNvPr>
          <p:cNvSpPr>
            <a:spLocks noGrp="1"/>
          </p:cNvSpPr>
          <p:nvPr>
            <p:ph type="sldNum" sz="quarter" idx="12"/>
          </p:nvPr>
        </p:nvSpPr>
        <p:spPr/>
        <p:txBody>
          <a:bodyPr/>
          <a:lstStyle/>
          <a:p>
            <a:fld id="{FFCA8AB9-7D21-114A-B8E7-E10BF90AC796}" type="slidenum">
              <a:rPr kumimoji="1" lang="ja-JP" altLang="en-US" smtClean="0"/>
              <a:t>‹#›</a:t>
            </a:fld>
            <a:endParaRPr kumimoji="1" lang="ja-JP" altLang="en-US"/>
          </a:p>
        </p:txBody>
      </p:sp>
    </p:spTree>
    <p:extLst>
      <p:ext uri="{BB962C8B-B14F-4D97-AF65-F5344CB8AC3E}">
        <p14:creationId xmlns:p14="http://schemas.microsoft.com/office/powerpoint/2010/main" val="194272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734590-4E73-D942-9D2E-0BBFED73EA5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89F0A0F-B67A-3140-B49C-71221F58BF79}"/>
              </a:ext>
            </a:extLst>
          </p:cNvPr>
          <p:cNvSpPr>
            <a:spLocks noGrp="1"/>
          </p:cNvSpPr>
          <p:nvPr>
            <p:ph type="dt" sz="half" idx="10"/>
          </p:nvPr>
        </p:nvSpPr>
        <p:spPr/>
        <p:txBody>
          <a:bodyPr/>
          <a:lstStyle/>
          <a:p>
            <a:fld id="{CBFFEE75-A9A5-6C42-A771-0501522A73FF}" type="datetimeFigureOut">
              <a:rPr kumimoji="1" lang="ja-JP" altLang="en-US" smtClean="0"/>
              <a:t>2021/12/5</a:t>
            </a:fld>
            <a:endParaRPr kumimoji="1" lang="ja-JP" altLang="en-US"/>
          </a:p>
        </p:txBody>
      </p:sp>
      <p:sp>
        <p:nvSpPr>
          <p:cNvPr id="4" name="フッター プレースホルダー 3">
            <a:extLst>
              <a:ext uri="{FF2B5EF4-FFF2-40B4-BE49-F238E27FC236}">
                <a16:creationId xmlns:a16="http://schemas.microsoft.com/office/drawing/2014/main" id="{691CE88A-9BCE-E849-BB22-470614E573E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9AD1D8B-1FD4-B943-A499-1642B30642B8}"/>
              </a:ext>
            </a:extLst>
          </p:cNvPr>
          <p:cNvSpPr>
            <a:spLocks noGrp="1"/>
          </p:cNvSpPr>
          <p:nvPr>
            <p:ph type="sldNum" sz="quarter" idx="12"/>
          </p:nvPr>
        </p:nvSpPr>
        <p:spPr/>
        <p:txBody>
          <a:bodyPr/>
          <a:lstStyle/>
          <a:p>
            <a:fld id="{FFCA8AB9-7D21-114A-B8E7-E10BF90AC796}" type="slidenum">
              <a:rPr kumimoji="1" lang="ja-JP" altLang="en-US" smtClean="0"/>
              <a:t>‹#›</a:t>
            </a:fld>
            <a:endParaRPr kumimoji="1" lang="ja-JP" altLang="en-US"/>
          </a:p>
        </p:txBody>
      </p:sp>
    </p:spTree>
    <p:extLst>
      <p:ext uri="{BB962C8B-B14F-4D97-AF65-F5344CB8AC3E}">
        <p14:creationId xmlns:p14="http://schemas.microsoft.com/office/powerpoint/2010/main" val="3664881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E2AB5E-BBA3-704A-8648-0715B6363F37}"/>
              </a:ext>
            </a:extLst>
          </p:cNvPr>
          <p:cNvSpPr>
            <a:spLocks noGrp="1"/>
          </p:cNvSpPr>
          <p:nvPr>
            <p:ph type="dt" sz="half" idx="10"/>
          </p:nvPr>
        </p:nvSpPr>
        <p:spPr/>
        <p:txBody>
          <a:bodyPr/>
          <a:lstStyle/>
          <a:p>
            <a:fld id="{CBFFEE75-A9A5-6C42-A771-0501522A73FF}" type="datetimeFigureOut">
              <a:rPr kumimoji="1" lang="ja-JP" altLang="en-US" smtClean="0"/>
              <a:t>2021/12/5</a:t>
            </a:fld>
            <a:endParaRPr kumimoji="1" lang="ja-JP" altLang="en-US"/>
          </a:p>
        </p:txBody>
      </p:sp>
      <p:sp>
        <p:nvSpPr>
          <p:cNvPr id="3" name="フッター プレースホルダー 2">
            <a:extLst>
              <a:ext uri="{FF2B5EF4-FFF2-40B4-BE49-F238E27FC236}">
                <a16:creationId xmlns:a16="http://schemas.microsoft.com/office/drawing/2014/main" id="{BFFDC1AD-0F01-144D-9D9C-91718D79B6F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30E2A03-695C-374F-9113-9D331EF4C7C7}"/>
              </a:ext>
            </a:extLst>
          </p:cNvPr>
          <p:cNvSpPr>
            <a:spLocks noGrp="1"/>
          </p:cNvSpPr>
          <p:nvPr>
            <p:ph type="sldNum" sz="quarter" idx="12"/>
          </p:nvPr>
        </p:nvSpPr>
        <p:spPr/>
        <p:txBody>
          <a:bodyPr/>
          <a:lstStyle/>
          <a:p>
            <a:fld id="{FFCA8AB9-7D21-114A-B8E7-E10BF90AC796}" type="slidenum">
              <a:rPr kumimoji="1" lang="ja-JP" altLang="en-US" smtClean="0"/>
              <a:t>‹#›</a:t>
            </a:fld>
            <a:endParaRPr kumimoji="1" lang="ja-JP" altLang="en-US"/>
          </a:p>
        </p:txBody>
      </p:sp>
    </p:spTree>
    <p:extLst>
      <p:ext uri="{BB962C8B-B14F-4D97-AF65-F5344CB8AC3E}">
        <p14:creationId xmlns:p14="http://schemas.microsoft.com/office/powerpoint/2010/main" val="38900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E608E1-BBA7-2940-A9E7-246C39B2F2F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B14EE9-46D1-BA4B-BF2D-4B4BBD0858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A35DD5E-B7A4-5240-BD75-AB52B69993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A668DC0-BF1E-204B-A19B-D0CCE15BD3F6}"/>
              </a:ext>
            </a:extLst>
          </p:cNvPr>
          <p:cNvSpPr>
            <a:spLocks noGrp="1"/>
          </p:cNvSpPr>
          <p:nvPr>
            <p:ph type="dt" sz="half" idx="10"/>
          </p:nvPr>
        </p:nvSpPr>
        <p:spPr/>
        <p:txBody>
          <a:bodyPr/>
          <a:lstStyle/>
          <a:p>
            <a:fld id="{CBFFEE75-A9A5-6C42-A771-0501522A73FF}" type="datetimeFigureOut">
              <a:rPr kumimoji="1" lang="ja-JP" altLang="en-US" smtClean="0"/>
              <a:t>2021/12/5</a:t>
            </a:fld>
            <a:endParaRPr kumimoji="1" lang="ja-JP" altLang="en-US"/>
          </a:p>
        </p:txBody>
      </p:sp>
      <p:sp>
        <p:nvSpPr>
          <p:cNvPr id="6" name="フッター プレースホルダー 5">
            <a:extLst>
              <a:ext uri="{FF2B5EF4-FFF2-40B4-BE49-F238E27FC236}">
                <a16:creationId xmlns:a16="http://schemas.microsoft.com/office/drawing/2014/main" id="{BC3592A0-6D1A-3A41-9AA4-61AD56DE605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EA787D1-FB65-6048-B308-847821E25427}"/>
              </a:ext>
            </a:extLst>
          </p:cNvPr>
          <p:cNvSpPr>
            <a:spLocks noGrp="1"/>
          </p:cNvSpPr>
          <p:nvPr>
            <p:ph type="sldNum" sz="quarter" idx="12"/>
          </p:nvPr>
        </p:nvSpPr>
        <p:spPr/>
        <p:txBody>
          <a:bodyPr/>
          <a:lstStyle/>
          <a:p>
            <a:fld id="{FFCA8AB9-7D21-114A-B8E7-E10BF90AC796}" type="slidenum">
              <a:rPr kumimoji="1" lang="ja-JP" altLang="en-US" smtClean="0"/>
              <a:t>‹#›</a:t>
            </a:fld>
            <a:endParaRPr kumimoji="1" lang="ja-JP" altLang="en-US"/>
          </a:p>
        </p:txBody>
      </p:sp>
    </p:spTree>
    <p:extLst>
      <p:ext uri="{BB962C8B-B14F-4D97-AF65-F5344CB8AC3E}">
        <p14:creationId xmlns:p14="http://schemas.microsoft.com/office/powerpoint/2010/main" val="12316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B1DAC1-6B3B-9F47-8AB9-556F2897DB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0AEA756-B1DF-414C-B46F-02B5DB3D4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DC854B5-73B0-5F4A-8B3C-975367C4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1496DD1-98D2-C745-8059-0248B5EDE152}"/>
              </a:ext>
            </a:extLst>
          </p:cNvPr>
          <p:cNvSpPr>
            <a:spLocks noGrp="1"/>
          </p:cNvSpPr>
          <p:nvPr>
            <p:ph type="dt" sz="half" idx="10"/>
          </p:nvPr>
        </p:nvSpPr>
        <p:spPr/>
        <p:txBody>
          <a:bodyPr/>
          <a:lstStyle/>
          <a:p>
            <a:fld id="{CBFFEE75-A9A5-6C42-A771-0501522A73FF}" type="datetimeFigureOut">
              <a:rPr kumimoji="1" lang="ja-JP" altLang="en-US" smtClean="0"/>
              <a:t>2021/12/5</a:t>
            </a:fld>
            <a:endParaRPr kumimoji="1" lang="ja-JP" altLang="en-US"/>
          </a:p>
        </p:txBody>
      </p:sp>
      <p:sp>
        <p:nvSpPr>
          <p:cNvPr id="6" name="フッター プレースホルダー 5">
            <a:extLst>
              <a:ext uri="{FF2B5EF4-FFF2-40B4-BE49-F238E27FC236}">
                <a16:creationId xmlns:a16="http://schemas.microsoft.com/office/drawing/2014/main" id="{31A90E92-2880-0F48-B2B4-EC6AF257576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64F2EB3-2005-E44A-B956-97EAC64DB60C}"/>
              </a:ext>
            </a:extLst>
          </p:cNvPr>
          <p:cNvSpPr>
            <a:spLocks noGrp="1"/>
          </p:cNvSpPr>
          <p:nvPr>
            <p:ph type="sldNum" sz="quarter" idx="12"/>
          </p:nvPr>
        </p:nvSpPr>
        <p:spPr/>
        <p:txBody>
          <a:bodyPr/>
          <a:lstStyle/>
          <a:p>
            <a:fld id="{FFCA8AB9-7D21-114A-B8E7-E10BF90AC796}" type="slidenum">
              <a:rPr kumimoji="1" lang="ja-JP" altLang="en-US" smtClean="0"/>
              <a:t>‹#›</a:t>
            </a:fld>
            <a:endParaRPr kumimoji="1" lang="ja-JP" altLang="en-US"/>
          </a:p>
        </p:txBody>
      </p:sp>
    </p:spTree>
    <p:extLst>
      <p:ext uri="{BB962C8B-B14F-4D97-AF65-F5344CB8AC3E}">
        <p14:creationId xmlns:p14="http://schemas.microsoft.com/office/powerpoint/2010/main" val="54596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3D0997A-2CBE-1D43-A29F-D3C03A0B25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0AFB42-C256-584B-9C5C-EA8952FFCE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66023D-13AB-D54A-B80A-F04F4E2CAA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FEE75-A9A5-6C42-A771-0501522A73FF}" type="datetimeFigureOut">
              <a:rPr kumimoji="1" lang="ja-JP" altLang="en-US" smtClean="0"/>
              <a:t>2021/12/5</a:t>
            </a:fld>
            <a:endParaRPr kumimoji="1" lang="ja-JP" altLang="en-US"/>
          </a:p>
        </p:txBody>
      </p:sp>
      <p:sp>
        <p:nvSpPr>
          <p:cNvPr id="5" name="フッター プレースホルダー 4">
            <a:extLst>
              <a:ext uri="{FF2B5EF4-FFF2-40B4-BE49-F238E27FC236}">
                <a16:creationId xmlns:a16="http://schemas.microsoft.com/office/drawing/2014/main" id="{E2DBBD73-974E-8242-8F99-42BD8CED35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603744-4A36-7E49-AC30-D1FB0C9E6A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A8AB9-7D21-114A-B8E7-E10BF90AC796}" type="slidenum">
              <a:rPr kumimoji="1" lang="ja-JP" altLang="en-US" smtClean="0"/>
              <a:t>‹#›</a:t>
            </a:fld>
            <a:endParaRPr kumimoji="1" lang="ja-JP" altLang="en-US"/>
          </a:p>
        </p:txBody>
      </p:sp>
    </p:spTree>
    <p:extLst>
      <p:ext uri="{BB962C8B-B14F-4D97-AF65-F5344CB8AC3E}">
        <p14:creationId xmlns:p14="http://schemas.microsoft.com/office/powerpoint/2010/main" val="149272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olab.research.google.com/notebooks/welcome.ipynb?hl=j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lab.research.google.com/drive/1d2T5NFxcSth4uEigFEoWZccXFcIVUuHw?usp=shar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C2AFBD-18D8-5340-B0C1-2FE0D6D34EF6}"/>
              </a:ext>
            </a:extLst>
          </p:cNvPr>
          <p:cNvSpPr>
            <a:spLocks noGrp="1"/>
          </p:cNvSpPr>
          <p:nvPr>
            <p:ph type="ctrTitle"/>
          </p:nvPr>
        </p:nvSpPr>
        <p:spPr/>
        <p:txBody>
          <a:bodyPr/>
          <a:lstStyle/>
          <a:p>
            <a:r>
              <a:rPr kumimoji="1" lang="en-US" altLang="ja-JP" dirty="0"/>
              <a:t>Pandas Data Wrangling</a:t>
            </a:r>
            <a:endParaRPr kumimoji="1" lang="ja-JP" altLang="en-US" dirty="0"/>
          </a:p>
        </p:txBody>
      </p:sp>
      <p:sp>
        <p:nvSpPr>
          <p:cNvPr id="3" name="字幕 2">
            <a:extLst>
              <a:ext uri="{FF2B5EF4-FFF2-40B4-BE49-F238E27FC236}">
                <a16:creationId xmlns:a16="http://schemas.microsoft.com/office/drawing/2014/main" id="{DBDE4A76-4096-9C40-B475-F2339E1EE7E4}"/>
              </a:ext>
            </a:extLst>
          </p:cNvPr>
          <p:cNvSpPr>
            <a:spLocks noGrp="1"/>
          </p:cNvSpPr>
          <p:nvPr>
            <p:ph type="subTitle" idx="1"/>
          </p:nvPr>
        </p:nvSpPr>
        <p:spPr>
          <a:xfrm>
            <a:off x="1676400" y="3573859"/>
            <a:ext cx="9144000" cy="1655762"/>
          </a:xfrm>
        </p:spPr>
        <p:txBody>
          <a:bodyPr/>
          <a:lstStyle/>
          <a:p>
            <a:r>
              <a:rPr kumimoji="1" lang="en-US" altLang="ja-JP" dirty="0"/>
              <a:t>〜MLB</a:t>
            </a:r>
            <a:r>
              <a:rPr kumimoji="1" lang="ja-JP" altLang="en-US" dirty="0"/>
              <a:t>データセットを整理して読み解いてみる</a:t>
            </a:r>
            <a:r>
              <a:rPr kumimoji="1" lang="en-US" altLang="ja-JP" dirty="0"/>
              <a:t>〜</a:t>
            </a:r>
            <a:endParaRPr kumimoji="1" lang="ja-JP" altLang="en-US" dirty="0"/>
          </a:p>
        </p:txBody>
      </p:sp>
      <p:sp>
        <p:nvSpPr>
          <p:cNvPr id="4" name="字幕 2">
            <a:extLst>
              <a:ext uri="{FF2B5EF4-FFF2-40B4-BE49-F238E27FC236}">
                <a16:creationId xmlns:a16="http://schemas.microsoft.com/office/drawing/2014/main" id="{AD355D3F-5786-4211-B34B-31D661F01C91}"/>
              </a:ext>
            </a:extLst>
          </p:cNvPr>
          <p:cNvSpPr txBox="1">
            <a:spLocks/>
          </p:cNvSpPr>
          <p:nvPr/>
        </p:nvSpPr>
        <p:spPr>
          <a:xfrm>
            <a:off x="2857500" y="5514577"/>
            <a:ext cx="9144000" cy="4421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t>社会学研究科（量的）ラーニングアドバイザー</a:t>
            </a:r>
            <a:endParaRPr lang="en-US" altLang="ja-JP" dirty="0"/>
          </a:p>
          <a:p>
            <a:endParaRPr lang="ja-JP" altLang="en-US" dirty="0"/>
          </a:p>
        </p:txBody>
      </p:sp>
    </p:spTree>
    <p:extLst>
      <p:ext uri="{BB962C8B-B14F-4D97-AF65-F5344CB8AC3E}">
        <p14:creationId xmlns:p14="http://schemas.microsoft.com/office/powerpoint/2010/main" val="3751191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252829"/>
            <a:ext cx="10515600" cy="785682"/>
          </a:xfrm>
        </p:spPr>
        <p:txBody>
          <a:bodyPr>
            <a:normAutofit/>
          </a:bodyPr>
          <a:lstStyle/>
          <a:p>
            <a:r>
              <a:rPr lang="en-US" altLang="ja-JP" sz="3600" dirty="0"/>
              <a:t>1. </a:t>
            </a:r>
            <a:r>
              <a:rPr lang="ja-JP" altLang="en-US" sz="3600"/>
              <a:t>データの読み込み・書き込み</a:t>
            </a:r>
            <a:r>
              <a:rPr lang="en-US" altLang="ja-JP" sz="3600" dirty="0"/>
              <a:t>-2</a:t>
            </a:r>
            <a:r>
              <a:rPr lang="ja-JP" altLang="en-US" sz="2400"/>
              <a:t>（</a:t>
            </a:r>
            <a:r>
              <a:rPr lang="en" altLang="ja-JP" sz="2400" dirty="0" err="1"/>
              <a:t>to_csv</a:t>
            </a:r>
            <a:r>
              <a:rPr lang="en" altLang="ja-JP" sz="2400" dirty="0"/>
              <a:t> </a:t>
            </a:r>
            <a:r>
              <a:rPr lang="ja-JP" altLang="en-US" sz="2400"/>
              <a:t>など）</a:t>
            </a:r>
            <a:endParaRPr kumimoji="1" lang="ja-JP" altLang="en-US" sz="3600"/>
          </a:p>
        </p:txBody>
      </p:sp>
      <p:sp>
        <p:nvSpPr>
          <p:cNvPr id="3" name="コンテンツ プレースホルダー 2">
            <a:extLst>
              <a:ext uri="{FF2B5EF4-FFF2-40B4-BE49-F238E27FC236}">
                <a16:creationId xmlns:a16="http://schemas.microsoft.com/office/drawing/2014/main" id="{23D384EB-36C0-2447-9E07-710319A28149}"/>
              </a:ext>
            </a:extLst>
          </p:cNvPr>
          <p:cNvSpPr>
            <a:spLocks noGrp="1"/>
          </p:cNvSpPr>
          <p:nvPr>
            <p:ph idx="1"/>
          </p:nvPr>
        </p:nvSpPr>
        <p:spPr>
          <a:xfrm>
            <a:off x="838200" y="1931423"/>
            <a:ext cx="10982093" cy="1179273"/>
          </a:xfrm>
        </p:spPr>
        <p:txBody>
          <a:bodyPr lIns="90000">
            <a:normAutofit/>
          </a:bodyPr>
          <a:lstStyle/>
          <a:p>
            <a:pPr>
              <a:buFont typeface="システムフォント（レギュラー）"/>
              <a:buChar char="-"/>
            </a:pPr>
            <a:r>
              <a:rPr lang="ja-JP" altLang="en-US" sz="2000"/>
              <a:t>「</a:t>
            </a:r>
            <a:r>
              <a:rPr lang="en-US" altLang="ja-JP" sz="2000" dirty="0"/>
              <a:t>encoding=‘utf-8’</a:t>
            </a:r>
            <a:r>
              <a:rPr lang="ja-JP" altLang="en-US" sz="2000"/>
              <a:t>」を「</a:t>
            </a:r>
            <a:r>
              <a:rPr lang="en-US" altLang="ja-JP" sz="2000" dirty="0"/>
              <a:t> encoding=‘cp932’ </a:t>
            </a:r>
            <a:r>
              <a:rPr lang="ja-JP" altLang="en-US" sz="2000"/>
              <a:t>」に変更すると、</a:t>
            </a:r>
            <a:br>
              <a:rPr lang="en-US" altLang="ja-JP" sz="2000" dirty="0"/>
            </a:br>
            <a:r>
              <a:rPr lang="en-US" altLang="ja-JP" sz="2000" dirty="0"/>
              <a:t>windows</a:t>
            </a:r>
            <a:r>
              <a:rPr lang="ja-JP" altLang="en-US" sz="2000"/>
              <a:t>環境や</a:t>
            </a:r>
            <a:r>
              <a:rPr lang="en-US" altLang="ja-JP" sz="2000" dirty="0"/>
              <a:t>excel</a:t>
            </a:r>
            <a:r>
              <a:rPr lang="ja-JP" altLang="en-US" sz="2000"/>
              <a:t>で文字化けしない。</a:t>
            </a:r>
            <a:endParaRPr lang="en-US" altLang="ja-JP" sz="2000" dirty="0"/>
          </a:p>
          <a:p>
            <a:pPr>
              <a:buFont typeface="システムフォント（レギュラー）"/>
              <a:buChar char="-"/>
            </a:pPr>
            <a:r>
              <a:rPr lang="ja-JP" altLang="en-US" sz="2000"/>
              <a:t>左端の</a:t>
            </a:r>
            <a:r>
              <a:rPr lang="en-US" altLang="ja-JP" sz="2000" dirty="0"/>
              <a:t>data</a:t>
            </a:r>
            <a:r>
              <a:rPr lang="ja-JP" altLang="en-US" sz="2000"/>
              <a:t>フォルダ下に</a:t>
            </a:r>
            <a:r>
              <a:rPr lang="en-US" altLang="ja-JP" sz="2000" dirty="0"/>
              <a:t>”</a:t>
            </a:r>
            <a:r>
              <a:rPr lang="en-US" altLang="ja-JP" sz="2000" dirty="0" err="1"/>
              <a:t>new_data.csv</a:t>
            </a:r>
            <a:r>
              <a:rPr lang="en-US" altLang="ja-JP" sz="2000" dirty="0"/>
              <a:t>”</a:t>
            </a:r>
            <a:r>
              <a:rPr lang="ja-JP" altLang="en-US" sz="2000"/>
              <a:t>が作成されていることを確認。</a:t>
            </a:r>
            <a:endParaRPr lang="en-US" altLang="ja-JP" sz="2000" dirty="0"/>
          </a:p>
        </p:txBody>
      </p:sp>
      <p:pic>
        <p:nvPicPr>
          <p:cNvPr id="5" name="図 4">
            <a:extLst>
              <a:ext uri="{FF2B5EF4-FFF2-40B4-BE49-F238E27FC236}">
                <a16:creationId xmlns:a16="http://schemas.microsoft.com/office/drawing/2014/main" id="{61C494BD-ABDC-4541-92A0-D5A796520150}"/>
              </a:ext>
            </a:extLst>
          </p:cNvPr>
          <p:cNvPicPr>
            <a:picLocks noChangeAspect="1"/>
          </p:cNvPicPr>
          <p:nvPr/>
        </p:nvPicPr>
        <p:blipFill>
          <a:blip r:embed="rId2"/>
          <a:stretch>
            <a:fillRect/>
          </a:stretch>
        </p:blipFill>
        <p:spPr>
          <a:xfrm>
            <a:off x="838200" y="941942"/>
            <a:ext cx="9359900" cy="990600"/>
          </a:xfrm>
          <a:prstGeom prst="rect">
            <a:avLst/>
          </a:prstGeom>
        </p:spPr>
      </p:pic>
      <p:grpSp>
        <p:nvGrpSpPr>
          <p:cNvPr id="4" name="グループ化 3">
            <a:extLst>
              <a:ext uri="{FF2B5EF4-FFF2-40B4-BE49-F238E27FC236}">
                <a16:creationId xmlns:a16="http://schemas.microsoft.com/office/drawing/2014/main" id="{9455F840-48F4-554F-960B-B593F80D5DC6}"/>
              </a:ext>
            </a:extLst>
          </p:cNvPr>
          <p:cNvGrpSpPr/>
          <p:nvPr/>
        </p:nvGrpSpPr>
        <p:grpSpPr>
          <a:xfrm>
            <a:off x="838200" y="3178439"/>
            <a:ext cx="2555361" cy="2851512"/>
            <a:chOff x="838200" y="3117892"/>
            <a:chExt cx="2555361" cy="2851512"/>
          </a:xfrm>
        </p:grpSpPr>
        <p:pic>
          <p:nvPicPr>
            <p:cNvPr id="9" name="図 8">
              <a:extLst>
                <a:ext uri="{FF2B5EF4-FFF2-40B4-BE49-F238E27FC236}">
                  <a16:creationId xmlns:a16="http://schemas.microsoft.com/office/drawing/2014/main" id="{5F8B5437-B2C5-604A-8D52-613E9377EB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117892"/>
              <a:ext cx="2555361" cy="2851512"/>
            </a:xfrm>
            <a:prstGeom prst="rect">
              <a:avLst/>
            </a:prstGeom>
          </p:spPr>
        </p:pic>
        <p:sp>
          <p:nvSpPr>
            <p:cNvPr id="12" name="正方形/長方形 11">
              <a:extLst>
                <a:ext uri="{FF2B5EF4-FFF2-40B4-BE49-F238E27FC236}">
                  <a16:creationId xmlns:a16="http://schemas.microsoft.com/office/drawing/2014/main" id="{EFEB5106-7E1B-0A4A-A085-8E5E7B82FBD8}"/>
                </a:ext>
              </a:extLst>
            </p:cNvPr>
            <p:cNvSpPr/>
            <p:nvPr/>
          </p:nvSpPr>
          <p:spPr>
            <a:xfrm>
              <a:off x="838200" y="4905955"/>
              <a:ext cx="409416" cy="365760"/>
            </a:xfrm>
            <a:prstGeom prst="rect">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1DE42F44-DE27-AC49-98C4-5E87BB15A0DD}"/>
                </a:ext>
              </a:extLst>
            </p:cNvPr>
            <p:cNvSpPr txBox="1"/>
            <p:nvPr/>
          </p:nvSpPr>
          <p:spPr>
            <a:xfrm>
              <a:off x="892028" y="4635156"/>
              <a:ext cx="1506070" cy="338554"/>
            </a:xfrm>
            <a:prstGeom prst="rect">
              <a:avLst/>
            </a:prstGeom>
            <a:noFill/>
          </p:spPr>
          <p:txBody>
            <a:bodyPr wrap="square" rtlCol="0">
              <a:spAutoFit/>
            </a:bodyPr>
            <a:lstStyle/>
            <a:p>
              <a:r>
                <a:rPr kumimoji="1" lang="ja-JP" altLang="en-US" sz="1600">
                  <a:solidFill>
                    <a:schemeClr val="accent4">
                      <a:lumMod val="40000"/>
                      <a:lumOff val="60000"/>
                    </a:schemeClr>
                  </a:solidFill>
                </a:rPr>
                <a:t>クリック</a:t>
              </a:r>
            </a:p>
          </p:txBody>
        </p:sp>
      </p:grpSp>
      <p:sp>
        <p:nvSpPr>
          <p:cNvPr id="15" name="山形 14">
            <a:extLst>
              <a:ext uri="{FF2B5EF4-FFF2-40B4-BE49-F238E27FC236}">
                <a16:creationId xmlns:a16="http://schemas.microsoft.com/office/drawing/2014/main" id="{CD8496EF-01FA-7D42-810E-3D5E82D40625}"/>
              </a:ext>
            </a:extLst>
          </p:cNvPr>
          <p:cNvSpPr/>
          <p:nvPr/>
        </p:nvSpPr>
        <p:spPr>
          <a:xfrm>
            <a:off x="3899069" y="3953521"/>
            <a:ext cx="567464" cy="1317975"/>
          </a:xfrm>
          <a:prstGeom prst="chevron">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6" name="グループ化 5">
            <a:extLst>
              <a:ext uri="{FF2B5EF4-FFF2-40B4-BE49-F238E27FC236}">
                <a16:creationId xmlns:a16="http://schemas.microsoft.com/office/drawing/2014/main" id="{BDAAAFA0-CA78-DE4A-B0EA-E505C6D8C1B2}"/>
              </a:ext>
            </a:extLst>
          </p:cNvPr>
          <p:cNvGrpSpPr/>
          <p:nvPr/>
        </p:nvGrpSpPr>
        <p:grpSpPr>
          <a:xfrm>
            <a:off x="5073665" y="3177409"/>
            <a:ext cx="3482374" cy="2845480"/>
            <a:chOff x="5204991" y="3048141"/>
            <a:chExt cx="3482374" cy="2845480"/>
          </a:xfrm>
        </p:grpSpPr>
        <p:pic>
          <p:nvPicPr>
            <p:cNvPr id="11" name="図 10">
              <a:extLst>
                <a:ext uri="{FF2B5EF4-FFF2-40B4-BE49-F238E27FC236}">
                  <a16:creationId xmlns:a16="http://schemas.microsoft.com/office/drawing/2014/main" id="{1F32B914-CAEC-5348-AA1C-4BC91A3DA2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04991" y="3048141"/>
              <a:ext cx="3482374" cy="2845480"/>
            </a:xfrm>
            <a:prstGeom prst="rect">
              <a:avLst/>
            </a:prstGeom>
          </p:spPr>
        </p:pic>
        <p:sp>
          <p:nvSpPr>
            <p:cNvPr id="16" name="正方形/長方形 15">
              <a:extLst>
                <a:ext uri="{FF2B5EF4-FFF2-40B4-BE49-F238E27FC236}">
                  <a16:creationId xmlns:a16="http://schemas.microsoft.com/office/drawing/2014/main" id="{D3D29EA6-5BC0-094A-BF08-85038D4767C8}"/>
                </a:ext>
              </a:extLst>
            </p:cNvPr>
            <p:cNvSpPr/>
            <p:nvPr/>
          </p:nvSpPr>
          <p:spPr>
            <a:xfrm>
              <a:off x="5819948" y="4727326"/>
              <a:ext cx="1726125" cy="277166"/>
            </a:xfrm>
            <a:prstGeom prst="rect">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コンテンツ プレースホルダー 2">
            <a:extLst>
              <a:ext uri="{FF2B5EF4-FFF2-40B4-BE49-F238E27FC236}">
                <a16:creationId xmlns:a16="http://schemas.microsoft.com/office/drawing/2014/main" id="{A353EE35-6C5A-9B47-8E1B-BC98385E7E55}"/>
              </a:ext>
            </a:extLst>
          </p:cNvPr>
          <p:cNvSpPr txBox="1">
            <a:spLocks/>
          </p:cNvSpPr>
          <p:nvPr/>
        </p:nvSpPr>
        <p:spPr>
          <a:xfrm>
            <a:off x="838200" y="6096665"/>
            <a:ext cx="10982093" cy="593564"/>
          </a:xfrm>
          <a:prstGeom prst="rect">
            <a:avLst/>
          </a:prstGeom>
        </p:spPr>
        <p:txBody>
          <a:bodyPr vert="horz" lIns="9000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システムフォント（レギュラー）"/>
              <a:buChar char="-"/>
            </a:pPr>
            <a:r>
              <a:rPr lang="en-US" altLang="ja-JP" sz="2000" dirty="0" err="1"/>
              <a:t>colab</a:t>
            </a:r>
            <a:r>
              <a:rPr lang="ja-JP" altLang="en-US" sz="2000"/>
              <a:t>は時間や再接続などで初期化されるので、必要な場合、ファイルにカーソルを合わせ、</a:t>
            </a:r>
            <a:br>
              <a:rPr lang="en-US" altLang="ja-JP" sz="2000" dirty="0"/>
            </a:br>
            <a:r>
              <a:rPr lang="ja-JP" altLang="en-US" sz="2000"/>
              <a:t>右端に出る</a:t>
            </a:r>
            <a:r>
              <a:rPr lang="en-US" altLang="ja-JP" sz="2000" dirty="0"/>
              <a:t>[︙]</a:t>
            </a:r>
            <a:r>
              <a:rPr lang="ja-JP" altLang="en-US" sz="2000"/>
              <a:t>マークから、ダウンロードを選択。</a:t>
            </a:r>
            <a:endParaRPr lang="en-US" altLang="ja-JP" sz="2000" dirty="0"/>
          </a:p>
        </p:txBody>
      </p:sp>
    </p:spTree>
    <p:extLst>
      <p:ext uri="{BB962C8B-B14F-4D97-AF65-F5344CB8AC3E}">
        <p14:creationId xmlns:p14="http://schemas.microsoft.com/office/powerpoint/2010/main" val="369916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en-US" altLang="ja-JP" sz="3600" dirty="0"/>
              <a:t>2. </a:t>
            </a:r>
            <a:r>
              <a:rPr lang="ja-JP" altLang="en-US" sz="3600"/>
              <a:t>データの概要を知る</a:t>
            </a:r>
            <a:r>
              <a:rPr lang="en-US" altLang="ja-JP" sz="3600" dirty="0"/>
              <a:t>-1</a:t>
            </a:r>
            <a:endParaRPr kumimoji="1" lang="ja-JP" altLang="en-US" sz="3600"/>
          </a:p>
        </p:txBody>
      </p:sp>
      <p:sp>
        <p:nvSpPr>
          <p:cNvPr id="3" name="コンテンツ プレースホルダー 2">
            <a:extLst>
              <a:ext uri="{FF2B5EF4-FFF2-40B4-BE49-F238E27FC236}">
                <a16:creationId xmlns:a16="http://schemas.microsoft.com/office/drawing/2014/main" id="{23D384EB-36C0-2447-9E07-710319A28149}"/>
              </a:ext>
            </a:extLst>
          </p:cNvPr>
          <p:cNvSpPr>
            <a:spLocks noGrp="1"/>
          </p:cNvSpPr>
          <p:nvPr>
            <p:ph idx="1"/>
          </p:nvPr>
        </p:nvSpPr>
        <p:spPr>
          <a:xfrm>
            <a:off x="604024" y="1003610"/>
            <a:ext cx="10982093" cy="697868"/>
          </a:xfrm>
        </p:spPr>
        <p:txBody>
          <a:bodyPr lIns="90000"/>
          <a:lstStyle/>
          <a:p>
            <a:pPr>
              <a:buFont typeface="Wingdings" pitchFamily="2" charset="2"/>
              <a:buChar char="Ø"/>
            </a:pPr>
            <a:r>
              <a:rPr lang="en-US" altLang="ja-JP" sz="2400" dirty="0"/>
              <a:t>describe()</a:t>
            </a:r>
            <a:endParaRPr lang="en-US" altLang="ja-JP" sz="2000" dirty="0"/>
          </a:p>
        </p:txBody>
      </p:sp>
      <p:pic>
        <p:nvPicPr>
          <p:cNvPr id="6" name="図 5">
            <a:extLst>
              <a:ext uri="{FF2B5EF4-FFF2-40B4-BE49-F238E27FC236}">
                <a16:creationId xmlns:a16="http://schemas.microsoft.com/office/drawing/2014/main" id="{28EF1FDA-69BD-5147-A313-B2A326A4D3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1441369"/>
            <a:ext cx="10057516" cy="3814537"/>
          </a:xfrm>
          <a:prstGeom prst="rect">
            <a:avLst/>
          </a:prstGeom>
        </p:spPr>
      </p:pic>
      <p:sp>
        <p:nvSpPr>
          <p:cNvPr id="7" name="コンテンツ プレースホルダー 2">
            <a:extLst>
              <a:ext uri="{FF2B5EF4-FFF2-40B4-BE49-F238E27FC236}">
                <a16:creationId xmlns:a16="http://schemas.microsoft.com/office/drawing/2014/main" id="{8367C60F-AE58-1D45-91E3-0792D47FCAE3}"/>
              </a:ext>
            </a:extLst>
          </p:cNvPr>
          <p:cNvSpPr txBox="1">
            <a:spLocks/>
          </p:cNvSpPr>
          <p:nvPr/>
        </p:nvSpPr>
        <p:spPr>
          <a:xfrm>
            <a:off x="514109" y="5362688"/>
            <a:ext cx="10982093" cy="1130709"/>
          </a:xfrm>
          <a:prstGeom prst="rect">
            <a:avLst/>
          </a:prstGeom>
        </p:spPr>
        <p:txBody>
          <a:bodyPr vert="horz" lIns="9000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システムフォント（レギュラー）"/>
              <a:buChar char="-"/>
            </a:pPr>
            <a:r>
              <a:rPr lang="ja-JP" altLang="en-US" sz="2000"/>
              <a:t>数値データのみ、行数、平均、標準偏差、最小・最大値、</a:t>
            </a:r>
            <a:r>
              <a:rPr lang="en-US" altLang="ja-JP" sz="2000" dirty="0"/>
              <a:t>25</a:t>
            </a:r>
            <a:r>
              <a:rPr lang="ja-JP" altLang="en-US" sz="2000"/>
              <a:t>％点を出力。</a:t>
            </a:r>
            <a:endParaRPr lang="en-US" altLang="ja-JP" sz="2000" dirty="0"/>
          </a:p>
          <a:p>
            <a:pPr>
              <a:buFont typeface="システムフォント（レギュラー）"/>
              <a:buChar char="-"/>
            </a:pPr>
            <a:r>
              <a:rPr lang="ja-JP" altLang="en-US" sz="2000"/>
              <a:t>例にはないが、カテゴリカル変数を数字で表した場合も対象になるので注意が必要。</a:t>
            </a:r>
            <a:endParaRPr lang="en-US" altLang="ja-JP" sz="2000" dirty="0"/>
          </a:p>
          <a:p>
            <a:pPr>
              <a:buFont typeface="システムフォント（レギュラー）"/>
              <a:buChar char="-"/>
            </a:pPr>
            <a:r>
              <a:rPr lang="ja-JP" altLang="en-US" sz="2000"/>
              <a:t>行数については、</a:t>
            </a:r>
            <a:r>
              <a:rPr lang="en-US" altLang="ja-JP" sz="2000" dirty="0"/>
              <a:t>Nan</a:t>
            </a:r>
            <a:r>
              <a:rPr lang="ja-JP" altLang="en-US" sz="2000"/>
              <a:t>（データなし）は含まれない。</a:t>
            </a:r>
            <a:endParaRPr lang="en-US" altLang="ja-JP" sz="2000" dirty="0"/>
          </a:p>
        </p:txBody>
      </p:sp>
    </p:spTree>
    <p:extLst>
      <p:ext uri="{BB962C8B-B14F-4D97-AF65-F5344CB8AC3E}">
        <p14:creationId xmlns:p14="http://schemas.microsoft.com/office/powerpoint/2010/main" val="47010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en-US" altLang="ja-JP" sz="3600" dirty="0"/>
              <a:t>2. </a:t>
            </a:r>
            <a:r>
              <a:rPr lang="ja-JP" altLang="en-US" sz="3600"/>
              <a:t>データの概要を知る</a:t>
            </a:r>
            <a:r>
              <a:rPr lang="en-US" altLang="ja-JP" sz="3600" dirty="0"/>
              <a:t>-2</a:t>
            </a:r>
            <a:endParaRPr kumimoji="1" lang="ja-JP" altLang="en-US" sz="3600"/>
          </a:p>
        </p:txBody>
      </p:sp>
      <p:sp>
        <p:nvSpPr>
          <p:cNvPr id="3" name="コンテンツ プレースホルダー 2">
            <a:extLst>
              <a:ext uri="{FF2B5EF4-FFF2-40B4-BE49-F238E27FC236}">
                <a16:creationId xmlns:a16="http://schemas.microsoft.com/office/drawing/2014/main" id="{23D384EB-36C0-2447-9E07-710319A28149}"/>
              </a:ext>
            </a:extLst>
          </p:cNvPr>
          <p:cNvSpPr>
            <a:spLocks noGrp="1"/>
          </p:cNvSpPr>
          <p:nvPr>
            <p:ph idx="1"/>
          </p:nvPr>
        </p:nvSpPr>
        <p:spPr>
          <a:xfrm>
            <a:off x="604024" y="1003610"/>
            <a:ext cx="10982093" cy="513218"/>
          </a:xfrm>
        </p:spPr>
        <p:txBody>
          <a:bodyPr lIns="90000">
            <a:normAutofit/>
          </a:bodyPr>
          <a:lstStyle/>
          <a:p>
            <a:pPr>
              <a:buFont typeface="Wingdings" pitchFamily="2" charset="2"/>
              <a:buChar char="Ø"/>
            </a:pPr>
            <a:r>
              <a:rPr lang="en" altLang="ja-JP" sz="2400" dirty="0" err="1"/>
              <a:t>len</a:t>
            </a:r>
            <a:r>
              <a:rPr lang="en" altLang="ja-JP" sz="2400" dirty="0"/>
              <a:t>(), </a:t>
            </a:r>
            <a:r>
              <a:rPr lang="en" altLang="ja-JP" sz="2400" dirty="0" err="1"/>
              <a:t>nunique</a:t>
            </a:r>
            <a:r>
              <a:rPr lang="en" altLang="ja-JP" sz="2400" dirty="0"/>
              <a:t>(), unique()</a:t>
            </a:r>
          </a:p>
        </p:txBody>
      </p:sp>
      <p:sp>
        <p:nvSpPr>
          <p:cNvPr id="7" name="コンテンツ プレースホルダー 2">
            <a:extLst>
              <a:ext uri="{FF2B5EF4-FFF2-40B4-BE49-F238E27FC236}">
                <a16:creationId xmlns:a16="http://schemas.microsoft.com/office/drawing/2014/main" id="{8367C60F-AE58-1D45-91E3-0792D47FCAE3}"/>
              </a:ext>
            </a:extLst>
          </p:cNvPr>
          <p:cNvSpPr txBox="1">
            <a:spLocks/>
          </p:cNvSpPr>
          <p:nvPr/>
        </p:nvSpPr>
        <p:spPr>
          <a:xfrm>
            <a:off x="604024" y="2839406"/>
            <a:ext cx="10982093" cy="1165435"/>
          </a:xfrm>
          <a:prstGeom prst="rect">
            <a:avLst/>
          </a:prstGeom>
        </p:spPr>
        <p:txBody>
          <a:bodyPr vert="horz" lIns="9000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システムフォント（レギュラー）"/>
              <a:buChar char="-"/>
            </a:pPr>
            <a:r>
              <a:rPr lang="en-US" altLang="ja-JP" sz="2000" b="1" dirty="0" err="1"/>
              <a:t>len</a:t>
            </a:r>
            <a:r>
              <a:rPr lang="en-US" altLang="ja-JP" sz="2000" b="1" dirty="0"/>
              <a:t>(</a:t>
            </a:r>
            <a:r>
              <a:rPr lang="ja-JP" altLang="en-US" sz="2000" b="1"/>
              <a:t>何某かのオブジェクト</a:t>
            </a:r>
            <a:r>
              <a:rPr lang="en-US" altLang="ja-JP" sz="2000" b="1" dirty="0"/>
              <a:t>)</a:t>
            </a:r>
            <a:r>
              <a:rPr lang="ja-JP" altLang="en-US" sz="2000"/>
              <a:t>は、文字列の長さやリストの長さも返してくれる。</a:t>
            </a:r>
            <a:endParaRPr lang="en-US" altLang="ja-JP" sz="2000" dirty="0"/>
          </a:p>
          <a:p>
            <a:pPr>
              <a:buFont typeface="システムフォント（レギュラー）"/>
              <a:buChar char="-"/>
            </a:pPr>
            <a:r>
              <a:rPr lang="en-US" altLang="ja-JP" sz="2000" b="1" dirty="0" err="1"/>
              <a:t>df</a:t>
            </a:r>
            <a:r>
              <a:rPr lang="en-US" altLang="ja-JP" sz="2000" b="1" dirty="0"/>
              <a:t>[‘</a:t>
            </a:r>
            <a:r>
              <a:rPr lang="ja-JP" altLang="en-US" sz="2000" b="1"/>
              <a:t>列名</a:t>
            </a:r>
            <a:r>
              <a:rPr lang="en-US" altLang="ja-JP" sz="2000" b="1" dirty="0"/>
              <a:t>’].</a:t>
            </a:r>
            <a:r>
              <a:rPr lang="en-US" altLang="ja-JP" sz="2000" b="1" dirty="0" err="1">
                <a:solidFill>
                  <a:srgbClr val="C00000"/>
                </a:solidFill>
              </a:rPr>
              <a:t>n</a:t>
            </a:r>
            <a:r>
              <a:rPr lang="en-US" altLang="ja-JP" sz="2000" b="1" dirty="0" err="1"/>
              <a:t>unique</a:t>
            </a:r>
            <a:r>
              <a:rPr lang="en-US" altLang="ja-JP" sz="2000" b="1" dirty="0"/>
              <a:t>()</a:t>
            </a:r>
            <a:r>
              <a:rPr lang="ja-JP" altLang="en-US" sz="2000"/>
              <a:t>の形式で、列名内の</a:t>
            </a:r>
            <a:r>
              <a:rPr lang="ja-JP" altLang="en-US" sz="2000" b="1">
                <a:solidFill>
                  <a:srgbClr val="C00000"/>
                </a:solidFill>
              </a:rPr>
              <a:t>一意な要素数</a:t>
            </a:r>
            <a:r>
              <a:rPr lang="ja-JP" altLang="en-US" sz="2000"/>
              <a:t>を返してくれる。</a:t>
            </a:r>
            <a:endParaRPr lang="en-US" altLang="ja-JP" sz="2000" dirty="0"/>
          </a:p>
          <a:p>
            <a:pPr>
              <a:buFont typeface="システムフォント（レギュラー）"/>
              <a:buChar char="-"/>
            </a:pPr>
            <a:r>
              <a:rPr lang="ja-JP" altLang="en-US" sz="2000"/>
              <a:t>一意の要素の中身が知りたいときは、</a:t>
            </a:r>
            <a:r>
              <a:rPr lang="en-US" altLang="ja-JP" sz="2000" dirty="0"/>
              <a:t> </a:t>
            </a:r>
            <a:r>
              <a:rPr lang="en-US" altLang="ja-JP" sz="2000" b="1" dirty="0" err="1"/>
              <a:t>df</a:t>
            </a:r>
            <a:r>
              <a:rPr lang="en-US" altLang="ja-JP" sz="2000" b="1" dirty="0"/>
              <a:t>[‘</a:t>
            </a:r>
            <a:r>
              <a:rPr lang="ja-JP" altLang="en-US" sz="2000" b="1"/>
              <a:t>列名</a:t>
            </a:r>
            <a:r>
              <a:rPr lang="en-US" altLang="ja-JP" sz="2000" b="1" dirty="0"/>
              <a:t>’].unique()</a:t>
            </a:r>
            <a:r>
              <a:rPr lang="ja-JP" altLang="en-US" sz="2000"/>
              <a:t>を実行する。</a:t>
            </a:r>
            <a:endParaRPr lang="en-US" altLang="ja-JP" sz="2000" dirty="0"/>
          </a:p>
        </p:txBody>
      </p:sp>
      <p:pic>
        <p:nvPicPr>
          <p:cNvPr id="5" name="図 4">
            <a:extLst>
              <a:ext uri="{FF2B5EF4-FFF2-40B4-BE49-F238E27FC236}">
                <a16:creationId xmlns:a16="http://schemas.microsoft.com/office/drawing/2014/main" id="{AA1E0DDE-0719-6B46-AD94-66D2226E49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1398839"/>
            <a:ext cx="9717254" cy="1243716"/>
          </a:xfrm>
          <a:prstGeom prst="rect">
            <a:avLst/>
          </a:prstGeom>
        </p:spPr>
      </p:pic>
      <p:pic>
        <p:nvPicPr>
          <p:cNvPr id="9" name="図 8">
            <a:extLst>
              <a:ext uri="{FF2B5EF4-FFF2-40B4-BE49-F238E27FC236}">
                <a16:creationId xmlns:a16="http://schemas.microsoft.com/office/drawing/2014/main" id="{AFF64E64-2B5E-CA40-A030-DC6BDE226C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016212"/>
            <a:ext cx="7185226" cy="2034174"/>
          </a:xfrm>
          <a:prstGeom prst="rect">
            <a:avLst/>
          </a:prstGeom>
        </p:spPr>
      </p:pic>
    </p:spTree>
    <p:extLst>
      <p:ext uri="{BB962C8B-B14F-4D97-AF65-F5344CB8AC3E}">
        <p14:creationId xmlns:p14="http://schemas.microsoft.com/office/powerpoint/2010/main" val="142058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en-US" altLang="ja-JP" sz="3600" dirty="0"/>
              <a:t>3. </a:t>
            </a:r>
            <a:r>
              <a:rPr lang="ja-JP" altLang="en-US" sz="3600"/>
              <a:t>検索・抽出</a:t>
            </a:r>
            <a:endParaRPr kumimoji="1" lang="ja-JP" altLang="en-US" sz="3600"/>
          </a:p>
        </p:txBody>
      </p:sp>
      <p:sp>
        <p:nvSpPr>
          <p:cNvPr id="3" name="コンテンツ プレースホルダー 2">
            <a:extLst>
              <a:ext uri="{FF2B5EF4-FFF2-40B4-BE49-F238E27FC236}">
                <a16:creationId xmlns:a16="http://schemas.microsoft.com/office/drawing/2014/main" id="{23D384EB-36C0-2447-9E07-710319A28149}"/>
              </a:ext>
            </a:extLst>
          </p:cNvPr>
          <p:cNvSpPr>
            <a:spLocks noGrp="1"/>
          </p:cNvSpPr>
          <p:nvPr>
            <p:ph idx="1"/>
          </p:nvPr>
        </p:nvSpPr>
        <p:spPr>
          <a:xfrm>
            <a:off x="604024" y="1003610"/>
            <a:ext cx="10982093" cy="447403"/>
          </a:xfrm>
        </p:spPr>
        <p:txBody>
          <a:bodyPr lIns="90000">
            <a:normAutofit/>
          </a:bodyPr>
          <a:lstStyle/>
          <a:p>
            <a:pPr>
              <a:buFont typeface="Wingdings" pitchFamily="2" charset="2"/>
              <a:buChar char="Ø"/>
            </a:pPr>
            <a:r>
              <a:rPr lang="ja-JP" altLang="en-US" sz="2400"/>
              <a:t>特定の条件と一致したデータを抜き出す</a:t>
            </a:r>
          </a:p>
        </p:txBody>
      </p:sp>
      <p:pic>
        <p:nvPicPr>
          <p:cNvPr id="6" name="図 5">
            <a:extLst>
              <a:ext uri="{FF2B5EF4-FFF2-40B4-BE49-F238E27FC236}">
                <a16:creationId xmlns:a16="http://schemas.microsoft.com/office/drawing/2014/main" id="{8CCECB00-C221-C94B-9142-446BE89700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2380718"/>
            <a:ext cx="7255186" cy="2711091"/>
          </a:xfrm>
          <a:prstGeom prst="rect">
            <a:avLst/>
          </a:prstGeom>
        </p:spPr>
      </p:pic>
      <p:sp>
        <p:nvSpPr>
          <p:cNvPr id="7" name="コンテンツ プレースホルダー 2">
            <a:extLst>
              <a:ext uri="{FF2B5EF4-FFF2-40B4-BE49-F238E27FC236}">
                <a16:creationId xmlns:a16="http://schemas.microsoft.com/office/drawing/2014/main" id="{8199F6AB-0257-2640-9C61-8F1FE9C7D82A}"/>
              </a:ext>
            </a:extLst>
          </p:cNvPr>
          <p:cNvSpPr txBox="1">
            <a:spLocks/>
          </p:cNvSpPr>
          <p:nvPr/>
        </p:nvSpPr>
        <p:spPr>
          <a:xfrm>
            <a:off x="604024" y="1379978"/>
            <a:ext cx="10982093" cy="1066797"/>
          </a:xfrm>
          <a:prstGeom prst="rect">
            <a:avLst/>
          </a:prstGeom>
        </p:spPr>
        <p:txBody>
          <a:bodyPr vert="horz" lIns="9000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システムフォント（レギュラー）"/>
              <a:buChar char="-"/>
            </a:pPr>
            <a:r>
              <a:rPr lang="en-US" altLang="ja-JP" sz="2000" b="1" dirty="0" err="1"/>
              <a:t>df</a:t>
            </a:r>
            <a:r>
              <a:rPr lang="en-US" altLang="ja-JP" sz="2000" b="1" dirty="0"/>
              <a:t>[</a:t>
            </a:r>
            <a:r>
              <a:rPr lang="en-US" altLang="ja-JP" sz="2000" b="1" dirty="0" err="1"/>
              <a:t>df</a:t>
            </a:r>
            <a:r>
              <a:rPr lang="en-US" altLang="ja-JP" sz="2000" b="1" dirty="0"/>
              <a:t>[‘</a:t>
            </a:r>
            <a:r>
              <a:rPr lang="ja-JP" altLang="en-US" sz="2000" b="1"/>
              <a:t>列名</a:t>
            </a:r>
            <a:r>
              <a:rPr lang="en-US" altLang="ja-JP" sz="2000" b="1" dirty="0"/>
              <a:t>’] == </a:t>
            </a:r>
            <a:r>
              <a:rPr lang="ja-JP" altLang="en-US" sz="2000" b="1"/>
              <a:t>条件</a:t>
            </a:r>
            <a:r>
              <a:rPr lang="en-US" altLang="ja-JP" sz="2000" b="1" dirty="0"/>
              <a:t>]</a:t>
            </a:r>
            <a:r>
              <a:rPr lang="ja-JP" altLang="en-US" sz="2000"/>
              <a:t>の形式で、列名内のデータの中で条件と一致した行だけを返却する。</a:t>
            </a:r>
            <a:endParaRPr lang="en-US" altLang="ja-JP" sz="2000" dirty="0"/>
          </a:p>
          <a:p>
            <a:pPr>
              <a:buFont typeface="システムフォント（レギュラー）"/>
              <a:buChar char="-"/>
            </a:pPr>
            <a:r>
              <a:rPr lang="ja-JP" altLang="en-US" sz="2000"/>
              <a:t>条件には数値か文字列が指定可能。</a:t>
            </a:r>
            <a:br>
              <a:rPr lang="en-US" altLang="ja-JP" sz="2000" dirty="0"/>
            </a:br>
            <a:r>
              <a:rPr lang="ja-JP" altLang="en-US" sz="2000"/>
              <a:t>文字列はクォーテーション</a:t>
            </a:r>
            <a:r>
              <a:rPr lang="en-US" altLang="ja-JP" sz="2000" dirty="0"/>
              <a:t> or </a:t>
            </a:r>
            <a:r>
              <a:rPr lang="ja-JP" altLang="en-US" sz="2000"/>
              <a:t>ダブルクォーテーションで囲む。数値はそのまま記述。</a:t>
            </a:r>
          </a:p>
        </p:txBody>
      </p:sp>
      <p:pic>
        <p:nvPicPr>
          <p:cNvPr id="9" name="図 8">
            <a:extLst>
              <a:ext uri="{FF2B5EF4-FFF2-40B4-BE49-F238E27FC236}">
                <a16:creationId xmlns:a16="http://schemas.microsoft.com/office/drawing/2014/main" id="{904A96F3-634C-8C49-BCE7-B58CD47FDC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5168671"/>
            <a:ext cx="9484087" cy="1542809"/>
          </a:xfrm>
          <a:prstGeom prst="rect">
            <a:avLst/>
          </a:prstGeom>
        </p:spPr>
      </p:pic>
    </p:spTree>
    <p:extLst>
      <p:ext uri="{BB962C8B-B14F-4D97-AF65-F5344CB8AC3E}">
        <p14:creationId xmlns:p14="http://schemas.microsoft.com/office/powerpoint/2010/main" val="1299074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en-US" altLang="ja-JP" sz="3600" dirty="0"/>
              <a:t>4. </a:t>
            </a:r>
            <a:r>
              <a:rPr lang="ja-JP" altLang="en-US" sz="3600"/>
              <a:t>集約</a:t>
            </a:r>
            <a:r>
              <a:rPr lang="en-US" altLang="ja-JP" sz="3600" dirty="0"/>
              <a:t>-1</a:t>
            </a:r>
            <a:endParaRPr kumimoji="1" lang="ja-JP" altLang="en-US" sz="3600"/>
          </a:p>
        </p:txBody>
      </p:sp>
      <p:sp>
        <p:nvSpPr>
          <p:cNvPr id="3" name="コンテンツ プレースホルダー 2">
            <a:extLst>
              <a:ext uri="{FF2B5EF4-FFF2-40B4-BE49-F238E27FC236}">
                <a16:creationId xmlns:a16="http://schemas.microsoft.com/office/drawing/2014/main" id="{23D384EB-36C0-2447-9E07-710319A28149}"/>
              </a:ext>
            </a:extLst>
          </p:cNvPr>
          <p:cNvSpPr>
            <a:spLocks noGrp="1"/>
          </p:cNvSpPr>
          <p:nvPr>
            <p:ph idx="1"/>
          </p:nvPr>
        </p:nvSpPr>
        <p:spPr>
          <a:xfrm>
            <a:off x="604024" y="1003610"/>
            <a:ext cx="10982093" cy="616846"/>
          </a:xfrm>
        </p:spPr>
        <p:txBody>
          <a:bodyPr lIns="90000">
            <a:normAutofit/>
          </a:bodyPr>
          <a:lstStyle/>
          <a:p>
            <a:pPr>
              <a:buFont typeface="Wingdings" pitchFamily="2" charset="2"/>
              <a:buChar char="Ø"/>
            </a:pPr>
            <a:r>
              <a:rPr lang="en-US" altLang="ja-JP" sz="2400" dirty="0" err="1"/>
              <a:t>groupby</a:t>
            </a:r>
            <a:r>
              <a:rPr lang="en-US" altLang="ja-JP" sz="2400" dirty="0"/>
              <a:t>()</a:t>
            </a:r>
          </a:p>
        </p:txBody>
      </p:sp>
      <p:pic>
        <p:nvPicPr>
          <p:cNvPr id="6" name="図 5">
            <a:extLst>
              <a:ext uri="{FF2B5EF4-FFF2-40B4-BE49-F238E27FC236}">
                <a16:creationId xmlns:a16="http://schemas.microsoft.com/office/drawing/2014/main" id="{E607678D-3A32-234A-B775-58FCB79CA8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1455065"/>
            <a:ext cx="9217146" cy="2298540"/>
          </a:xfrm>
          <a:prstGeom prst="rect">
            <a:avLst/>
          </a:prstGeom>
        </p:spPr>
      </p:pic>
      <p:sp>
        <p:nvSpPr>
          <p:cNvPr id="8" name="コンテンツ プレースホルダー 2">
            <a:extLst>
              <a:ext uri="{FF2B5EF4-FFF2-40B4-BE49-F238E27FC236}">
                <a16:creationId xmlns:a16="http://schemas.microsoft.com/office/drawing/2014/main" id="{7F75908B-792A-9442-8267-FC4206BF035E}"/>
              </a:ext>
            </a:extLst>
          </p:cNvPr>
          <p:cNvSpPr txBox="1">
            <a:spLocks/>
          </p:cNvSpPr>
          <p:nvPr/>
        </p:nvSpPr>
        <p:spPr>
          <a:xfrm>
            <a:off x="604024" y="3845386"/>
            <a:ext cx="10982093" cy="2682736"/>
          </a:xfrm>
          <a:prstGeom prst="rect">
            <a:avLst/>
          </a:prstGeom>
        </p:spPr>
        <p:txBody>
          <a:bodyPr vert="horz" lIns="9000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システムフォント（レギュラー）"/>
              <a:buChar char="-"/>
            </a:pPr>
            <a:r>
              <a:rPr lang="en-US" altLang="ja-JP" sz="2000" b="1" dirty="0" err="1"/>
              <a:t>df.groupby</a:t>
            </a:r>
            <a:r>
              <a:rPr lang="en-US" altLang="ja-JP" sz="2000" b="1" dirty="0"/>
              <a:t>(‘</a:t>
            </a:r>
            <a:r>
              <a:rPr lang="ja-JP" altLang="en-US" sz="2000" b="1"/>
              <a:t>列名</a:t>
            </a:r>
            <a:r>
              <a:rPr lang="en-US" altLang="ja-JP" sz="2000" b="1" dirty="0"/>
              <a:t>’).</a:t>
            </a:r>
            <a:r>
              <a:rPr lang="ja-JP" altLang="en-US" sz="2000" b="1"/>
              <a:t>メソッド</a:t>
            </a:r>
            <a:r>
              <a:rPr lang="en-US" altLang="ja-JP" sz="2000" b="1" dirty="0"/>
              <a:t>()</a:t>
            </a:r>
            <a:r>
              <a:rPr lang="ja-JP" altLang="en-US" sz="2000"/>
              <a:t>形式で、‘列名’の要素ごとに集約ができる。</a:t>
            </a:r>
            <a:endParaRPr lang="en-US" altLang="ja-JP" sz="2000" dirty="0"/>
          </a:p>
          <a:p>
            <a:pPr>
              <a:buFont typeface="システムフォント（レギュラー）"/>
              <a:buChar char="-"/>
            </a:pPr>
            <a:r>
              <a:rPr lang="ja-JP" altLang="en-US" sz="2000"/>
              <a:t>出力結果の</a:t>
            </a:r>
            <a:r>
              <a:rPr lang="en-US" altLang="ja-JP" sz="2000" dirty="0"/>
              <a:t>‘</a:t>
            </a:r>
            <a:r>
              <a:rPr lang="en-US" altLang="ja-JP" sz="2000" dirty="0" err="1"/>
              <a:t>birthMonth</a:t>
            </a:r>
            <a:r>
              <a:rPr lang="en-US" altLang="ja-JP" sz="2000" dirty="0"/>
              <a:t>’</a:t>
            </a:r>
            <a:r>
              <a:rPr lang="ja-JP" altLang="en-US" sz="2000"/>
              <a:t>は誕生月を表す。</a:t>
            </a:r>
            <a:endParaRPr lang="en-US" altLang="ja-JP" sz="2000" dirty="0"/>
          </a:p>
          <a:p>
            <a:pPr>
              <a:buFont typeface="システムフォント（レギュラー）"/>
              <a:buChar char="-"/>
            </a:pPr>
            <a:r>
              <a:rPr lang="ja-JP" altLang="en-US" sz="2000" b="1"/>
              <a:t>メソッド</a:t>
            </a:r>
            <a:r>
              <a:rPr lang="en-US" altLang="ja-JP" sz="2000" b="1" dirty="0"/>
              <a:t>()</a:t>
            </a:r>
            <a:r>
              <a:rPr lang="ja-JP" altLang="en-US" sz="2000"/>
              <a:t>には、行数を数える</a:t>
            </a:r>
            <a:r>
              <a:rPr lang="en-US" altLang="ja-JP" sz="2000" b="1" dirty="0"/>
              <a:t>count()</a:t>
            </a:r>
            <a:r>
              <a:rPr lang="ja-JP" altLang="en-US" sz="2000"/>
              <a:t>、合計値</a:t>
            </a:r>
            <a:r>
              <a:rPr lang="en-US" altLang="ja-JP" sz="2000" b="1" dirty="0"/>
              <a:t>sum()</a:t>
            </a:r>
            <a:r>
              <a:rPr lang="ja-JP" altLang="en-US" sz="2000"/>
              <a:t>、平均</a:t>
            </a:r>
            <a:r>
              <a:rPr lang="en-US" altLang="ja-JP" sz="2000" b="1" dirty="0"/>
              <a:t>mean()</a:t>
            </a:r>
            <a:r>
              <a:rPr lang="ja-JP" altLang="en-US" sz="2000"/>
              <a:t>、分散</a:t>
            </a:r>
            <a:r>
              <a:rPr lang="en-US" altLang="ja-JP" sz="2000" b="1" dirty="0" err="1"/>
              <a:t>var</a:t>
            </a:r>
            <a:r>
              <a:rPr lang="en-US" altLang="ja-JP" sz="2000" b="1" dirty="0"/>
              <a:t>()</a:t>
            </a:r>
            <a:r>
              <a:rPr lang="ja-JP" altLang="en-US" sz="2000"/>
              <a:t>などがある。</a:t>
            </a:r>
            <a:endParaRPr lang="en-US" altLang="ja-JP" sz="2000" dirty="0"/>
          </a:p>
          <a:p>
            <a:pPr>
              <a:buFont typeface="システムフォント（レギュラー）"/>
              <a:buChar char="-"/>
            </a:pPr>
            <a:r>
              <a:rPr lang="ja-JP" altLang="en-US" sz="2000"/>
              <a:t>列名は</a:t>
            </a:r>
            <a:r>
              <a:rPr lang="en-US" altLang="ja-JP" sz="2000" b="1" dirty="0"/>
              <a:t>[‘</a:t>
            </a:r>
            <a:r>
              <a:rPr lang="ja-JP" altLang="en-US" sz="2000" b="1"/>
              <a:t>列名</a:t>
            </a:r>
            <a:r>
              <a:rPr lang="en-US" altLang="ja-JP" sz="2000" b="1" dirty="0"/>
              <a:t>1’, ‘</a:t>
            </a:r>
            <a:r>
              <a:rPr lang="ja-JP" altLang="en-US" sz="2000" b="1"/>
              <a:t>列名</a:t>
            </a:r>
            <a:r>
              <a:rPr lang="en-US" altLang="ja-JP" sz="2000" b="1" dirty="0"/>
              <a:t>2’]</a:t>
            </a:r>
            <a:r>
              <a:rPr lang="ja-JP" altLang="en-US" sz="2000"/>
              <a:t>と記述することで、複数指定できる。</a:t>
            </a:r>
            <a:br>
              <a:rPr lang="en-US" altLang="ja-JP" sz="2000" dirty="0"/>
            </a:br>
            <a:r>
              <a:rPr lang="ja-JP" altLang="en-US" sz="2000"/>
              <a:t>例えば、出生年ごとに出生月で選手数をカウントする場合、</a:t>
            </a:r>
            <a:br>
              <a:rPr lang="en-US" altLang="ja-JP" sz="2000" dirty="0"/>
            </a:br>
            <a:r>
              <a:rPr lang="en-US" altLang="ja-JP" sz="2000" b="1" dirty="0" err="1"/>
              <a:t>player_target.groupby</a:t>
            </a:r>
            <a:r>
              <a:rPr lang="en-US" altLang="ja-JP" sz="2000" b="1" dirty="0"/>
              <a:t>([‘</a:t>
            </a:r>
            <a:r>
              <a:rPr lang="en-US" altLang="ja-JP" sz="2000" b="1" dirty="0" err="1"/>
              <a:t>birthYear</a:t>
            </a:r>
            <a:r>
              <a:rPr lang="en-US" altLang="ja-JP" sz="2000" b="1" dirty="0"/>
              <a:t>’, ‘</a:t>
            </a:r>
            <a:r>
              <a:rPr lang="en-US" altLang="ja-JP" sz="2000" b="1" dirty="0" err="1"/>
              <a:t>birthMonth</a:t>
            </a:r>
            <a:r>
              <a:rPr lang="en-US" altLang="ja-JP" sz="2000" b="1" dirty="0"/>
              <a:t>’])</a:t>
            </a:r>
            <a:r>
              <a:rPr lang="ja-JP" altLang="en-US" sz="2000"/>
              <a:t>とする。</a:t>
            </a:r>
            <a:endParaRPr lang="en-US" altLang="ja-JP" sz="2000" dirty="0"/>
          </a:p>
        </p:txBody>
      </p:sp>
    </p:spTree>
    <p:extLst>
      <p:ext uri="{BB962C8B-B14F-4D97-AF65-F5344CB8AC3E}">
        <p14:creationId xmlns:p14="http://schemas.microsoft.com/office/powerpoint/2010/main" val="1243469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en-US" altLang="ja-JP" sz="3600" dirty="0"/>
              <a:t>4. </a:t>
            </a:r>
            <a:r>
              <a:rPr lang="ja-JP" altLang="en-US" sz="3600"/>
              <a:t>集約</a:t>
            </a:r>
            <a:r>
              <a:rPr lang="en-US" altLang="ja-JP" sz="3600" dirty="0"/>
              <a:t>-2</a:t>
            </a:r>
            <a:endParaRPr kumimoji="1" lang="ja-JP" altLang="en-US" sz="3600"/>
          </a:p>
        </p:txBody>
      </p:sp>
      <p:sp>
        <p:nvSpPr>
          <p:cNvPr id="3" name="コンテンツ プレースホルダー 2">
            <a:extLst>
              <a:ext uri="{FF2B5EF4-FFF2-40B4-BE49-F238E27FC236}">
                <a16:creationId xmlns:a16="http://schemas.microsoft.com/office/drawing/2014/main" id="{23D384EB-36C0-2447-9E07-710319A28149}"/>
              </a:ext>
            </a:extLst>
          </p:cNvPr>
          <p:cNvSpPr>
            <a:spLocks noGrp="1"/>
          </p:cNvSpPr>
          <p:nvPr>
            <p:ph idx="1"/>
          </p:nvPr>
        </p:nvSpPr>
        <p:spPr>
          <a:xfrm>
            <a:off x="604024" y="1003610"/>
            <a:ext cx="10982093" cy="616846"/>
          </a:xfrm>
        </p:spPr>
        <p:txBody>
          <a:bodyPr lIns="90000">
            <a:normAutofit/>
          </a:bodyPr>
          <a:lstStyle/>
          <a:p>
            <a:r>
              <a:rPr lang="ja-JP" altLang="en-US" sz="2400"/>
              <a:t>結果をプロットしてみる</a:t>
            </a:r>
            <a:endParaRPr lang="en-US" altLang="ja-JP" sz="2400" dirty="0"/>
          </a:p>
        </p:txBody>
      </p:sp>
      <p:sp>
        <p:nvSpPr>
          <p:cNvPr id="8" name="コンテンツ プレースホルダー 2">
            <a:extLst>
              <a:ext uri="{FF2B5EF4-FFF2-40B4-BE49-F238E27FC236}">
                <a16:creationId xmlns:a16="http://schemas.microsoft.com/office/drawing/2014/main" id="{7F75908B-792A-9442-8267-FC4206BF035E}"/>
              </a:ext>
            </a:extLst>
          </p:cNvPr>
          <p:cNvSpPr txBox="1">
            <a:spLocks/>
          </p:cNvSpPr>
          <p:nvPr/>
        </p:nvSpPr>
        <p:spPr>
          <a:xfrm>
            <a:off x="604024" y="5557646"/>
            <a:ext cx="10982093" cy="1166452"/>
          </a:xfrm>
          <a:prstGeom prst="rect">
            <a:avLst/>
          </a:prstGeom>
        </p:spPr>
        <p:txBody>
          <a:bodyPr vert="horz" lIns="9000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システムフォント（レギュラー）"/>
              <a:buChar char="-"/>
            </a:pPr>
            <a:endParaRPr lang="en-US" altLang="ja-JP" sz="2000" dirty="0"/>
          </a:p>
        </p:txBody>
      </p:sp>
      <p:pic>
        <p:nvPicPr>
          <p:cNvPr id="5" name="図 4">
            <a:extLst>
              <a:ext uri="{FF2B5EF4-FFF2-40B4-BE49-F238E27FC236}">
                <a16:creationId xmlns:a16="http://schemas.microsoft.com/office/drawing/2014/main" id="{EC59FF13-C3E3-7445-A765-7F5DD4C416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1407885"/>
            <a:ext cx="8051158" cy="4149761"/>
          </a:xfrm>
          <a:prstGeom prst="rect">
            <a:avLst/>
          </a:prstGeom>
        </p:spPr>
      </p:pic>
      <p:sp>
        <p:nvSpPr>
          <p:cNvPr id="10" name="コンテンツ プレースホルダー 2">
            <a:extLst>
              <a:ext uri="{FF2B5EF4-FFF2-40B4-BE49-F238E27FC236}">
                <a16:creationId xmlns:a16="http://schemas.microsoft.com/office/drawing/2014/main" id="{FB5CEEC1-5478-4449-856D-9204B169E05F}"/>
              </a:ext>
            </a:extLst>
          </p:cNvPr>
          <p:cNvSpPr txBox="1">
            <a:spLocks/>
          </p:cNvSpPr>
          <p:nvPr/>
        </p:nvSpPr>
        <p:spPr>
          <a:xfrm>
            <a:off x="604024" y="5706318"/>
            <a:ext cx="10982093" cy="821803"/>
          </a:xfrm>
          <a:prstGeom prst="rect">
            <a:avLst/>
          </a:prstGeom>
        </p:spPr>
        <p:txBody>
          <a:bodyPr vert="horz" lIns="9000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システムフォント（レギュラー）"/>
              <a:buChar char="-"/>
            </a:pPr>
            <a:r>
              <a:rPr lang="ja-JP" altLang="en-US" sz="1800"/>
              <a:t>確かに</a:t>
            </a:r>
            <a:r>
              <a:rPr lang="en-US" altLang="ja-JP" sz="1800" dirty="0"/>
              <a:t>8</a:t>
            </a:r>
            <a:r>
              <a:rPr lang="ja-JP" altLang="en-US" sz="1800"/>
              <a:t>月生まれが多く、早生まれに当たる</a:t>
            </a:r>
            <a:r>
              <a:rPr lang="en-US" altLang="ja-JP" sz="1800" dirty="0"/>
              <a:t>1~7</a:t>
            </a:r>
            <a:r>
              <a:rPr lang="ja-JP" altLang="en-US" sz="1800"/>
              <a:t>月生まれは若干少ないようにも見える。</a:t>
            </a:r>
            <a:endParaRPr lang="en-US" altLang="ja-JP" sz="1800" dirty="0"/>
          </a:p>
          <a:p>
            <a:pPr>
              <a:buFont typeface="システムフォント（レギュラー）"/>
              <a:buChar char="-"/>
            </a:pPr>
            <a:r>
              <a:rPr lang="ja-JP" altLang="en-US" sz="1800"/>
              <a:t>では、能力（受賞歴、年俸）ではどうか。</a:t>
            </a:r>
            <a:endParaRPr lang="en-US" altLang="ja-JP" sz="1800" dirty="0"/>
          </a:p>
        </p:txBody>
      </p:sp>
      <p:sp>
        <p:nvSpPr>
          <p:cNvPr id="4" name="正方形/長方形 3">
            <a:extLst>
              <a:ext uri="{FF2B5EF4-FFF2-40B4-BE49-F238E27FC236}">
                <a16:creationId xmlns:a16="http://schemas.microsoft.com/office/drawing/2014/main" id="{5A67465B-7520-B948-A42D-79AC1C5BF3BC}"/>
              </a:ext>
            </a:extLst>
          </p:cNvPr>
          <p:cNvSpPr/>
          <p:nvPr/>
        </p:nvSpPr>
        <p:spPr>
          <a:xfrm>
            <a:off x="1330036" y="1721922"/>
            <a:ext cx="5664529" cy="190005"/>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吹き出し 6">
            <a:extLst>
              <a:ext uri="{FF2B5EF4-FFF2-40B4-BE49-F238E27FC236}">
                <a16:creationId xmlns:a16="http://schemas.microsoft.com/office/drawing/2014/main" id="{02466202-391D-2145-973A-F72C03C186B1}"/>
              </a:ext>
            </a:extLst>
          </p:cNvPr>
          <p:cNvSpPr/>
          <p:nvPr/>
        </p:nvSpPr>
        <p:spPr>
          <a:xfrm>
            <a:off x="8110848" y="2173185"/>
            <a:ext cx="3847604" cy="2208810"/>
          </a:xfrm>
          <a:prstGeom prst="wedgeRectCallout">
            <a:avLst>
              <a:gd name="adj1" fmla="val -78442"/>
              <a:gd name="adj2" fmla="val -61798"/>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res</a:t>
            </a:r>
            <a:r>
              <a:rPr kumimoji="1" lang="ja-JP" altLang="en-US">
                <a:solidFill>
                  <a:schemeClr val="tx1"/>
                </a:solidFill>
              </a:rPr>
              <a:t>という</a:t>
            </a:r>
            <a:r>
              <a:rPr kumimoji="1" lang="en-US" altLang="ja-JP" dirty="0" err="1">
                <a:solidFill>
                  <a:schemeClr val="tx1"/>
                </a:solidFill>
              </a:rPr>
              <a:t>df</a:t>
            </a:r>
            <a:r>
              <a:rPr kumimoji="1" lang="ja-JP" altLang="en-US">
                <a:solidFill>
                  <a:schemeClr val="tx1"/>
                </a:solidFill>
              </a:rPr>
              <a:t>がデフォルトで</a:t>
            </a:r>
            <a:br>
              <a:rPr kumimoji="1" lang="en-US" altLang="ja-JP" dirty="0">
                <a:solidFill>
                  <a:schemeClr val="tx1"/>
                </a:solidFill>
              </a:rPr>
            </a:br>
            <a:r>
              <a:rPr kumimoji="1" lang="ja-JP" altLang="en-US">
                <a:solidFill>
                  <a:schemeClr val="tx1"/>
                </a:solidFill>
              </a:rPr>
              <a:t>持っている表出力メソッドの内、</a:t>
            </a:r>
            <a:br>
              <a:rPr kumimoji="1" lang="en-US" altLang="ja-JP" dirty="0">
                <a:solidFill>
                  <a:schemeClr val="tx1"/>
                </a:solidFill>
              </a:rPr>
            </a:br>
            <a:r>
              <a:rPr kumimoji="1" lang="ja-JP" altLang="en-US">
                <a:solidFill>
                  <a:schemeClr val="tx1"/>
                </a:solidFill>
              </a:rPr>
              <a:t>棒グラフ</a:t>
            </a:r>
            <a:r>
              <a:rPr kumimoji="1" lang="en-US" altLang="ja-JP" dirty="0">
                <a:solidFill>
                  <a:schemeClr val="tx1"/>
                </a:solidFill>
              </a:rPr>
              <a:t>(bar)</a:t>
            </a:r>
            <a:r>
              <a:rPr lang="ja-JP" altLang="en-US">
                <a:solidFill>
                  <a:schemeClr val="tx1"/>
                </a:solidFill>
              </a:rPr>
              <a:t>を使用。</a:t>
            </a:r>
            <a:endParaRPr lang="en-US" altLang="ja-JP" dirty="0">
              <a:solidFill>
                <a:schemeClr val="tx1"/>
              </a:solidFill>
            </a:endParaRPr>
          </a:p>
          <a:p>
            <a:pPr algn="ctr"/>
            <a:r>
              <a:rPr kumimoji="1" lang="en-US" altLang="ja-JP" dirty="0">
                <a:solidFill>
                  <a:schemeClr val="tx1"/>
                </a:solidFill>
              </a:rPr>
              <a:t>rot</a:t>
            </a:r>
            <a:r>
              <a:rPr kumimoji="1" lang="ja-JP" altLang="en-US">
                <a:solidFill>
                  <a:schemeClr val="tx1"/>
                </a:solidFill>
              </a:rPr>
              <a:t>は</a:t>
            </a:r>
            <a:r>
              <a:rPr kumimoji="1" lang="en-US" altLang="ja-JP" dirty="0">
                <a:solidFill>
                  <a:schemeClr val="tx1"/>
                </a:solidFill>
              </a:rPr>
              <a:t>x</a:t>
            </a:r>
            <a:r>
              <a:rPr kumimoji="1" lang="ja-JP" altLang="en-US">
                <a:solidFill>
                  <a:schemeClr val="tx1"/>
                </a:solidFill>
              </a:rPr>
              <a:t>軸のラベルの回転角度。</a:t>
            </a:r>
            <a:endParaRPr kumimoji="1" lang="en-US" altLang="ja-JP" dirty="0">
              <a:solidFill>
                <a:schemeClr val="tx1"/>
              </a:solidFill>
            </a:endParaRPr>
          </a:p>
          <a:p>
            <a:pPr algn="ctr"/>
            <a:r>
              <a:rPr kumimoji="1" lang="en-US" altLang="ja-JP" dirty="0" err="1">
                <a:solidFill>
                  <a:schemeClr val="tx1"/>
                </a:solidFill>
              </a:rPr>
              <a:t>figsize</a:t>
            </a:r>
            <a:r>
              <a:rPr kumimoji="1" lang="en-US" altLang="ja-JP" dirty="0">
                <a:solidFill>
                  <a:schemeClr val="tx1"/>
                </a:solidFill>
              </a:rPr>
              <a:t>(</a:t>
            </a:r>
            <a:r>
              <a:rPr lang="ja-JP" altLang="en-US">
                <a:solidFill>
                  <a:schemeClr val="tx1"/>
                </a:solidFill>
              </a:rPr>
              <a:t>幅</a:t>
            </a:r>
            <a:r>
              <a:rPr lang="en-US" altLang="ja-JP" dirty="0">
                <a:solidFill>
                  <a:schemeClr val="tx1"/>
                </a:solidFill>
              </a:rPr>
              <a:t>,</a:t>
            </a:r>
            <a:r>
              <a:rPr lang="ja-JP" altLang="en-US">
                <a:solidFill>
                  <a:schemeClr val="tx1"/>
                </a:solidFill>
              </a:rPr>
              <a:t>高さ</a:t>
            </a:r>
            <a:r>
              <a:rPr kumimoji="1" lang="en-US" altLang="ja-JP" dirty="0">
                <a:solidFill>
                  <a:schemeClr val="tx1"/>
                </a:solidFill>
              </a:rPr>
              <a:t>)</a:t>
            </a:r>
            <a:r>
              <a:rPr kumimoji="1" lang="ja-JP" altLang="en-US">
                <a:solidFill>
                  <a:schemeClr val="tx1"/>
                </a:solidFill>
              </a:rPr>
              <a:t>で大きさを設定。</a:t>
            </a:r>
          </a:p>
        </p:txBody>
      </p:sp>
    </p:spTree>
    <p:extLst>
      <p:ext uri="{BB962C8B-B14F-4D97-AF65-F5344CB8AC3E}">
        <p14:creationId xmlns:p14="http://schemas.microsoft.com/office/powerpoint/2010/main" val="1659601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en-US" altLang="ja-JP" sz="3600" dirty="0"/>
              <a:t>5. </a:t>
            </a:r>
            <a:r>
              <a:rPr lang="ja-JP" altLang="en-US" sz="3600"/>
              <a:t>結合</a:t>
            </a:r>
            <a:r>
              <a:rPr lang="en-US" altLang="ja-JP" sz="3600" dirty="0"/>
              <a:t>-1</a:t>
            </a:r>
            <a:endParaRPr kumimoji="1" lang="ja-JP" altLang="en-US" sz="3600"/>
          </a:p>
        </p:txBody>
      </p:sp>
      <p:sp>
        <p:nvSpPr>
          <p:cNvPr id="3" name="コンテンツ プレースホルダー 2">
            <a:extLst>
              <a:ext uri="{FF2B5EF4-FFF2-40B4-BE49-F238E27FC236}">
                <a16:creationId xmlns:a16="http://schemas.microsoft.com/office/drawing/2014/main" id="{23D384EB-36C0-2447-9E07-710319A28149}"/>
              </a:ext>
            </a:extLst>
          </p:cNvPr>
          <p:cNvSpPr>
            <a:spLocks noGrp="1"/>
          </p:cNvSpPr>
          <p:nvPr>
            <p:ph idx="1"/>
          </p:nvPr>
        </p:nvSpPr>
        <p:spPr>
          <a:xfrm>
            <a:off x="604024" y="1003610"/>
            <a:ext cx="10982093" cy="404275"/>
          </a:xfrm>
        </p:spPr>
        <p:txBody>
          <a:bodyPr lIns="90000">
            <a:normAutofit lnSpcReduction="10000"/>
          </a:bodyPr>
          <a:lstStyle/>
          <a:p>
            <a:pPr>
              <a:buFont typeface="Wingdings" pitchFamily="2" charset="2"/>
              <a:buChar char="Ø"/>
            </a:pPr>
            <a:r>
              <a:rPr lang="en-US" altLang="ja-JP" sz="2400" dirty="0" err="1"/>
              <a:t>pd.merge</a:t>
            </a:r>
            <a:r>
              <a:rPr lang="en-US" altLang="ja-JP" sz="2400" dirty="0"/>
              <a:t>()</a:t>
            </a:r>
          </a:p>
        </p:txBody>
      </p:sp>
      <p:graphicFrame>
        <p:nvGraphicFramePr>
          <p:cNvPr id="6" name="表 5">
            <a:extLst>
              <a:ext uri="{FF2B5EF4-FFF2-40B4-BE49-F238E27FC236}">
                <a16:creationId xmlns:a16="http://schemas.microsoft.com/office/drawing/2014/main" id="{21C41B43-F9D3-1C40-97ED-9FE4B9715E80}"/>
              </a:ext>
            </a:extLst>
          </p:cNvPr>
          <p:cNvGraphicFramePr>
            <a:graphicFrameLocks noGrp="1"/>
          </p:cNvGraphicFramePr>
          <p:nvPr>
            <p:extLst>
              <p:ext uri="{D42A27DB-BD31-4B8C-83A1-F6EECF244321}">
                <p14:modId xmlns:p14="http://schemas.microsoft.com/office/powerpoint/2010/main" val="3681978888"/>
              </p:ext>
            </p:extLst>
          </p:nvPr>
        </p:nvGraphicFramePr>
        <p:xfrm>
          <a:off x="604023" y="1777533"/>
          <a:ext cx="2249246" cy="1833365"/>
        </p:xfrm>
        <a:graphic>
          <a:graphicData uri="http://schemas.openxmlformats.org/drawingml/2006/table">
            <a:tbl>
              <a:tblPr firstRow="1" bandRow="1">
                <a:tableStyleId>{5C22544A-7EE6-4342-B048-85BDC9FD1C3A}</a:tableStyleId>
              </a:tblPr>
              <a:tblGrid>
                <a:gridCol w="1124623">
                  <a:extLst>
                    <a:ext uri="{9D8B030D-6E8A-4147-A177-3AD203B41FA5}">
                      <a16:colId xmlns:a16="http://schemas.microsoft.com/office/drawing/2014/main" val="2696127684"/>
                    </a:ext>
                  </a:extLst>
                </a:gridCol>
                <a:gridCol w="1124623">
                  <a:extLst>
                    <a:ext uri="{9D8B030D-6E8A-4147-A177-3AD203B41FA5}">
                      <a16:colId xmlns:a16="http://schemas.microsoft.com/office/drawing/2014/main" val="1853438329"/>
                    </a:ext>
                  </a:extLst>
                </a:gridCol>
              </a:tblGrid>
              <a:tr h="366673">
                <a:tc>
                  <a:txBody>
                    <a:bodyPr/>
                    <a:lstStyle/>
                    <a:p>
                      <a:r>
                        <a:rPr kumimoji="1" lang="en-US" altLang="ja-JP" dirty="0"/>
                        <a:t>A</a:t>
                      </a:r>
                      <a:endParaRPr kumimoji="1" lang="ja-JP" altLang="en-US"/>
                    </a:p>
                  </a:txBody>
                  <a:tcPr>
                    <a:solidFill>
                      <a:srgbClr val="FFC000"/>
                    </a:solidFill>
                  </a:tcPr>
                </a:tc>
                <a:tc>
                  <a:txBody>
                    <a:bodyPr/>
                    <a:lstStyle/>
                    <a:p>
                      <a:r>
                        <a:rPr kumimoji="1" lang="en-US" altLang="ja-JP" dirty="0"/>
                        <a:t>B</a:t>
                      </a:r>
                      <a:endParaRPr kumimoji="1" lang="ja-JP" altLang="en-US"/>
                    </a:p>
                  </a:txBody>
                  <a:tcPr/>
                </a:tc>
                <a:extLst>
                  <a:ext uri="{0D108BD9-81ED-4DB2-BD59-A6C34878D82A}">
                    <a16:rowId xmlns:a16="http://schemas.microsoft.com/office/drawing/2014/main" val="4053005190"/>
                  </a:ext>
                </a:extLst>
              </a:tr>
              <a:tr h="366673">
                <a:tc>
                  <a:txBody>
                    <a:bodyPr/>
                    <a:lstStyle/>
                    <a:p>
                      <a:r>
                        <a:rPr kumimoji="1" lang="en-US" altLang="ja-JP" dirty="0"/>
                        <a:t>Yamada</a:t>
                      </a:r>
                      <a:endParaRPr kumimoji="1" lang="ja-JP" altLang="en-US"/>
                    </a:p>
                  </a:txBody>
                  <a:tcPr>
                    <a:solidFill>
                      <a:srgbClr val="FFC000"/>
                    </a:solidFill>
                  </a:tcPr>
                </a:tc>
                <a:tc>
                  <a:txBody>
                    <a:bodyPr/>
                    <a:lstStyle/>
                    <a:p>
                      <a:r>
                        <a:rPr kumimoji="1" lang="en-US" altLang="ja-JP" dirty="0"/>
                        <a:t>Naoko</a:t>
                      </a:r>
                      <a:endParaRPr kumimoji="1" lang="ja-JP" altLang="en-US"/>
                    </a:p>
                  </a:txBody>
                  <a:tcPr/>
                </a:tc>
                <a:extLst>
                  <a:ext uri="{0D108BD9-81ED-4DB2-BD59-A6C34878D82A}">
                    <a16:rowId xmlns:a16="http://schemas.microsoft.com/office/drawing/2014/main" val="211879481"/>
                  </a:ext>
                </a:extLst>
              </a:tr>
              <a:tr h="366673">
                <a:tc>
                  <a:txBody>
                    <a:bodyPr/>
                    <a:lstStyle/>
                    <a:p>
                      <a:r>
                        <a:rPr kumimoji="1" lang="en-US" altLang="ja-JP" dirty="0"/>
                        <a:t>Ueda</a:t>
                      </a:r>
                      <a:endParaRPr kumimoji="1" lang="ja-JP" altLang="en-US"/>
                    </a:p>
                  </a:txBody>
                  <a:tcPr>
                    <a:solidFill>
                      <a:srgbClr val="FFC000"/>
                    </a:solidFill>
                  </a:tcPr>
                </a:tc>
                <a:tc>
                  <a:txBody>
                    <a:bodyPr/>
                    <a:lstStyle/>
                    <a:p>
                      <a:r>
                        <a:rPr kumimoji="1" lang="en-US" altLang="ja-JP" dirty="0"/>
                        <a:t>Jiro</a:t>
                      </a:r>
                      <a:endParaRPr kumimoji="1" lang="ja-JP" altLang="en-US"/>
                    </a:p>
                  </a:txBody>
                  <a:tcPr/>
                </a:tc>
                <a:extLst>
                  <a:ext uri="{0D108BD9-81ED-4DB2-BD59-A6C34878D82A}">
                    <a16:rowId xmlns:a16="http://schemas.microsoft.com/office/drawing/2014/main" val="2242574276"/>
                  </a:ext>
                </a:extLst>
              </a:tr>
              <a:tr h="366673">
                <a:tc>
                  <a:txBody>
                    <a:bodyPr/>
                    <a:lstStyle/>
                    <a:p>
                      <a:r>
                        <a:rPr kumimoji="1" lang="en-US" altLang="ja-JP" dirty="0"/>
                        <a:t>Yabe</a:t>
                      </a:r>
                      <a:endParaRPr kumimoji="1" lang="ja-JP" altLang="en-US"/>
                    </a:p>
                  </a:txBody>
                  <a:tcPr>
                    <a:solidFill>
                      <a:srgbClr val="FFC000"/>
                    </a:solidFill>
                  </a:tcPr>
                </a:tc>
                <a:tc>
                  <a:txBody>
                    <a:bodyPr/>
                    <a:lstStyle/>
                    <a:p>
                      <a:r>
                        <a:rPr kumimoji="1" lang="en-US" altLang="ja-JP" dirty="0"/>
                        <a:t>Kenzo</a:t>
                      </a:r>
                      <a:endParaRPr kumimoji="1" lang="ja-JP" altLang="en-US"/>
                    </a:p>
                  </a:txBody>
                  <a:tcPr/>
                </a:tc>
                <a:extLst>
                  <a:ext uri="{0D108BD9-81ED-4DB2-BD59-A6C34878D82A}">
                    <a16:rowId xmlns:a16="http://schemas.microsoft.com/office/drawing/2014/main" val="4036120470"/>
                  </a:ext>
                </a:extLst>
              </a:tr>
              <a:tr h="366673">
                <a:tc>
                  <a:txBody>
                    <a:bodyPr/>
                    <a:lstStyle/>
                    <a:p>
                      <a:r>
                        <a:rPr kumimoji="1" lang="en-US" altLang="ja-JP" dirty="0"/>
                        <a:t>Akiba</a:t>
                      </a:r>
                      <a:endParaRPr kumimoji="1" lang="ja-JP" altLang="en-US"/>
                    </a:p>
                  </a:txBody>
                  <a:tcPr>
                    <a:solidFill>
                      <a:srgbClr val="FFC000"/>
                    </a:solidFill>
                  </a:tcPr>
                </a:tc>
                <a:tc>
                  <a:txBody>
                    <a:bodyPr/>
                    <a:lstStyle/>
                    <a:p>
                      <a:r>
                        <a:rPr kumimoji="1" lang="en-US" altLang="ja-JP" dirty="0" err="1"/>
                        <a:t>Harando</a:t>
                      </a:r>
                      <a:endParaRPr kumimoji="1" lang="ja-JP" altLang="en-US"/>
                    </a:p>
                  </a:txBody>
                  <a:tcPr/>
                </a:tc>
                <a:extLst>
                  <a:ext uri="{0D108BD9-81ED-4DB2-BD59-A6C34878D82A}">
                    <a16:rowId xmlns:a16="http://schemas.microsoft.com/office/drawing/2014/main" val="85544972"/>
                  </a:ext>
                </a:extLst>
              </a:tr>
            </a:tbl>
          </a:graphicData>
        </a:graphic>
      </p:graphicFrame>
      <p:graphicFrame>
        <p:nvGraphicFramePr>
          <p:cNvPr id="7" name="表 6">
            <a:extLst>
              <a:ext uri="{FF2B5EF4-FFF2-40B4-BE49-F238E27FC236}">
                <a16:creationId xmlns:a16="http://schemas.microsoft.com/office/drawing/2014/main" id="{D612E881-7ACA-EF4B-8A6C-89CC141527F5}"/>
              </a:ext>
            </a:extLst>
          </p:cNvPr>
          <p:cNvGraphicFramePr>
            <a:graphicFrameLocks noGrp="1"/>
          </p:cNvGraphicFramePr>
          <p:nvPr>
            <p:extLst>
              <p:ext uri="{D42A27DB-BD31-4B8C-83A1-F6EECF244321}">
                <p14:modId xmlns:p14="http://schemas.microsoft.com/office/powerpoint/2010/main" val="1046853241"/>
              </p:ext>
            </p:extLst>
          </p:nvPr>
        </p:nvGraphicFramePr>
        <p:xfrm>
          <a:off x="3439826" y="1777533"/>
          <a:ext cx="3279540" cy="1463040"/>
        </p:xfrm>
        <a:graphic>
          <a:graphicData uri="http://schemas.openxmlformats.org/drawingml/2006/table">
            <a:tbl>
              <a:tblPr firstRow="1" bandRow="1">
                <a:tableStyleId>{5C22544A-7EE6-4342-B048-85BDC9FD1C3A}</a:tableStyleId>
              </a:tblPr>
              <a:tblGrid>
                <a:gridCol w="1056870">
                  <a:extLst>
                    <a:ext uri="{9D8B030D-6E8A-4147-A177-3AD203B41FA5}">
                      <a16:colId xmlns:a16="http://schemas.microsoft.com/office/drawing/2014/main" val="524547708"/>
                    </a:ext>
                  </a:extLst>
                </a:gridCol>
                <a:gridCol w="1312433">
                  <a:extLst>
                    <a:ext uri="{9D8B030D-6E8A-4147-A177-3AD203B41FA5}">
                      <a16:colId xmlns:a16="http://schemas.microsoft.com/office/drawing/2014/main" val="2732134030"/>
                    </a:ext>
                  </a:extLst>
                </a:gridCol>
                <a:gridCol w="910237">
                  <a:extLst>
                    <a:ext uri="{9D8B030D-6E8A-4147-A177-3AD203B41FA5}">
                      <a16:colId xmlns:a16="http://schemas.microsoft.com/office/drawing/2014/main" val="1299941919"/>
                    </a:ext>
                  </a:extLst>
                </a:gridCol>
              </a:tblGrid>
              <a:tr h="313113">
                <a:tc>
                  <a:txBody>
                    <a:bodyPr/>
                    <a:lstStyle/>
                    <a:p>
                      <a:r>
                        <a:rPr kumimoji="1" lang="en-US" altLang="ja-JP" dirty="0"/>
                        <a:t>A</a:t>
                      </a:r>
                      <a:endParaRPr kumimoji="1" lang="ja-JP" altLang="en-US"/>
                    </a:p>
                  </a:txBody>
                  <a:tcPr>
                    <a:solidFill>
                      <a:srgbClr val="FFC000"/>
                    </a:solidFill>
                  </a:tcPr>
                </a:tc>
                <a:tc>
                  <a:txBody>
                    <a:bodyPr/>
                    <a:lstStyle/>
                    <a:p>
                      <a:r>
                        <a:rPr kumimoji="1" lang="en-US" altLang="ja-JP" dirty="0"/>
                        <a:t>C</a:t>
                      </a:r>
                      <a:endParaRPr kumimoji="1" lang="ja-JP" altLang="en-US"/>
                    </a:p>
                  </a:txBody>
                  <a:tcPr/>
                </a:tc>
                <a:tc>
                  <a:txBody>
                    <a:bodyPr/>
                    <a:lstStyle/>
                    <a:p>
                      <a:r>
                        <a:rPr kumimoji="1" lang="en-US" altLang="ja-JP" dirty="0"/>
                        <a:t>D</a:t>
                      </a:r>
                      <a:endParaRPr kumimoji="1" lang="ja-JP" altLang="en-US"/>
                    </a:p>
                  </a:txBody>
                  <a:tcPr/>
                </a:tc>
                <a:extLst>
                  <a:ext uri="{0D108BD9-81ED-4DB2-BD59-A6C34878D82A}">
                    <a16:rowId xmlns:a16="http://schemas.microsoft.com/office/drawing/2014/main" val="556456288"/>
                  </a:ext>
                </a:extLst>
              </a:tr>
              <a:tr h="313113">
                <a:tc>
                  <a:txBody>
                    <a:bodyPr/>
                    <a:lstStyle/>
                    <a:p>
                      <a:r>
                        <a:rPr kumimoji="1" lang="en-US" altLang="ja-JP" dirty="0"/>
                        <a:t>Yamada</a:t>
                      </a:r>
                      <a:endParaRPr kumimoji="1" lang="ja-JP" altLang="en-US"/>
                    </a:p>
                  </a:txBody>
                  <a:tcPr>
                    <a:solidFill>
                      <a:srgbClr val="FFC000"/>
                    </a:solidFill>
                  </a:tcPr>
                </a:tc>
                <a:tc>
                  <a:txBody>
                    <a:bodyPr/>
                    <a:lstStyle/>
                    <a:p>
                      <a:r>
                        <a:rPr kumimoji="1" lang="en-US" altLang="ja-JP" dirty="0"/>
                        <a:t>Magician</a:t>
                      </a:r>
                      <a:endParaRPr kumimoji="1" lang="ja-JP" altLang="en-US"/>
                    </a:p>
                  </a:txBody>
                  <a:tcPr/>
                </a:tc>
                <a:tc>
                  <a:txBody>
                    <a:bodyPr/>
                    <a:lstStyle/>
                    <a:p>
                      <a:r>
                        <a:rPr kumimoji="1" lang="en-US" altLang="ja-JP" dirty="0"/>
                        <a:t>F</a:t>
                      </a:r>
                      <a:endParaRPr kumimoji="1" lang="ja-JP" altLang="en-US"/>
                    </a:p>
                  </a:txBody>
                  <a:tcPr/>
                </a:tc>
                <a:extLst>
                  <a:ext uri="{0D108BD9-81ED-4DB2-BD59-A6C34878D82A}">
                    <a16:rowId xmlns:a16="http://schemas.microsoft.com/office/drawing/2014/main" val="388364793"/>
                  </a:ext>
                </a:extLst>
              </a:tr>
              <a:tr h="313113">
                <a:tc>
                  <a:txBody>
                    <a:bodyPr/>
                    <a:lstStyle/>
                    <a:p>
                      <a:r>
                        <a:rPr kumimoji="1" lang="en-US" altLang="ja-JP" dirty="0"/>
                        <a:t>Yabe</a:t>
                      </a:r>
                      <a:endParaRPr kumimoji="1" lang="ja-JP" altLang="en-US"/>
                    </a:p>
                  </a:txBody>
                  <a:tcPr>
                    <a:solidFill>
                      <a:srgbClr val="FFC000"/>
                    </a:solidFill>
                  </a:tcPr>
                </a:tc>
                <a:tc>
                  <a:txBody>
                    <a:bodyPr/>
                    <a:lstStyle/>
                    <a:p>
                      <a:r>
                        <a:rPr kumimoji="1" lang="en" altLang="ja-JP" sz="1800" b="0" i="0" u="none" strike="noStrike" kern="1200" dirty="0">
                          <a:solidFill>
                            <a:schemeClr val="dk1"/>
                          </a:solidFill>
                          <a:effectLst/>
                          <a:latin typeface="+mn-lt"/>
                          <a:ea typeface="+mn-ea"/>
                          <a:cs typeface="+mn-cs"/>
                        </a:rPr>
                        <a:t>Inspector</a:t>
                      </a:r>
                      <a:endParaRPr kumimoji="1" lang="ja-JP" altLang="en-US"/>
                    </a:p>
                  </a:txBody>
                  <a:tcPr/>
                </a:tc>
                <a:tc>
                  <a:txBody>
                    <a:bodyPr/>
                    <a:lstStyle/>
                    <a:p>
                      <a:r>
                        <a:rPr kumimoji="1" lang="en-US" altLang="ja-JP" dirty="0"/>
                        <a:t>M</a:t>
                      </a:r>
                      <a:endParaRPr kumimoji="1" lang="ja-JP" altLang="en-US"/>
                    </a:p>
                  </a:txBody>
                  <a:tcPr/>
                </a:tc>
                <a:extLst>
                  <a:ext uri="{0D108BD9-81ED-4DB2-BD59-A6C34878D82A}">
                    <a16:rowId xmlns:a16="http://schemas.microsoft.com/office/drawing/2014/main" val="4258221528"/>
                  </a:ext>
                </a:extLst>
              </a:tr>
              <a:tr h="313113">
                <a:tc>
                  <a:txBody>
                    <a:bodyPr/>
                    <a:lstStyle/>
                    <a:p>
                      <a:r>
                        <a:rPr kumimoji="1" lang="en-US" altLang="ja-JP" dirty="0"/>
                        <a:t>Ueda</a:t>
                      </a:r>
                      <a:endParaRPr kumimoji="1" lang="ja-JP" altLang="en-US"/>
                    </a:p>
                  </a:txBody>
                  <a:tcPr>
                    <a:solidFill>
                      <a:srgbClr val="FFC000"/>
                    </a:solidFill>
                  </a:tcPr>
                </a:tc>
                <a:tc>
                  <a:txBody>
                    <a:bodyPr/>
                    <a:lstStyle/>
                    <a:p>
                      <a:r>
                        <a:rPr kumimoji="1" lang="en" altLang="ja-JP" dirty="0"/>
                        <a:t>Physicist</a:t>
                      </a:r>
                      <a:endParaRPr kumimoji="1" lang="ja-JP" altLang="en-US"/>
                    </a:p>
                  </a:txBody>
                  <a:tcPr/>
                </a:tc>
                <a:tc>
                  <a:txBody>
                    <a:bodyPr/>
                    <a:lstStyle/>
                    <a:p>
                      <a:r>
                        <a:rPr kumimoji="1" lang="en-US" altLang="ja-JP" dirty="0"/>
                        <a:t>M</a:t>
                      </a:r>
                      <a:endParaRPr kumimoji="1" lang="ja-JP" altLang="en-US"/>
                    </a:p>
                  </a:txBody>
                  <a:tcPr/>
                </a:tc>
                <a:extLst>
                  <a:ext uri="{0D108BD9-81ED-4DB2-BD59-A6C34878D82A}">
                    <a16:rowId xmlns:a16="http://schemas.microsoft.com/office/drawing/2014/main" val="363657093"/>
                  </a:ext>
                </a:extLst>
              </a:tr>
            </a:tbl>
          </a:graphicData>
        </a:graphic>
      </p:graphicFrame>
      <p:sp>
        <p:nvSpPr>
          <p:cNvPr id="9" name="加算記号 8">
            <a:extLst>
              <a:ext uri="{FF2B5EF4-FFF2-40B4-BE49-F238E27FC236}">
                <a16:creationId xmlns:a16="http://schemas.microsoft.com/office/drawing/2014/main" id="{3F805D69-6BE2-B24B-A7D1-3CA950750782}"/>
              </a:ext>
            </a:extLst>
          </p:cNvPr>
          <p:cNvSpPr/>
          <p:nvPr/>
        </p:nvSpPr>
        <p:spPr>
          <a:xfrm>
            <a:off x="2952910" y="2274667"/>
            <a:ext cx="387275" cy="419548"/>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等号 10">
            <a:extLst>
              <a:ext uri="{FF2B5EF4-FFF2-40B4-BE49-F238E27FC236}">
                <a16:creationId xmlns:a16="http://schemas.microsoft.com/office/drawing/2014/main" id="{D7CC5251-BEF8-6F46-BBC2-92864B3DB2BF}"/>
              </a:ext>
            </a:extLst>
          </p:cNvPr>
          <p:cNvSpPr/>
          <p:nvPr/>
        </p:nvSpPr>
        <p:spPr>
          <a:xfrm>
            <a:off x="6803573" y="2310429"/>
            <a:ext cx="526113" cy="335904"/>
          </a:xfrm>
          <a:prstGeom prst="mathEqual">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CB95BE24-F0D7-B74C-986E-6564326EEF89}"/>
              </a:ext>
            </a:extLst>
          </p:cNvPr>
          <p:cNvSpPr txBox="1"/>
          <p:nvPr/>
        </p:nvSpPr>
        <p:spPr>
          <a:xfrm>
            <a:off x="806955" y="1401596"/>
            <a:ext cx="6389491" cy="369332"/>
          </a:xfrm>
          <a:prstGeom prst="rect">
            <a:avLst/>
          </a:prstGeom>
          <a:noFill/>
        </p:spPr>
        <p:txBody>
          <a:bodyPr wrap="square" rtlCol="0">
            <a:spAutoFit/>
          </a:bodyPr>
          <a:lstStyle/>
          <a:p>
            <a:r>
              <a:rPr kumimoji="1" lang="en-US" altLang="ja-JP" dirty="0">
                <a:solidFill>
                  <a:srgbClr val="C00000"/>
                </a:solidFill>
              </a:rPr>
              <a:t>※A</a:t>
            </a:r>
            <a:r>
              <a:rPr kumimoji="1" lang="ja-JP" altLang="en-US">
                <a:solidFill>
                  <a:srgbClr val="C00000"/>
                </a:solidFill>
              </a:rPr>
              <a:t>列の値をキーに、</a:t>
            </a:r>
            <a:r>
              <a:rPr kumimoji="1" lang="en-US" altLang="ja-JP" dirty="0">
                <a:solidFill>
                  <a:srgbClr val="C00000"/>
                </a:solidFill>
              </a:rPr>
              <a:t>how=‘left’</a:t>
            </a:r>
            <a:r>
              <a:rPr kumimoji="1" lang="ja-JP" altLang="en-US">
                <a:solidFill>
                  <a:srgbClr val="C00000"/>
                </a:solidFill>
              </a:rPr>
              <a:t>で左の表を基準</a:t>
            </a:r>
            <a:r>
              <a:rPr lang="ja-JP" altLang="en-US">
                <a:solidFill>
                  <a:srgbClr val="C00000"/>
                </a:solidFill>
              </a:rPr>
              <a:t>とした時</a:t>
            </a:r>
            <a:endParaRPr kumimoji="1" lang="ja-JP" altLang="en-US">
              <a:solidFill>
                <a:srgbClr val="C00000"/>
              </a:solidFill>
            </a:endParaRPr>
          </a:p>
        </p:txBody>
      </p:sp>
      <p:graphicFrame>
        <p:nvGraphicFramePr>
          <p:cNvPr id="13" name="表 12">
            <a:extLst>
              <a:ext uri="{FF2B5EF4-FFF2-40B4-BE49-F238E27FC236}">
                <a16:creationId xmlns:a16="http://schemas.microsoft.com/office/drawing/2014/main" id="{EDB29782-A546-7747-80C5-B435E14060F2}"/>
              </a:ext>
            </a:extLst>
          </p:cNvPr>
          <p:cNvGraphicFramePr>
            <a:graphicFrameLocks noGrp="1"/>
          </p:cNvGraphicFramePr>
          <p:nvPr>
            <p:extLst>
              <p:ext uri="{D42A27DB-BD31-4B8C-83A1-F6EECF244321}">
                <p14:modId xmlns:p14="http://schemas.microsoft.com/office/powerpoint/2010/main" val="3713764304"/>
              </p:ext>
            </p:extLst>
          </p:nvPr>
        </p:nvGraphicFramePr>
        <p:xfrm>
          <a:off x="7413892" y="1772804"/>
          <a:ext cx="4172860" cy="1828800"/>
        </p:xfrm>
        <a:graphic>
          <a:graphicData uri="http://schemas.openxmlformats.org/drawingml/2006/table">
            <a:tbl>
              <a:tblPr firstRow="1" bandRow="1">
                <a:tableStyleId>{5C22544A-7EE6-4342-B048-85BDC9FD1C3A}</a:tableStyleId>
              </a:tblPr>
              <a:tblGrid>
                <a:gridCol w="1043215">
                  <a:extLst>
                    <a:ext uri="{9D8B030D-6E8A-4147-A177-3AD203B41FA5}">
                      <a16:colId xmlns:a16="http://schemas.microsoft.com/office/drawing/2014/main" val="2493012026"/>
                    </a:ext>
                  </a:extLst>
                </a:gridCol>
                <a:gridCol w="1117199">
                  <a:extLst>
                    <a:ext uri="{9D8B030D-6E8A-4147-A177-3AD203B41FA5}">
                      <a16:colId xmlns:a16="http://schemas.microsoft.com/office/drawing/2014/main" val="2107286738"/>
                    </a:ext>
                  </a:extLst>
                </a:gridCol>
                <a:gridCol w="1226372">
                  <a:extLst>
                    <a:ext uri="{9D8B030D-6E8A-4147-A177-3AD203B41FA5}">
                      <a16:colId xmlns:a16="http://schemas.microsoft.com/office/drawing/2014/main" val="1296040057"/>
                    </a:ext>
                  </a:extLst>
                </a:gridCol>
                <a:gridCol w="786074">
                  <a:extLst>
                    <a:ext uri="{9D8B030D-6E8A-4147-A177-3AD203B41FA5}">
                      <a16:colId xmlns:a16="http://schemas.microsoft.com/office/drawing/2014/main" val="4006085962"/>
                    </a:ext>
                  </a:extLst>
                </a:gridCol>
              </a:tblGrid>
              <a:tr h="336259">
                <a:tc>
                  <a:txBody>
                    <a:bodyPr/>
                    <a:lstStyle/>
                    <a:p>
                      <a:r>
                        <a:rPr kumimoji="1" lang="en-US" altLang="ja-JP" dirty="0"/>
                        <a:t>A</a:t>
                      </a:r>
                      <a:endParaRPr kumimoji="1" lang="ja-JP" altLang="en-US"/>
                    </a:p>
                  </a:txBody>
                  <a:tcPr/>
                </a:tc>
                <a:tc>
                  <a:txBody>
                    <a:bodyPr/>
                    <a:lstStyle/>
                    <a:p>
                      <a:r>
                        <a:rPr kumimoji="1" lang="en-US" altLang="ja-JP" dirty="0"/>
                        <a:t>B</a:t>
                      </a:r>
                      <a:endParaRPr kumimoji="1" lang="ja-JP" altLang="en-US"/>
                    </a:p>
                  </a:txBody>
                  <a:tcPr/>
                </a:tc>
                <a:tc>
                  <a:txBody>
                    <a:bodyPr/>
                    <a:lstStyle/>
                    <a:p>
                      <a:r>
                        <a:rPr kumimoji="1" lang="en-US" altLang="ja-JP" dirty="0"/>
                        <a:t>C</a:t>
                      </a:r>
                      <a:endParaRPr kumimoji="1" lang="ja-JP" altLang="en-US"/>
                    </a:p>
                  </a:txBody>
                  <a:tcPr/>
                </a:tc>
                <a:tc>
                  <a:txBody>
                    <a:bodyPr/>
                    <a:lstStyle/>
                    <a:p>
                      <a:r>
                        <a:rPr kumimoji="1" lang="en-US" altLang="ja-JP" dirty="0"/>
                        <a:t>D</a:t>
                      </a:r>
                      <a:endParaRPr kumimoji="1" lang="ja-JP" altLang="en-US"/>
                    </a:p>
                  </a:txBody>
                  <a:tcPr/>
                </a:tc>
                <a:extLst>
                  <a:ext uri="{0D108BD9-81ED-4DB2-BD59-A6C34878D82A}">
                    <a16:rowId xmlns:a16="http://schemas.microsoft.com/office/drawing/2014/main" val="2672004011"/>
                  </a:ext>
                </a:extLst>
              </a:tr>
              <a:tr h="355809">
                <a:tc>
                  <a:txBody>
                    <a:bodyPr/>
                    <a:lstStyle/>
                    <a:p>
                      <a:r>
                        <a:rPr kumimoji="1" lang="en-US" altLang="ja-JP" dirty="0"/>
                        <a:t>Yamada</a:t>
                      </a:r>
                      <a:endParaRPr kumimoji="1" lang="ja-JP" altLang="en-US"/>
                    </a:p>
                  </a:txBody>
                  <a:tcPr/>
                </a:tc>
                <a:tc>
                  <a:txBody>
                    <a:bodyPr/>
                    <a:lstStyle/>
                    <a:p>
                      <a:r>
                        <a:rPr kumimoji="1" lang="en-US" altLang="ja-JP" dirty="0"/>
                        <a:t>Naoko</a:t>
                      </a:r>
                      <a:endParaRPr kumimoji="1" lang="ja-JP" altLang="en-US"/>
                    </a:p>
                  </a:txBody>
                  <a:tcPr/>
                </a:tc>
                <a:tc>
                  <a:txBody>
                    <a:bodyPr/>
                    <a:lstStyle/>
                    <a:p>
                      <a:r>
                        <a:rPr kumimoji="1" lang="en-US" altLang="ja-JP" dirty="0"/>
                        <a:t>Magician</a:t>
                      </a:r>
                      <a:endParaRPr kumimoji="1" lang="ja-JP" altLang="en-US"/>
                    </a:p>
                  </a:txBody>
                  <a:tcPr/>
                </a:tc>
                <a:tc>
                  <a:txBody>
                    <a:bodyPr/>
                    <a:lstStyle/>
                    <a:p>
                      <a:r>
                        <a:rPr kumimoji="1" lang="en-US" altLang="ja-JP" dirty="0"/>
                        <a:t>F</a:t>
                      </a:r>
                      <a:endParaRPr kumimoji="1" lang="ja-JP" altLang="en-US"/>
                    </a:p>
                  </a:txBody>
                  <a:tcPr/>
                </a:tc>
                <a:extLst>
                  <a:ext uri="{0D108BD9-81ED-4DB2-BD59-A6C34878D82A}">
                    <a16:rowId xmlns:a16="http://schemas.microsoft.com/office/drawing/2014/main" val="1114643001"/>
                  </a:ext>
                </a:extLst>
              </a:tr>
              <a:tr h="336259">
                <a:tc>
                  <a:txBody>
                    <a:bodyPr/>
                    <a:lstStyle/>
                    <a:p>
                      <a:r>
                        <a:rPr kumimoji="1" lang="en-US" altLang="ja-JP" dirty="0"/>
                        <a:t>Ueda</a:t>
                      </a:r>
                      <a:endParaRPr kumimoji="1" lang="ja-JP" altLang="en-US"/>
                    </a:p>
                  </a:txBody>
                  <a:tcPr/>
                </a:tc>
                <a:tc>
                  <a:txBody>
                    <a:bodyPr/>
                    <a:lstStyle/>
                    <a:p>
                      <a:r>
                        <a:rPr kumimoji="1" lang="en-US" altLang="ja-JP" dirty="0"/>
                        <a:t>Jiro</a:t>
                      </a:r>
                      <a:endParaRPr kumimoji="1" lang="ja-JP" altLang="en-US"/>
                    </a:p>
                  </a:txBody>
                  <a:tcPr/>
                </a:tc>
                <a:tc>
                  <a:txBody>
                    <a:bodyPr/>
                    <a:lstStyle/>
                    <a:p>
                      <a:r>
                        <a:rPr kumimoji="1" lang="en" altLang="ja-JP" dirty="0"/>
                        <a:t>Physicist</a:t>
                      </a:r>
                      <a:endParaRPr kumimoji="1" lang="ja-JP" altLang="en-US"/>
                    </a:p>
                  </a:txBody>
                  <a:tcPr/>
                </a:tc>
                <a:tc>
                  <a:txBody>
                    <a:bodyPr/>
                    <a:lstStyle/>
                    <a:p>
                      <a:r>
                        <a:rPr kumimoji="1" lang="en-US" altLang="ja-JP" dirty="0"/>
                        <a:t>M</a:t>
                      </a:r>
                      <a:endParaRPr kumimoji="1" lang="ja-JP" altLang="en-US"/>
                    </a:p>
                  </a:txBody>
                  <a:tcPr/>
                </a:tc>
                <a:extLst>
                  <a:ext uri="{0D108BD9-81ED-4DB2-BD59-A6C34878D82A}">
                    <a16:rowId xmlns:a16="http://schemas.microsoft.com/office/drawing/2014/main" val="4163674310"/>
                  </a:ext>
                </a:extLst>
              </a:tr>
              <a:tr h="336259">
                <a:tc>
                  <a:txBody>
                    <a:bodyPr/>
                    <a:lstStyle/>
                    <a:p>
                      <a:r>
                        <a:rPr kumimoji="1" lang="en-US" altLang="ja-JP" dirty="0"/>
                        <a:t>Yabe</a:t>
                      </a:r>
                      <a:endParaRPr kumimoji="1" lang="ja-JP" altLang="en-US"/>
                    </a:p>
                  </a:txBody>
                  <a:tcPr/>
                </a:tc>
                <a:tc>
                  <a:txBody>
                    <a:bodyPr/>
                    <a:lstStyle/>
                    <a:p>
                      <a:r>
                        <a:rPr kumimoji="1" lang="en-US" altLang="ja-JP" dirty="0"/>
                        <a:t>Kenzo</a:t>
                      </a:r>
                      <a:endParaRPr kumimoji="1" lang="ja-JP" altLang="en-US"/>
                    </a:p>
                  </a:txBody>
                  <a:tcPr/>
                </a:tc>
                <a:tc>
                  <a:txBody>
                    <a:bodyPr/>
                    <a:lstStyle/>
                    <a:p>
                      <a:r>
                        <a:rPr kumimoji="1" lang="en" altLang="ja-JP" sz="1800" b="0" i="0" u="none" strike="noStrike" kern="1200" dirty="0">
                          <a:solidFill>
                            <a:schemeClr val="dk1"/>
                          </a:solidFill>
                          <a:effectLst/>
                          <a:latin typeface="+mn-lt"/>
                          <a:ea typeface="+mn-ea"/>
                          <a:cs typeface="+mn-cs"/>
                        </a:rPr>
                        <a:t>Inspector</a:t>
                      </a:r>
                      <a:endParaRPr kumimoji="1" lang="ja-JP" altLang="en-US"/>
                    </a:p>
                  </a:txBody>
                  <a:tcPr/>
                </a:tc>
                <a:tc>
                  <a:txBody>
                    <a:bodyPr/>
                    <a:lstStyle/>
                    <a:p>
                      <a:r>
                        <a:rPr kumimoji="1" lang="en-US" altLang="ja-JP" dirty="0"/>
                        <a:t>M</a:t>
                      </a:r>
                      <a:endParaRPr kumimoji="1" lang="ja-JP" altLang="en-US"/>
                    </a:p>
                  </a:txBody>
                  <a:tcPr/>
                </a:tc>
                <a:extLst>
                  <a:ext uri="{0D108BD9-81ED-4DB2-BD59-A6C34878D82A}">
                    <a16:rowId xmlns:a16="http://schemas.microsoft.com/office/drawing/2014/main" val="3574220705"/>
                  </a:ext>
                </a:extLst>
              </a:tr>
              <a:tr h="336259">
                <a:tc>
                  <a:txBody>
                    <a:bodyPr/>
                    <a:lstStyle/>
                    <a:p>
                      <a:r>
                        <a:rPr kumimoji="1" lang="en-US" altLang="ja-JP" dirty="0"/>
                        <a:t>Akiba</a:t>
                      </a:r>
                      <a:endParaRPr kumimoji="1" lang="ja-JP" altLang="en-US"/>
                    </a:p>
                  </a:txBody>
                  <a:tcPr/>
                </a:tc>
                <a:tc>
                  <a:txBody>
                    <a:bodyPr/>
                    <a:lstStyle/>
                    <a:p>
                      <a:r>
                        <a:rPr kumimoji="1" lang="en-US" altLang="ja-JP" dirty="0" err="1"/>
                        <a:t>Harando</a:t>
                      </a:r>
                      <a:endParaRPr kumimoji="1" lang="ja-JP" altLang="en-US"/>
                    </a:p>
                  </a:txBody>
                  <a:tcPr/>
                </a:tc>
                <a:tc>
                  <a:txBody>
                    <a:bodyPr/>
                    <a:lstStyle/>
                    <a:p>
                      <a:r>
                        <a:rPr kumimoji="1" lang="en-US" altLang="ja-JP" dirty="0"/>
                        <a:t>nan</a:t>
                      </a:r>
                      <a:endParaRPr kumimoji="1" lang="ja-JP" altLang="en-US"/>
                    </a:p>
                  </a:txBody>
                  <a:tcPr/>
                </a:tc>
                <a:tc>
                  <a:txBody>
                    <a:bodyPr/>
                    <a:lstStyle/>
                    <a:p>
                      <a:r>
                        <a:rPr kumimoji="1" lang="en-US" altLang="ja-JP" dirty="0"/>
                        <a:t>nan</a:t>
                      </a:r>
                      <a:endParaRPr kumimoji="1" lang="ja-JP" altLang="en-US"/>
                    </a:p>
                  </a:txBody>
                  <a:tcPr/>
                </a:tc>
                <a:extLst>
                  <a:ext uri="{0D108BD9-81ED-4DB2-BD59-A6C34878D82A}">
                    <a16:rowId xmlns:a16="http://schemas.microsoft.com/office/drawing/2014/main" val="440683937"/>
                  </a:ext>
                </a:extLst>
              </a:tr>
            </a:tbl>
          </a:graphicData>
        </a:graphic>
      </p:graphicFrame>
      <p:sp>
        <p:nvSpPr>
          <p:cNvPr id="14" name="正方形/長方形 13">
            <a:extLst>
              <a:ext uri="{FF2B5EF4-FFF2-40B4-BE49-F238E27FC236}">
                <a16:creationId xmlns:a16="http://schemas.microsoft.com/office/drawing/2014/main" id="{84645899-3B4B-CC44-B6ED-D78BF9DD0DD2}"/>
              </a:ext>
            </a:extLst>
          </p:cNvPr>
          <p:cNvSpPr/>
          <p:nvPr/>
        </p:nvSpPr>
        <p:spPr>
          <a:xfrm>
            <a:off x="453481" y="3789275"/>
            <a:ext cx="11283177" cy="2585323"/>
          </a:xfrm>
          <a:prstGeom prst="rect">
            <a:avLst/>
          </a:prstGeom>
        </p:spPr>
        <p:txBody>
          <a:bodyPr wrap="square">
            <a:spAutoFit/>
          </a:bodyPr>
          <a:lstStyle/>
          <a:p>
            <a:pPr marL="342900" indent="-342900">
              <a:buFont typeface="システムフォント（レギュラー）"/>
              <a:buChar char="-"/>
            </a:pPr>
            <a:r>
              <a:rPr lang="ja-JP" altLang="en-US">
                <a:latin typeface="Courier New" panose="02070309020205020404" pitchFamily="49" charset="0"/>
              </a:rPr>
              <a:t>データの特定列のある値をキーにして、別のデータの情報を参照したい時に使用。</a:t>
            </a:r>
            <a:endParaRPr lang="en-US" altLang="ja-JP" dirty="0">
              <a:latin typeface="Courier New" panose="02070309020205020404" pitchFamily="49" charset="0"/>
            </a:endParaRPr>
          </a:p>
          <a:p>
            <a:pPr marL="342900" indent="-342900">
              <a:buFont typeface="システムフォント（レギュラー）"/>
              <a:buChar char="-"/>
            </a:pPr>
            <a:r>
              <a:rPr lang="ja-JP" altLang="en-US">
                <a:cs typeface="Times New Roman" panose="02020603050405020304" pitchFamily="18" charset="0"/>
              </a:rPr>
              <a:t>左外部結合</a:t>
            </a:r>
            <a:r>
              <a:rPr lang="ja-JP" altLang="en-US" b="0" i="0" u="none" strike="noStrike">
                <a:effectLst/>
                <a:cs typeface="Times New Roman" panose="02020603050405020304" pitchFamily="18" charset="0"/>
              </a:rPr>
              <a:t>（</a:t>
            </a:r>
            <a:r>
              <a:rPr lang="en-US" altLang="ja-JP" dirty="0"/>
              <a:t> how=‘left’ </a:t>
            </a:r>
            <a:r>
              <a:rPr lang="ja-JP" altLang="en-US" b="0" i="0" u="none" strike="noStrike">
                <a:effectLst/>
                <a:cs typeface="Times New Roman" panose="02020603050405020304" pitchFamily="18" charset="0"/>
              </a:rPr>
              <a:t>）の場合、</a:t>
            </a:r>
            <a:endParaRPr lang="en-US" altLang="ja-JP" b="0" i="0" u="none" strike="noStrike" dirty="0">
              <a:effectLst/>
              <a:cs typeface="Times New Roman" panose="02020603050405020304" pitchFamily="18" charset="0"/>
            </a:endParaRPr>
          </a:p>
          <a:p>
            <a:pPr marL="800100" lvl="1" indent="-342900">
              <a:buClr>
                <a:schemeClr val="tx1"/>
              </a:buClr>
              <a:buFont typeface="Wingdings" pitchFamily="2" charset="2"/>
              <a:buChar char="ü"/>
            </a:pPr>
            <a:r>
              <a:rPr lang="ja-JP" altLang="en-US" b="0" i="0" u="none" strike="noStrike">
                <a:solidFill>
                  <a:srgbClr val="C00000"/>
                </a:solidFill>
                <a:effectLst/>
                <a:cs typeface="Times New Roman" panose="02020603050405020304" pitchFamily="18" charset="0"/>
              </a:rPr>
              <a:t>左の</a:t>
            </a:r>
            <a:r>
              <a:rPr lang="en-US" altLang="ja-JP" b="0" i="0" u="none" strike="noStrike" dirty="0" err="1">
                <a:solidFill>
                  <a:srgbClr val="C00000"/>
                </a:solidFill>
                <a:effectLst/>
                <a:cs typeface="Times New Roman" panose="02020603050405020304" pitchFamily="18" charset="0"/>
              </a:rPr>
              <a:t>df</a:t>
            </a:r>
            <a:r>
              <a:rPr lang="ja-JP" altLang="en-US" b="0" i="0" u="none" strike="noStrike">
                <a:solidFill>
                  <a:srgbClr val="C00000"/>
                </a:solidFill>
                <a:effectLst/>
                <a:cs typeface="Times New Roman" panose="02020603050405020304" pitchFamily="18" charset="0"/>
              </a:rPr>
              <a:t>の列にしかない値（キー）の結合列は何もないことを表す‘</a:t>
            </a:r>
            <a:r>
              <a:rPr lang="en-US" altLang="ja-JP" b="0" i="0" u="none" strike="noStrike" dirty="0">
                <a:solidFill>
                  <a:srgbClr val="C00000"/>
                </a:solidFill>
                <a:effectLst/>
                <a:cs typeface="Times New Roman" panose="02020603050405020304" pitchFamily="18" charset="0"/>
              </a:rPr>
              <a:t>nan</a:t>
            </a:r>
            <a:r>
              <a:rPr lang="ja-JP" altLang="en-US" b="0" i="0" u="none" strike="noStrike">
                <a:solidFill>
                  <a:srgbClr val="C00000"/>
                </a:solidFill>
                <a:effectLst/>
                <a:cs typeface="Times New Roman" panose="02020603050405020304" pitchFamily="18" charset="0"/>
              </a:rPr>
              <a:t>’</a:t>
            </a:r>
            <a:r>
              <a:rPr lang="en-US" altLang="ja-JP" b="0" i="0" u="none" strike="noStrike" dirty="0">
                <a:solidFill>
                  <a:srgbClr val="C00000"/>
                </a:solidFill>
                <a:effectLst/>
                <a:cs typeface="Times New Roman" panose="02020603050405020304" pitchFamily="18" charset="0"/>
              </a:rPr>
              <a:t> or ‘</a:t>
            </a:r>
            <a:r>
              <a:rPr lang="en-US" altLang="ja-JP" b="0" i="0" u="none" strike="noStrike" dirty="0" err="1">
                <a:solidFill>
                  <a:srgbClr val="C00000"/>
                </a:solidFill>
                <a:effectLst/>
                <a:cs typeface="Times New Roman" panose="02020603050405020304" pitchFamily="18" charset="0"/>
              </a:rPr>
              <a:t>NaN</a:t>
            </a:r>
            <a:r>
              <a:rPr lang="en-US" altLang="ja-JP" b="0" i="0" u="none" strike="noStrike" dirty="0">
                <a:solidFill>
                  <a:srgbClr val="C00000"/>
                </a:solidFill>
                <a:effectLst/>
                <a:cs typeface="Times New Roman" panose="02020603050405020304" pitchFamily="18" charset="0"/>
              </a:rPr>
              <a:t>’</a:t>
            </a:r>
            <a:r>
              <a:rPr lang="ja-JP" altLang="en-US" b="0" i="0" u="none" strike="noStrike">
                <a:solidFill>
                  <a:srgbClr val="C00000"/>
                </a:solidFill>
                <a:effectLst/>
                <a:cs typeface="Times New Roman" panose="02020603050405020304" pitchFamily="18" charset="0"/>
              </a:rPr>
              <a:t> が入る。</a:t>
            </a:r>
            <a:endParaRPr lang="en-US" altLang="ja-JP" b="0" i="0" u="none" strike="noStrike" dirty="0">
              <a:solidFill>
                <a:srgbClr val="C00000"/>
              </a:solidFill>
              <a:effectLst/>
              <a:cs typeface="Times New Roman" panose="02020603050405020304" pitchFamily="18" charset="0"/>
            </a:endParaRPr>
          </a:p>
          <a:p>
            <a:pPr marL="800100" lvl="1" indent="-342900">
              <a:buClr>
                <a:schemeClr val="tx1"/>
              </a:buClr>
              <a:buFont typeface="Wingdings" pitchFamily="2" charset="2"/>
              <a:buChar char="ü"/>
            </a:pPr>
            <a:r>
              <a:rPr lang="ja-JP" altLang="en-US">
                <a:solidFill>
                  <a:srgbClr val="C00000"/>
                </a:solidFill>
                <a:cs typeface="Times New Roman" panose="02020603050405020304" pitchFamily="18" charset="0"/>
              </a:rPr>
              <a:t>右の</a:t>
            </a:r>
            <a:r>
              <a:rPr lang="en-US" altLang="ja-JP" dirty="0" err="1">
                <a:solidFill>
                  <a:srgbClr val="C00000"/>
                </a:solidFill>
                <a:cs typeface="Times New Roman" panose="02020603050405020304" pitchFamily="18" charset="0"/>
              </a:rPr>
              <a:t>df</a:t>
            </a:r>
            <a:r>
              <a:rPr lang="ja-JP" altLang="en-US">
                <a:solidFill>
                  <a:srgbClr val="C00000"/>
                </a:solidFill>
                <a:cs typeface="Times New Roman" panose="02020603050405020304" pitchFamily="18" charset="0"/>
              </a:rPr>
              <a:t>の列に同じ値（キー）が複数ある場合は、左の値（キー）が複製されて結合される。</a:t>
            </a:r>
            <a:endParaRPr lang="en-US" altLang="ja-JP" dirty="0">
              <a:solidFill>
                <a:srgbClr val="C00000"/>
              </a:solidFill>
              <a:cs typeface="Times New Roman" panose="02020603050405020304" pitchFamily="18" charset="0"/>
            </a:endParaRPr>
          </a:p>
          <a:p>
            <a:pPr marL="342900" indent="-342900">
              <a:buFont typeface="システムフォント（レギュラー）"/>
              <a:buChar char="-"/>
            </a:pPr>
            <a:r>
              <a:rPr lang="ja-JP" altLang="en-US">
                <a:cs typeface="Times New Roman" panose="02020603050405020304" pitchFamily="18" charset="0"/>
              </a:rPr>
              <a:t>他に、右外部結合（</a:t>
            </a:r>
            <a:r>
              <a:rPr lang="en-US" altLang="ja-JP" dirty="0"/>
              <a:t> how=‘right’ </a:t>
            </a:r>
            <a:r>
              <a:rPr lang="ja-JP" altLang="en-US">
                <a:cs typeface="Times New Roman" panose="02020603050405020304" pitchFamily="18" charset="0"/>
              </a:rPr>
              <a:t>）と内部結合（</a:t>
            </a:r>
            <a:r>
              <a:rPr lang="en-US" altLang="ja-JP" dirty="0"/>
              <a:t> how=‘inner’ </a:t>
            </a:r>
            <a:r>
              <a:rPr lang="ja-JP" altLang="en-US">
                <a:cs typeface="Times New Roman" panose="02020603050405020304" pitchFamily="18" charset="0"/>
              </a:rPr>
              <a:t>） 、完全外部結合（</a:t>
            </a:r>
            <a:r>
              <a:rPr lang="en-US" altLang="ja-JP" dirty="0"/>
              <a:t> how=‘outer’ </a:t>
            </a:r>
            <a:r>
              <a:rPr lang="ja-JP" altLang="en-US">
                <a:cs typeface="Times New Roman" panose="02020603050405020304" pitchFamily="18" charset="0"/>
              </a:rPr>
              <a:t>）</a:t>
            </a:r>
            <a:br>
              <a:rPr lang="en-US" altLang="ja-JP" dirty="0">
                <a:cs typeface="Times New Roman" panose="02020603050405020304" pitchFamily="18" charset="0"/>
              </a:rPr>
            </a:br>
            <a:r>
              <a:rPr lang="ja-JP" altLang="en-US">
                <a:cs typeface="Times New Roman" panose="02020603050405020304" pitchFamily="18" charset="0"/>
              </a:rPr>
              <a:t>が存在する。</a:t>
            </a:r>
            <a:r>
              <a:rPr lang="ja-JP" altLang="en-US">
                <a:solidFill>
                  <a:srgbClr val="C00000"/>
                </a:solidFill>
                <a:cs typeface="Times New Roman" panose="02020603050405020304" pitchFamily="18" charset="0"/>
              </a:rPr>
              <a:t>それぞれ結果が違うので注意</a:t>
            </a:r>
            <a:r>
              <a:rPr lang="ja-JP" altLang="en-US">
                <a:cs typeface="Times New Roman" panose="02020603050405020304" pitchFamily="18" charset="0"/>
              </a:rPr>
              <a:t>。</a:t>
            </a:r>
            <a:endParaRPr lang="en-US" altLang="ja-JP" dirty="0">
              <a:cs typeface="Times New Roman" panose="02020603050405020304" pitchFamily="18" charset="0"/>
            </a:endParaRPr>
          </a:p>
          <a:p>
            <a:pPr marL="342900" indent="-342900">
              <a:buFont typeface="システムフォント（レギュラー）"/>
              <a:buChar char="-"/>
            </a:pPr>
            <a:r>
              <a:rPr lang="ja-JP" altLang="en-US">
                <a:cs typeface="Times New Roman" panose="02020603050405020304" pitchFamily="18" charset="0"/>
              </a:rPr>
              <a:t>内部結合と外部結合のみ捕捉すると</a:t>
            </a:r>
            <a:endParaRPr lang="en-US" altLang="ja-JP" dirty="0">
              <a:cs typeface="Times New Roman" panose="02020603050405020304" pitchFamily="18" charset="0"/>
            </a:endParaRPr>
          </a:p>
          <a:p>
            <a:pPr marL="800100" lvl="1" indent="-342900">
              <a:buFont typeface="Wingdings" pitchFamily="2" charset="2"/>
              <a:buChar char="ü"/>
            </a:pPr>
            <a:r>
              <a:rPr lang="ja-JP" altLang="en-US" b="0" i="0" u="none" strike="noStrike">
                <a:effectLst/>
                <a:cs typeface="Times New Roman" panose="02020603050405020304" pitchFamily="18" charset="0"/>
              </a:rPr>
              <a:t>内部結合：右と左の</a:t>
            </a:r>
            <a:r>
              <a:rPr lang="en-US" altLang="ja-JP" dirty="0" err="1">
                <a:cs typeface="Times New Roman" panose="02020603050405020304" pitchFamily="18" charset="0"/>
              </a:rPr>
              <a:t>df</a:t>
            </a:r>
            <a:r>
              <a:rPr lang="ja-JP" altLang="en-US" b="0" i="0" u="none" strike="noStrike">
                <a:effectLst/>
                <a:cs typeface="Times New Roman" panose="02020603050405020304" pitchFamily="18" charset="0"/>
              </a:rPr>
              <a:t>双方に存在する値（キー）だけ取り出して結合。</a:t>
            </a:r>
            <a:endParaRPr lang="en-US" altLang="ja-JP" b="0" i="0" u="none" strike="noStrike" dirty="0">
              <a:effectLst/>
              <a:cs typeface="Times New Roman" panose="02020603050405020304" pitchFamily="18" charset="0"/>
            </a:endParaRPr>
          </a:p>
          <a:p>
            <a:pPr marL="800100" lvl="1" indent="-342900">
              <a:buFont typeface="Wingdings" pitchFamily="2" charset="2"/>
              <a:buChar char="ü"/>
            </a:pPr>
            <a:r>
              <a:rPr lang="ja-JP" altLang="en-US">
                <a:cs typeface="Times New Roman" panose="02020603050405020304" pitchFamily="18" charset="0"/>
              </a:rPr>
              <a:t>外部結合：どちらかの</a:t>
            </a:r>
            <a:r>
              <a:rPr lang="en-US" altLang="ja-JP" dirty="0" err="1">
                <a:cs typeface="Times New Roman" panose="02020603050405020304" pitchFamily="18" charset="0"/>
              </a:rPr>
              <a:t>df</a:t>
            </a:r>
            <a:r>
              <a:rPr lang="ja-JP" altLang="en-US">
                <a:cs typeface="Times New Roman" panose="02020603050405020304" pitchFamily="18" charset="0"/>
              </a:rPr>
              <a:t>に値（キー）があれば残して結合。</a:t>
            </a:r>
            <a:r>
              <a:rPr lang="en" altLang="ja-JP" dirty="0">
                <a:cs typeface="Times New Roman" panose="02020603050405020304" pitchFamily="18" charset="0"/>
              </a:rPr>
              <a:t> ‘nan’ or ‘</a:t>
            </a:r>
            <a:r>
              <a:rPr lang="en" altLang="ja-JP" dirty="0" err="1">
                <a:cs typeface="Times New Roman" panose="02020603050405020304" pitchFamily="18" charset="0"/>
              </a:rPr>
              <a:t>NaN</a:t>
            </a:r>
            <a:r>
              <a:rPr lang="en" altLang="ja-JP" dirty="0">
                <a:cs typeface="Times New Roman" panose="02020603050405020304" pitchFamily="18" charset="0"/>
              </a:rPr>
              <a:t>’</a:t>
            </a:r>
            <a:r>
              <a:rPr lang="ja-JP" altLang="en-US">
                <a:cs typeface="Times New Roman" panose="02020603050405020304" pitchFamily="18" charset="0"/>
              </a:rPr>
              <a:t>での穴埋めあり。</a:t>
            </a:r>
            <a:endParaRPr lang="en-US" altLang="ja-JP" b="0" i="0" u="none" strike="noStrike" dirty="0">
              <a:effectLst/>
              <a:cs typeface="Times New Roman" panose="02020603050405020304" pitchFamily="18" charset="0"/>
            </a:endParaRPr>
          </a:p>
        </p:txBody>
      </p:sp>
    </p:spTree>
    <p:extLst>
      <p:ext uri="{BB962C8B-B14F-4D97-AF65-F5344CB8AC3E}">
        <p14:creationId xmlns:p14="http://schemas.microsoft.com/office/powerpoint/2010/main" val="3454152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en-US" altLang="ja-JP" sz="3600" dirty="0"/>
              <a:t>5. </a:t>
            </a:r>
            <a:r>
              <a:rPr lang="ja-JP" altLang="en-US" sz="3600"/>
              <a:t>結合</a:t>
            </a:r>
            <a:r>
              <a:rPr lang="en-US" altLang="ja-JP" sz="3600" dirty="0"/>
              <a:t>-2</a:t>
            </a:r>
            <a:endParaRPr kumimoji="1" lang="ja-JP" altLang="en-US" sz="3600"/>
          </a:p>
        </p:txBody>
      </p:sp>
      <p:sp>
        <p:nvSpPr>
          <p:cNvPr id="8" name="コンテンツ プレースホルダー 2">
            <a:extLst>
              <a:ext uri="{FF2B5EF4-FFF2-40B4-BE49-F238E27FC236}">
                <a16:creationId xmlns:a16="http://schemas.microsoft.com/office/drawing/2014/main" id="{7F75908B-792A-9442-8267-FC4206BF035E}"/>
              </a:ext>
            </a:extLst>
          </p:cNvPr>
          <p:cNvSpPr txBox="1">
            <a:spLocks/>
          </p:cNvSpPr>
          <p:nvPr/>
        </p:nvSpPr>
        <p:spPr>
          <a:xfrm>
            <a:off x="604024" y="5557646"/>
            <a:ext cx="10982093" cy="1166452"/>
          </a:xfrm>
          <a:prstGeom prst="rect">
            <a:avLst/>
          </a:prstGeom>
        </p:spPr>
        <p:txBody>
          <a:bodyPr vert="horz" lIns="9000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システムフォント（レギュラー）"/>
              <a:buChar char="-"/>
            </a:pPr>
            <a:endParaRPr lang="en-US" altLang="ja-JP" sz="2000" dirty="0"/>
          </a:p>
        </p:txBody>
      </p:sp>
      <p:pic>
        <p:nvPicPr>
          <p:cNvPr id="5" name="図 4">
            <a:extLst>
              <a:ext uri="{FF2B5EF4-FFF2-40B4-BE49-F238E27FC236}">
                <a16:creationId xmlns:a16="http://schemas.microsoft.com/office/drawing/2014/main" id="{5089B6D3-1546-1841-93FE-D0714E0789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1003610"/>
            <a:ext cx="10359391" cy="4401244"/>
          </a:xfrm>
          <a:prstGeom prst="rect">
            <a:avLst/>
          </a:prstGeom>
        </p:spPr>
      </p:pic>
      <p:sp>
        <p:nvSpPr>
          <p:cNvPr id="10" name="テキスト ボックス 9">
            <a:extLst>
              <a:ext uri="{FF2B5EF4-FFF2-40B4-BE49-F238E27FC236}">
                <a16:creationId xmlns:a16="http://schemas.microsoft.com/office/drawing/2014/main" id="{3BAE0FF8-BF0E-A543-89F3-83770A6A1B7D}"/>
              </a:ext>
            </a:extLst>
          </p:cNvPr>
          <p:cNvSpPr txBox="1"/>
          <p:nvPr/>
        </p:nvSpPr>
        <p:spPr>
          <a:xfrm>
            <a:off x="604024" y="5463652"/>
            <a:ext cx="10834324" cy="954107"/>
          </a:xfrm>
          <a:prstGeom prst="rect">
            <a:avLst/>
          </a:prstGeom>
          <a:noFill/>
        </p:spPr>
        <p:txBody>
          <a:bodyPr wrap="square" rtlCol="0">
            <a:spAutoFit/>
          </a:bodyPr>
          <a:lstStyle/>
          <a:p>
            <a:pPr marL="342900" indent="-342900">
              <a:buFont typeface="Arial" panose="020B0604020202020204" pitchFamily="34" charset="0"/>
              <a:buChar char="•"/>
            </a:pPr>
            <a:r>
              <a:rPr lang="ja-JP" altLang="en-US" sz="2000"/>
              <a:t>ちなみに列名の書き換えは以下で行える。</a:t>
            </a:r>
            <a:endParaRPr lang="en-US" altLang="ja-JP" sz="2000" dirty="0"/>
          </a:p>
          <a:p>
            <a:pPr marL="742950" lvl="1" indent="-285750">
              <a:buFont typeface="Wingdings" pitchFamily="2" charset="2"/>
              <a:buChar char="ü"/>
            </a:pPr>
            <a:r>
              <a:rPr lang="en" altLang="ja-JP" b="1" dirty="0" err="1"/>
              <a:t>df.rename</a:t>
            </a:r>
            <a:r>
              <a:rPr lang="en" altLang="ja-JP" b="1" dirty="0"/>
              <a:t>(columns={'</a:t>
            </a:r>
            <a:r>
              <a:rPr lang="ja-JP" altLang="en-US" b="1"/>
              <a:t>書き換えたい列名</a:t>
            </a:r>
            <a:r>
              <a:rPr lang="en-US" altLang="ja-JP" b="1" dirty="0"/>
              <a:t>':'</a:t>
            </a:r>
            <a:r>
              <a:rPr lang="ja-JP" altLang="en-US" b="1"/>
              <a:t>書き換え後の名前</a:t>
            </a:r>
            <a:r>
              <a:rPr lang="en-US" altLang="ja-JP" b="1" dirty="0"/>
              <a:t>'},</a:t>
            </a:r>
            <a:r>
              <a:rPr lang="en" altLang="ja-JP" b="1" dirty="0" err="1"/>
              <a:t>inplace</a:t>
            </a:r>
            <a:r>
              <a:rPr lang="en" altLang="ja-JP" b="1" dirty="0"/>
              <a:t>=True)</a:t>
            </a:r>
            <a:endParaRPr lang="ja-JP" altLang="en-US" b="1"/>
          </a:p>
          <a:p>
            <a:endParaRPr kumimoji="1" lang="ja-JP" altLang="en-US"/>
          </a:p>
        </p:txBody>
      </p:sp>
    </p:spTree>
    <p:extLst>
      <p:ext uri="{BB962C8B-B14F-4D97-AF65-F5344CB8AC3E}">
        <p14:creationId xmlns:p14="http://schemas.microsoft.com/office/powerpoint/2010/main" val="1569764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en-US" altLang="ja-JP" sz="3600" dirty="0"/>
              <a:t>5. </a:t>
            </a:r>
            <a:r>
              <a:rPr lang="ja-JP" altLang="en-US" sz="3600"/>
              <a:t>結合</a:t>
            </a:r>
            <a:r>
              <a:rPr lang="en-US" altLang="ja-JP" sz="3600" dirty="0"/>
              <a:t>-3</a:t>
            </a:r>
            <a:endParaRPr kumimoji="1" lang="ja-JP" altLang="en-US" sz="3600"/>
          </a:p>
        </p:txBody>
      </p:sp>
      <p:sp>
        <p:nvSpPr>
          <p:cNvPr id="8" name="コンテンツ プレースホルダー 2">
            <a:extLst>
              <a:ext uri="{FF2B5EF4-FFF2-40B4-BE49-F238E27FC236}">
                <a16:creationId xmlns:a16="http://schemas.microsoft.com/office/drawing/2014/main" id="{7F75908B-792A-9442-8267-FC4206BF035E}"/>
              </a:ext>
            </a:extLst>
          </p:cNvPr>
          <p:cNvSpPr txBox="1">
            <a:spLocks/>
          </p:cNvSpPr>
          <p:nvPr/>
        </p:nvSpPr>
        <p:spPr>
          <a:xfrm>
            <a:off x="604024" y="5557646"/>
            <a:ext cx="10982093" cy="1166452"/>
          </a:xfrm>
          <a:prstGeom prst="rect">
            <a:avLst/>
          </a:prstGeom>
        </p:spPr>
        <p:txBody>
          <a:bodyPr vert="horz" lIns="9000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システムフォント（レギュラー）"/>
              <a:buChar char="-"/>
            </a:pPr>
            <a:endParaRPr lang="en-US" altLang="ja-JP" sz="2000" dirty="0"/>
          </a:p>
        </p:txBody>
      </p:sp>
      <p:sp>
        <p:nvSpPr>
          <p:cNvPr id="7" name="コンテンツ プレースホルダー 2">
            <a:extLst>
              <a:ext uri="{FF2B5EF4-FFF2-40B4-BE49-F238E27FC236}">
                <a16:creationId xmlns:a16="http://schemas.microsoft.com/office/drawing/2014/main" id="{73CD0503-4573-9D48-BB9A-9A64DA29BF31}"/>
              </a:ext>
            </a:extLst>
          </p:cNvPr>
          <p:cNvSpPr>
            <a:spLocks noGrp="1"/>
          </p:cNvSpPr>
          <p:nvPr>
            <p:ph idx="1"/>
          </p:nvPr>
        </p:nvSpPr>
        <p:spPr>
          <a:xfrm>
            <a:off x="604024" y="1003610"/>
            <a:ext cx="10982093" cy="404275"/>
          </a:xfrm>
        </p:spPr>
        <p:txBody>
          <a:bodyPr lIns="90000">
            <a:normAutofit lnSpcReduction="10000"/>
          </a:bodyPr>
          <a:lstStyle/>
          <a:p>
            <a:r>
              <a:rPr lang="ja-JP" altLang="en-US" sz="2400"/>
              <a:t>集計してプロットしてみる</a:t>
            </a:r>
            <a:endParaRPr lang="en-US" altLang="ja-JP" sz="2400" dirty="0"/>
          </a:p>
        </p:txBody>
      </p:sp>
      <p:pic>
        <p:nvPicPr>
          <p:cNvPr id="11" name="図 10">
            <a:extLst>
              <a:ext uri="{FF2B5EF4-FFF2-40B4-BE49-F238E27FC236}">
                <a16:creationId xmlns:a16="http://schemas.microsoft.com/office/drawing/2014/main" id="{03485453-FF37-324E-B359-AD026C4B6D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72487" y="2376230"/>
            <a:ext cx="5507859" cy="3539543"/>
          </a:xfrm>
          <a:prstGeom prst="rect">
            <a:avLst/>
          </a:prstGeom>
        </p:spPr>
      </p:pic>
      <p:pic>
        <p:nvPicPr>
          <p:cNvPr id="13" name="図 12">
            <a:extLst>
              <a:ext uri="{FF2B5EF4-FFF2-40B4-BE49-F238E27FC236}">
                <a16:creationId xmlns:a16="http://schemas.microsoft.com/office/drawing/2014/main" id="{327584DF-82E3-4F41-AB52-79B591ED8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024" y="2376231"/>
            <a:ext cx="5668463" cy="3539544"/>
          </a:xfrm>
          <a:prstGeom prst="rect">
            <a:avLst/>
          </a:prstGeom>
        </p:spPr>
      </p:pic>
      <p:pic>
        <p:nvPicPr>
          <p:cNvPr id="15" name="図 14">
            <a:extLst>
              <a:ext uri="{FF2B5EF4-FFF2-40B4-BE49-F238E27FC236}">
                <a16:creationId xmlns:a16="http://schemas.microsoft.com/office/drawing/2014/main" id="{E65D1221-75FA-7741-AA6B-E383C017CB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1379328"/>
            <a:ext cx="8313972" cy="918969"/>
          </a:xfrm>
          <a:prstGeom prst="rect">
            <a:avLst/>
          </a:prstGeom>
        </p:spPr>
      </p:pic>
      <p:sp>
        <p:nvSpPr>
          <p:cNvPr id="16" name="コンテンツ プレースホルダー 2">
            <a:extLst>
              <a:ext uri="{FF2B5EF4-FFF2-40B4-BE49-F238E27FC236}">
                <a16:creationId xmlns:a16="http://schemas.microsoft.com/office/drawing/2014/main" id="{F46217E4-CAC6-6B44-9528-4FBEEAC9B41E}"/>
              </a:ext>
            </a:extLst>
          </p:cNvPr>
          <p:cNvSpPr txBox="1">
            <a:spLocks/>
          </p:cNvSpPr>
          <p:nvPr/>
        </p:nvSpPr>
        <p:spPr>
          <a:xfrm>
            <a:off x="604024" y="6071638"/>
            <a:ext cx="10982093" cy="496596"/>
          </a:xfrm>
          <a:prstGeom prst="rect">
            <a:avLst/>
          </a:prstGeom>
        </p:spPr>
        <p:txBody>
          <a:bodyPr vert="horz" lIns="9000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システムフォント（レギュラー）"/>
              <a:buChar char="-"/>
            </a:pPr>
            <a:r>
              <a:rPr lang="ja-JP" altLang="en-US" sz="2000"/>
              <a:t>受賞アワード数（左）では４位くらい、受賞経験あり選手数（右）では</a:t>
            </a:r>
            <a:r>
              <a:rPr lang="en-US" altLang="ja-JP" sz="2000" dirty="0"/>
              <a:t>2</a:t>
            </a:r>
            <a:r>
              <a:rPr lang="ja-JP" altLang="en-US" sz="2000"/>
              <a:t>位。</a:t>
            </a:r>
            <a:endParaRPr lang="en-US" altLang="ja-JP" sz="2000" dirty="0"/>
          </a:p>
        </p:txBody>
      </p:sp>
    </p:spTree>
    <p:extLst>
      <p:ext uri="{BB962C8B-B14F-4D97-AF65-F5344CB8AC3E}">
        <p14:creationId xmlns:p14="http://schemas.microsoft.com/office/powerpoint/2010/main" val="2957238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en-US" altLang="ja-JP" sz="3600" dirty="0"/>
              <a:t>5. </a:t>
            </a:r>
            <a:r>
              <a:rPr lang="ja-JP" altLang="en-US" sz="3600"/>
              <a:t>結合</a:t>
            </a:r>
            <a:r>
              <a:rPr lang="en-US" altLang="ja-JP" sz="3600" dirty="0"/>
              <a:t>-4</a:t>
            </a:r>
            <a:endParaRPr kumimoji="1" lang="ja-JP" altLang="en-US" sz="3600"/>
          </a:p>
        </p:txBody>
      </p:sp>
      <p:sp>
        <p:nvSpPr>
          <p:cNvPr id="7" name="コンテンツ プレースホルダー 2">
            <a:extLst>
              <a:ext uri="{FF2B5EF4-FFF2-40B4-BE49-F238E27FC236}">
                <a16:creationId xmlns:a16="http://schemas.microsoft.com/office/drawing/2014/main" id="{73CD0503-4573-9D48-BB9A-9A64DA29BF31}"/>
              </a:ext>
            </a:extLst>
          </p:cNvPr>
          <p:cNvSpPr>
            <a:spLocks noGrp="1"/>
          </p:cNvSpPr>
          <p:nvPr>
            <p:ph idx="1"/>
          </p:nvPr>
        </p:nvSpPr>
        <p:spPr>
          <a:xfrm>
            <a:off x="604022" y="902818"/>
            <a:ext cx="10982093" cy="404275"/>
          </a:xfrm>
        </p:spPr>
        <p:txBody>
          <a:bodyPr lIns="90000">
            <a:noAutofit/>
          </a:bodyPr>
          <a:lstStyle/>
          <a:p>
            <a:r>
              <a:rPr lang="ja-JP" altLang="en-US" sz="2400"/>
              <a:t>年俸（平均）でも、集計してプロット</a:t>
            </a:r>
            <a:r>
              <a:rPr lang="en-US" altLang="ja-JP" sz="2400" dirty="0"/>
              <a:t>(boxplot)</a:t>
            </a:r>
            <a:r>
              <a:rPr lang="ja-JP" altLang="en-US" sz="2400"/>
              <a:t>してみる（外れ値は非表示）</a:t>
            </a:r>
            <a:endParaRPr lang="en-US" altLang="ja-JP" sz="2400" dirty="0"/>
          </a:p>
        </p:txBody>
      </p:sp>
      <p:sp>
        <p:nvSpPr>
          <p:cNvPr id="9" name="テキスト ボックス 8">
            <a:extLst>
              <a:ext uri="{FF2B5EF4-FFF2-40B4-BE49-F238E27FC236}">
                <a16:creationId xmlns:a16="http://schemas.microsoft.com/office/drawing/2014/main" id="{5AC52782-7AE8-0140-BB4E-A82FD6D9697D}"/>
              </a:ext>
            </a:extLst>
          </p:cNvPr>
          <p:cNvSpPr txBox="1"/>
          <p:nvPr/>
        </p:nvSpPr>
        <p:spPr>
          <a:xfrm>
            <a:off x="605883" y="5609385"/>
            <a:ext cx="10747917" cy="707886"/>
          </a:xfrm>
          <a:prstGeom prst="rect">
            <a:avLst/>
          </a:prstGeom>
          <a:noFill/>
        </p:spPr>
        <p:txBody>
          <a:bodyPr wrap="square" rtlCol="0">
            <a:spAutoFit/>
          </a:bodyPr>
          <a:lstStyle/>
          <a:p>
            <a:pPr marL="285750" indent="-285750">
              <a:buFont typeface="システムフォント（レギュラー）"/>
              <a:buChar char="-"/>
            </a:pPr>
            <a:r>
              <a:rPr kumimoji="1" lang="en-US" altLang="ja-JP" sz="2000" dirty="0"/>
              <a:t>y</a:t>
            </a:r>
            <a:r>
              <a:rPr kumimoji="1" lang="ja-JP" altLang="en-US" sz="2000"/>
              <a:t>軸の</a:t>
            </a:r>
            <a:r>
              <a:rPr lang="ja-JP" altLang="en-US" sz="2000"/>
              <a:t>単位は</a:t>
            </a:r>
            <a:r>
              <a:rPr lang="en-US" altLang="ja-JP" sz="2000" dirty="0"/>
              <a:t>k</a:t>
            </a:r>
            <a:r>
              <a:rPr lang="ja-JP" altLang="en-US" sz="2000"/>
              <a:t>ドル。</a:t>
            </a:r>
            <a:endParaRPr kumimoji="1" lang="en-US" altLang="ja-JP" sz="2000" dirty="0"/>
          </a:p>
          <a:p>
            <a:pPr marL="285750" indent="-285750">
              <a:buFont typeface="システムフォント（レギュラー）"/>
              <a:buChar char="-"/>
            </a:pPr>
            <a:r>
              <a:rPr kumimoji="1" lang="en-US" altLang="ja-JP" sz="2000" dirty="0"/>
              <a:t>50%%</a:t>
            </a:r>
            <a:r>
              <a:rPr lang="ja-JP" altLang="en-US" sz="2000"/>
              <a:t>点</a:t>
            </a:r>
            <a:r>
              <a:rPr kumimoji="1" lang="ja-JP" altLang="en-US" sz="2000"/>
              <a:t>ではほぼ横並び</a:t>
            </a:r>
            <a:r>
              <a:rPr lang="ja-JP" altLang="en-US" sz="2000"/>
              <a:t>。</a:t>
            </a:r>
            <a:r>
              <a:rPr lang="en-US" altLang="ja-JP" sz="2000" dirty="0"/>
              <a:t>8</a:t>
            </a:r>
            <a:r>
              <a:rPr lang="ja-JP" altLang="en-US" sz="2000"/>
              <a:t>月生まれが飛び抜けて高いということはなさそう。</a:t>
            </a:r>
            <a:endParaRPr kumimoji="1" lang="en-US" altLang="ja-JP" sz="2000" dirty="0"/>
          </a:p>
        </p:txBody>
      </p:sp>
      <p:pic>
        <p:nvPicPr>
          <p:cNvPr id="4" name="図 3">
            <a:extLst>
              <a:ext uri="{FF2B5EF4-FFF2-40B4-BE49-F238E27FC236}">
                <a16:creationId xmlns:a16="http://schemas.microsoft.com/office/drawing/2014/main" id="{137DF3C4-78C7-FB4F-A31E-E0FBFAB782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1439" y="1326550"/>
            <a:ext cx="10347261" cy="4224986"/>
          </a:xfrm>
          <a:prstGeom prst="rect">
            <a:avLst/>
          </a:prstGeom>
          <a:ln>
            <a:solidFill>
              <a:schemeClr val="tx1"/>
            </a:solidFill>
          </a:ln>
        </p:spPr>
      </p:pic>
    </p:spTree>
    <p:extLst>
      <p:ext uri="{BB962C8B-B14F-4D97-AF65-F5344CB8AC3E}">
        <p14:creationId xmlns:p14="http://schemas.microsoft.com/office/powerpoint/2010/main" val="275305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kumimoji="1" lang="ja-JP" altLang="en-US" sz="3600"/>
              <a:t>目的</a:t>
            </a:r>
          </a:p>
        </p:txBody>
      </p:sp>
      <p:sp>
        <p:nvSpPr>
          <p:cNvPr id="3" name="コンテンツ プレースホルダー 2">
            <a:extLst>
              <a:ext uri="{FF2B5EF4-FFF2-40B4-BE49-F238E27FC236}">
                <a16:creationId xmlns:a16="http://schemas.microsoft.com/office/drawing/2014/main" id="{23D384EB-36C0-2447-9E07-710319A28149}"/>
              </a:ext>
            </a:extLst>
          </p:cNvPr>
          <p:cNvSpPr>
            <a:spLocks noGrp="1"/>
          </p:cNvSpPr>
          <p:nvPr>
            <p:ph idx="1"/>
          </p:nvPr>
        </p:nvSpPr>
        <p:spPr>
          <a:xfrm>
            <a:off x="604024" y="1003610"/>
            <a:ext cx="10982093" cy="5354608"/>
          </a:xfrm>
        </p:spPr>
        <p:txBody>
          <a:bodyPr/>
          <a:lstStyle/>
          <a:p>
            <a:r>
              <a:rPr lang="ja-JP" altLang="en-US" sz="2400"/>
              <a:t>ビッグデータを整理する技術を身につける！</a:t>
            </a:r>
            <a:endParaRPr lang="en-US" altLang="ja-JP" sz="2400" dirty="0"/>
          </a:p>
          <a:p>
            <a:pPr lvl="1">
              <a:buFont typeface="システムフォント（レギュラー）"/>
              <a:buChar char="-"/>
            </a:pPr>
            <a:r>
              <a:rPr lang="ja-JP" altLang="en-US" sz="2000"/>
              <a:t>近年、</a:t>
            </a:r>
            <a:r>
              <a:rPr lang="en-US" altLang="ja-JP" sz="2000" dirty="0"/>
              <a:t>ICT</a:t>
            </a:r>
            <a:r>
              <a:rPr lang="ja-JP" altLang="en-US" sz="2000"/>
              <a:t>技術の発展とともに大量のデータが発生・蓄積されるようになった。</a:t>
            </a:r>
            <a:br>
              <a:rPr lang="en-US" altLang="ja-JP" sz="2000" dirty="0"/>
            </a:br>
            <a:r>
              <a:rPr lang="ja-JP" altLang="en-US" sz="2000"/>
              <a:t>加えて、計算・分析の手法の発展などから、（ビッグ）データの利活用に注目が</a:t>
            </a:r>
            <a:br>
              <a:rPr lang="en-US" altLang="ja-JP" sz="2000" dirty="0"/>
            </a:br>
            <a:r>
              <a:rPr lang="ja-JP" altLang="en-US" sz="2000"/>
              <a:t>集まってきている。</a:t>
            </a:r>
            <a:endParaRPr lang="en-US" altLang="ja-JP" sz="2000" dirty="0"/>
          </a:p>
          <a:p>
            <a:pPr lvl="1">
              <a:buFont typeface="システムフォント（レギュラー）"/>
              <a:buChar char="-"/>
            </a:pPr>
            <a:r>
              <a:rPr lang="ja-JP" altLang="en-US" sz="2000"/>
              <a:t>学問領域においても、それは同様。例えば、</a:t>
            </a:r>
            <a:endParaRPr lang="en-US" altLang="ja-JP" sz="2000" dirty="0"/>
          </a:p>
          <a:p>
            <a:pPr lvl="2">
              <a:buFont typeface="Wingdings" pitchFamily="2" charset="2"/>
              <a:buChar char="ü"/>
            </a:pPr>
            <a:r>
              <a:rPr lang="ja-JP" altLang="en-US"/>
              <a:t>スマートフォンのアプリ起動ログを分析して、利用動態を知りたい！</a:t>
            </a:r>
            <a:endParaRPr lang="en-US" altLang="ja-JP" dirty="0"/>
          </a:p>
          <a:p>
            <a:pPr lvl="2">
              <a:buFont typeface="Wingdings" pitchFamily="2" charset="2"/>
              <a:buChar char="ü"/>
            </a:pPr>
            <a:r>
              <a:rPr lang="en-US" altLang="ja-JP" dirty="0"/>
              <a:t>SNS</a:t>
            </a:r>
            <a:r>
              <a:rPr lang="ja-JP" altLang="en-US"/>
              <a:t>上の人々の繋がりを分析して、情報拡散について知りたい！</a:t>
            </a:r>
            <a:endParaRPr lang="en-US" altLang="ja-JP" dirty="0"/>
          </a:p>
          <a:p>
            <a:pPr lvl="2">
              <a:buFont typeface="Wingdings" pitchFamily="2" charset="2"/>
              <a:buChar char="ü"/>
            </a:pPr>
            <a:r>
              <a:rPr lang="ja-JP" altLang="en-US"/>
              <a:t>文学作品や行政文書などにおける単語間の関係を定量的に把握したい！</a:t>
            </a:r>
            <a:endParaRPr lang="en-US" altLang="ja-JP" dirty="0"/>
          </a:p>
          <a:p>
            <a:pPr marL="914400" lvl="2" indent="0">
              <a:buNone/>
            </a:pPr>
            <a:endParaRPr lang="en-US" altLang="ja-JP" dirty="0"/>
          </a:p>
          <a:p>
            <a:pPr lvl="1">
              <a:buFont typeface="システムフォント（レギュラー）"/>
              <a:buChar char="-"/>
            </a:pPr>
            <a:r>
              <a:rPr lang="ja-JP" altLang="en-US" sz="2000"/>
              <a:t>データの効果的な利活用には、その前段階の</a:t>
            </a:r>
            <a:r>
              <a:rPr lang="ja-JP" altLang="en-US" sz="2000" b="1" u="sng">
                <a:solidFill>
                  <a:srgbClr val="C00000"/>
                </a:solidFill>
              </a:rPr>
              <a:t>データ整理</a:t>
            </a:r>
            <a:r>
              <a:rPr lang="en-US" altLang="ja-JP" sz="2000" b="1" u="sng" dirty="0">
                <a:solidFill>
                  <a:srgbClr val="C00000"/>
                </a:solidFill>
              </a:rPr>
              <a:t>(Data Wrangling)</a:t>
            </a:r>
            <a:r>
              <a:rPr lang="ja-JP" altLang="en-US" sz="2000" b="1" u="sng">
                <a:solidFill>
                  <a:srgbClr val="C00000"/>
                </a:solidFill>
              </a:rPr>
              <a:t>が超重要！！</a:t>
            </a:r>
            <a:endParaRPr lang="en-US" altLang="ja-JP" sz="2000" b="1" u="sng" dirty="0"/>
          </a:p>
          <a:p>
            <a:pPr lvl="1">
              <a:buFont typeface="システムフォント（レギュラー）"/>
              <a:buChar char="-"/>
            </a:pPr>
            <a:r>
              <a:rPr lang="ja-JP" altLang="en-US" sz="2000"/>
              <a:t>表計算ソフト（</a:t>
            </a:r>
            <a:r>
              <a:rPr lang="en-US" altLang="ja-JP" sz="2000" dirty="0"/>
              <a:t>excel</a:t>
            </a:r>
            <a:r>
              <a:rPr lang="ja-JP" altLang="en-US" sz="2000"/>
              <a:t>、</a:t>
            </a:r>
            <a:r>
              <a:rPr lang="en-US" altLang="ja-JP" sz="2000" dirty="0"/>
              <a:t>numbers</a:t>
            </a:r>
            <a:r>
              <a:rPr lang="ja-JP" altLang="en-US" sz="2000"/>
              <a:t>など）は有用で強力なツールの一つ。</a:t>
            </a:r>
            <a:br>
              <a:rPr lang="en-US" altLang="ja-JP" sz="2000" dirty="0"/>
            </a:br>
            <a:r>
              <a:rPr lang="ja-JP" altLang="en-US" sz="2000"/>
              <a:t>しかし、データの規模による制約や作業手順の保存ができないという問題点。</a:t>
            </a:r>
            <a:endParaRPr lang="en-US" altLang="ja-JP" sz="2000" dirty="0"/>
          </a:p>
          <a:p>
            <a:pPr lvl="1">
              <a:buFont typeface="システムフォント（レギュラー）"/>
              <a:buChar char="-"/>
            </a:pPr>
            <a:endParaRPr lang="en-US" altLang="ja-JP" sz="2000" dirty="0"/>
          </a:p>
          <a:p>
            <a:pPr lvl="1">
              <a:buClr>
                <a:schemeClr val="tx1"/>
              </a:buClr>
              <a:buFont typeface="Wingdings" pitchFamily="2" charset="2"/>
              <a:buChar char="Ø"/>
            </a:pPr>
            <a:r>
              <a:rPr lang="en-US" altLang="ja-JP" b="1" dirty="0">
                <a:solidFill>
                  <a:srgbClr val="C00000"/>
                </a:solidFill>
              </a:rPr>
              <a:t>Pandas(Python</a:t>
            </a:r>
            <a:r>
              <a:rPr lang="ja-JP" altLang="en-US" b="1">
                <a:solidFill>
                  <a:srgbClr val="C00000"/>
                </a:solidFill>
              </a:rPr>
              <a:t>データ解析支援ライブラリ</a:t>
            </a:r>
            <a:r>
              <a:rPr lang="en-US" altLang="ja-JP" b="1" dirty="0">
                <a:solidFill>
                  <a:srgbClr val="C00000"/>
                </a:solidFill>
              </a:rPr>
              <a:t>)</a:t>
            </a:r>
            <a:r>
              <a:rPr lang="ja-JP" altLang="en-US"/>
              <a:t>を利用したデータ整理！</a:t>
            </a:r>
            <a:endParaRPr lang="en-US" altLang="ja-JP" dirty="0"/>
          </a:p>
          <a:p>
            <a:pPr lvl="1">
              <a:buFont typeface="システムフォント（レギュラー）"/>
              <a:buChar char="-"/>
            </a:pPr>
            <a:r>
              <a:rPr lang="ja-JP" altLang="en-US" sz="2000"/>
              <a:t>大規模データを高速に処理可能、かつプログラミングなので作業手順が残る。</a:t>
            </a:r>
            <a:endParaRPr lang="en-US" altLang="ja-JP" sz="2000" dirty="0"/>
          </a:p>
        </p:txBody>
      </p:sp>
    </p:spTree>
    <p:extLst>
      <p:ext uri="{BB962C8B-B14F-4D97-AF65-F5344CB8AC3E}">
        <p14:creationId xmlns:p14="http://schemas.microsoft.com/office/powerpoint/2010/main" val="1745752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18E2769E-1478-B146-8E85-53BC91B79A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4952" y="3777663"/>
            <a:ext cx="10982093" cy="717784"/>
          </a:xfrm>
          <a:prstGeom prst="rect">
            <a:avLst/>
          </a:prstGeom>
        </p:spPr>
      </p:pic>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en-US" altLang="ja-JP" sz="3600" dirty="0"/>
              <a:t>5. </a:t>
            </a:r>
            <a:r>
              <a:rPr lang="ja-JP" altLang="en-US" sz="3600"/>
              <a:t>ピボットテーブル</a:t>
            </a:r>
            <a:r>
              <a:rPr lang="en-US" altLang="ja-JP" sz="3600" dirty="0"/>
              <a:t>-1</a:t>
            </a:r>
            <a:endParaRPr kumimoji="1" lang="ja-JP" altLang="en-US" sz="3600"/>
          </a:p>
        </p:txBody>
      </p:sp>
      <p:sp>
        <p:nvSpPr>
          <p:cNvPr id="7" name="コンテンツ プレースホルダー 2">
            <a:extLst>
              <a:ext uri="{FF2B5EF4-FFF2-40B4-BE49-F238E27FC236}">
                <a16:creationId xmlns:a16="http://schemas.microsoft.com/office/drawing/2014/main" id="{73CD0503-4573-9D48-BB9A-9A64DA29BF31}"/>
              </a:ext>
            </a:extLst>
          </p:cNvPr>
          <p:cNvSpPr>
            <a:spLocks noGrp="1"/>
          </p:cNvSpPr>
          <p:nvPr>
            <p:ph idx="1"/>
          </p:nvPr>
        </p:nvSpPr>
        <p:spPr>
          <a:xfrm>
            <a:off x="604952" y="1407885"/>
            <a:ext cx="10982093" cy="2374292"/>
          </a:xfrm>
        </p:spPr>
        <p:txBody>
          <a:bodyPr lIns="90000">
            <a:normAutofit/>
          </a:bodyPr>
          <a:lstStyle/>
          <a:p>
            <a:r>
              <a:rPr lang="ja-JP" altLang="en-US" sz="2000"/>
              <a:t>賞を受賞するほど優秀な選手は、</a:t>
            </a:r>
            <a:r>
              <a:rPr lang="en-US" altLang="ja-JP" sz="2000" dirty="0"/>
              <a:t>8</a:t>
            </a:r>
            <a:r>
              <a:rPr lang="ja-JP" altLang="en-US" sz="2000"/>
              <a:t>月生まれが多くなるのかをより具体的に検討。</a:t>
            </a:r>
          </a:p>
          <a:p>
            <a:r>
              <a:rPr lang="ja-JP" altLang="en-US" sz="2000"/>
              <a:t>そのためにオッズ比を用いた分析を考える。</a:t>
            </a:r>
            <a:endParaRPr lang="en-US" altLang="ja-JP" sz="2000" dirty="0"/>
          </a:p>
          <a:p>
            <a:pPr lvl="1">
              <a:buFont typeface="Wingdings" pitchFamily="2" charset="2"/>
              <a:buChar char="ü"/>
            </a:pPr>
            <a:r>
              <a:rPr lang="ja-JP" altLang="en-US" sz="2000">
                <a:solidFill>
                  <a:srgbClr val="C00000"/>
                </a:solidFill>
              </a:rPr>
              <a:t>オッズ比はある事象の起こりやすさを</a:t>
            </a:r>
            <a:r>
              <a:rPr lang="en-US" altLang="ja-JP" sz="2000" dirty="0">
                <a:solidFill>
                  <a:srgbClr val="C00000"/>
                </a:solidFill>
              </a:rPr>
              <a:t>2</a:t>
            </a:r>
            <a:r>
              <a:rPr lang="ja-JP" altLang="en-US" sz="2000">
                <a:solidFill>
                  <a:srgbClr val="C00000"/>
                </a:solidFill>
              </a:rPr>
              <a:t>つのグループで比較して示す尺度。</a:t>
            </a:r>
          </a:p>
          <a:p>
            <a:r>
              <a:rPr lang="en-US" altLang="ja-JP" sz="2000" dirty="0"/>
              <a:t>8</a:t>
            </a:r>
            <a:r>
              <a:rPr lang="ja-JP" altLang="en-US" sz="2000"/>
              <a:t>月生まれかそうでないかのグループで受賞という事象の起こりやすさを考えてみる。</a:t>
            </a:r>
            <a:endParaRPr lang="en-US" altLang="ja-JP" sz="2000" dirty="0"/>
          </a:p>
          <a:p>
            <a:r>
              <a:rPr lang="ja-JP" altLang="en-US" sz="2000"/>
              <a:t>オッズ比の分析を行うには</a:t>
            </a:r>
            <a:r>
              <a:rPr lang="en-US" altLang="ja-JP" sz="2000" dirty="0"/>
              <a:t>2×2</a:t>
            </a:r>
            <a:r>
              <a:rPr lang="ja-JP" altLang="en-US" sz="2000"/>
              <a:t>の</a:t>
            </a:r>
            <a:r>
              <a:rPr lang="ja-JP" altLang="en-US" sz="2000">
                <a:solidFill>
                  <a:srgbClr val="C00000"/>
                </a:solidFill>
              </a:rPr>
              <a:t>クロス集計表</a:t>
            </a:r>
            <a:r>
              <a:rPr lang="ja-JP" altLang="en-US" sz="2000"/>
              <a:t>をつくる必要がある。</a:t>
            </a:r>
            <a:endParaRPr lang="en-US" altLang="ja-JP" sz="2000" dirty="0"/>
          </a:p>
          <a:p>
            <a:r>
              <a:rPr lang="ja-JP" altLang="en-US" sz="2000"/>
              <a:t>クロス集計表を素早く、自由に作成してくれる方法が</a:t>
            </a:r>
            <a:r>
              <a:rPr lang="en-US" altLang="ja-JP" sz="2000" b="1" dirty="0" err="1">
                <a:solidFill>
                  <a:srgbClr val="C00000"/>
                </a:solidFill>
              </a:rPr>
              <a:t>pd.pivot</a:t>
            </a:r>
            <a:r>
              <a:rPr lang="en-US" altLang="ja-JP" sz="2000" b="1" dirty="0">
                <a:solidFill>
                  <a:srgbClr val="C00000"/>
                </a:solidFill>
              </a:rPr>
              <a:t>()</a:t>
            </a:r>
            <a:r>
              <a:rPr lang="ja-JP" altLang="en-US" sz="2000" b="1">
                <a:solidFill>
                  <a:srgbClr val="C00000"/>
                </a:solidFill>
              </a:rPr>
              <a:t> </a:t>
            </a:r>
            <a:r>
              <a:rPr lang="ja-JP" altLang="en-US" sz="2000"/>
              <a:t>。</a:t>
            </a:r>
            <a:endParaRPr lang="en-US" altLang="ja-JP" sz="2000" dirty="0"/>
          </a:p>
        </p:txBody>
      </p:sp>
      <p:sp>
        <p:nvSpPr>
          <p:cNvPr id="5" name="コンテンツ プレースホルダー 2">
            <a:extLst>
              <a:ext uri="{FF2B5EF4-FFF2-40B4-BE49-F238E27FC236}">
                <a16:creationId xmlns:a16="http://schemas.microsoft.com/office/drawing/2014/main" id="{FFC3B5E4-59D3-8F40-90E6-75227011FA5B}"/>
              </a:ext>
            </a:extLst>
          </p:cNvPr>
          <p:cNvSpPr txBox="1">
            <a:spLocks/>
          </p:cNvSpPr>
          <p:nvPr/>
        </p:nvSpPr>
        <p:spPr>
          <a:xfrm>
            <a:off x="604953" y="1003610"/>
            <a:ext cx="10982093" cy="404275"/>
          </a:xfrm>
          <a:prstGeom prst="rect">
            <a:avLst/>
          </a:prstGeom>
        </p:spPr>
        <p:txBody>
          <a:bodyPr vert="horz" lIns="9000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itchFamily="2" charset="2"/>
              <a:buChar char="Ø"/>
            </a:pPr>
            <a:r>
              <a:rPr lang="en-US" altLang="ja-JP" sz="2400" dirty="0" err="1"/>
              <a:t>pd.pivot</a:t>
            </a:r>
            <a:r>
              <a:rPr lang="en-US" altLang="ja-JP" sz="2400" dirty="0"/>
              <a:t>()</a:t>
            </a:r>
          </a:p>
        </p:txBody>
      </p:sp>
      <p:sp>
        <p:nvSpPr>
          <p:cNvPr id="8" name="四角形吹き出し 7">
            <a:extLst>
              <a:ext uri="{FF2B5EF4-FFF2-40B4-BE49-F238E27FC236}">
                <a16:creationId xmlns:a16="http://schemas.microsoft.com/office/drawing/2014/main" id="{8D4DD34F-FF3E-964E-A0E0-A919409CD37F}"/>
              </a:ext>
            </a:extLst>
          </p:cNvPr>
          <p:cNvSpPr/>
          <p:nvPr/>
        </p:nvSpPr>
        <p:spPr>
          <a:xfrm>
            <a:off x="1990164" y="4668818"/>
            <a:ext cx="914400" cy="925158"/>
          </a:xfrm>
          <a:prstGeom prst="wedgeRectCallout">
            <a:avLst>
              <a:gd name="adj1" fmla="val -143"/>
              <a:gd name="adj2" fmla="val -77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t>df</a:t>
            </a:r>
            <a:r>
              <a:rPr kumimoji="1" lang="ja-JP" altLang="en-US"/>
              <a:t>名</a:t>
            </a:r>
          </a:p>
        </p:txBody>
      </p:sp>
      <p:sp>
        <p:nvSpPr>
          <p:cNvPr id="9" name="四角形吹き出し 8">
            <a:extLst>
              <a:ext uri="{FF2B5EF4-FFF2-40B4-BE49-F238E27FC236}">
                <a16:creationId xmlns:a16="http://schemas.microsoft.com/office/drawing/2014/main" id="{36E969DC-FF8C-444A-BBC8-6D43947DF0AA}"/>
              </a:ext>
            </a:extLst>
          </p:cNvPr>
          <p:cNvSpPr/>
          <p:nvPr/>
        </p:nvSpPr>
        <p:spPr>
          <a:xfrm>
            <a:off x="3067721" y="4668818"/>
            <a:ext cx="1837766" cy="925158"/>
          </a:xfrm>
          <a:prstGeom prst="wedgeRectCallout">
            <a:avLst>
              <a:gd name="adj1" fmla="val -143"/>
              <a:gd name="adj2" fmla="val -77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クロス表の行</a:t>
            </a:r>
            <a:endParaRPr lang="en-US" altLang="ja-JP" dirty="0"/>
          </a:p>
          <a:p>
            <a:pPr algn="ctr"/>
            <a:r>
              <a:rPr lang="ja-JP" altLang="en-US"/>
              <a:t>にする</a:t>
            </a:r>
            <a:r>
              <a:rPr lang="en-US" altLang="ja-JP" dirty="0" err="1"/>
              <a:t>df</a:t>
            </a:r>
            <a:r>
              <a:rPr lang="ja-JP" altLang="en-US"/>
              <a:t>内のデータ列</a:t>
            </a:r>
            <a:endParaRPr kumimoji="1" lang="ja-JP" altLang="en-US"/>
          </a:p>
        </p:txBody>
      </p:sp>
      <p:sp>
        <p:nvSpPr>
          <p:cNvPr id="10" name="四角形吹き出し 9">
            <a:extLst>
              <a:ext uri="{FF2B5EF4-FFF2-40B4-BE49-F238E27FC236}">
                <a16:creationId xmlns:a16="http://schemas.microsoft.com/office/drawing/2014/main" id="{9D646C0C-6322-5B4C-AD1F-59952243027B}"/>
              </a:ext>
            </a:extLst>
          </p:cNvPr>
          <p:cNvSpPr/>
          <p:nvPr/>
        </p:nvSpPr>
        <p:spPr>
          <a:xfrm>
            <a:off x="5068644" y="4668818"/>
            <a:ext cx="1837766" cy="925158"/>
          </a:xfrm>
          <a:prstGeom prst="wedgeRectCallout">
            <a:avLst>
              <a:gd name="adj1" fmla="val -143"/>
              <a:gd name="adj2" fmla="val -77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クロス表の列</a:t>
            </a:r>
            <a:endParaRPr lang="en-US" altLang="ja-JP" dirty="0"/>
          </a:p>
          <a:p>
            <a:pPr algn="ctr"/>
            <a:r>
              <a:rPr lang="ja-JP" altLang="en-US"/>
              <a:t>にする</a:t>
            </a:r>
            <a:r>
              <a:rPr lang="en-US" altLang="ja-JP" dirty="0" err="1"/>
              <a:t>df</a:t>
            </a:r>
            <a:r>
              <a:rPr lang="ja-JP" altLang="en-US"/>
              <a:t>内のデータ列</a:t>
            </a:r>
            <a:endParaRPr kumimoji="1" lang="ja-JP" altLang="en-US"/>
          </a:p>
        </p:txBody>
      </p:sp>
      <p:sp>
        <p:nvSpPr>
          <p:cNvPr id="11" name="四角形吹き出し 10">
            <a:extLst>
              <a:ext uri="{FF2B5EF4-FFF2-40B4-BE49-F238E27FC236}">
                <a16:creationId xmlns:a16="http://schemas.microsoft.com/office/drawing/2014/main" id="{3BE16615-64C9-574E-8BE7-DB3F978316FE}"/>
              </a:ext>
            </a:extLst>
          </p:cNvPr>
          <p:cNvSpPr/>
          <p:nvPr/>
        </p:nvSpPr>
        <p:spPr>
          <a:xfrm>
            <a:off x="7069567" y="4668818"/>
            <a:ext cx="1773219" cy="925158"/>
          </a:xfrm>
          <a:prstGeom prst="wedgeRectCallout">
            <a:avLst>
              <a:gd name="adj1" fmla="val -143"/>
              <a:gd name="adj2" fmla="val -77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クロス表の</a:t>
            </a:r>
            <a:br>
              <a:rPr lang="en-US" altLang="ja-JP" dirty="0"/>
            </a:br>
            <a:r>
              <a:rPr lang="ja-JP" altLang="en-US"/>
              <a:t>各セルの</a:t>
            </a:r>
            <a:br>
              <a:rPr lang="en-US" altLang="ja-JP" dirty="0"/>
            </a:br>
            <a:r>
              <a:rPr lang="ja-JP" altLang="en-US"/>
              <a:t>集計方法</a:t>
            </a:r>
            <a:r>
              <a:rPr lang="en-US" altLang="ja-JP" dirty="0"/>
              <a:t>※</a:t>
            </a:r>
          </a:p>
        </p:txBody>
      </p:sp>
      <p:sp>
        <p:nvSpPr>
          <p:cNvPr id="12" name="四角形吹き出し 11">
            <a:extLst>
              <a:ext uri="{FF2B5EF4-FFF2-40B4-BE49-F238E27FC236}">
                <a16:creationId xmlns:a16="http://schemas.microsoft.com/office/drawing/2014/main" id="{EDDA34A7-4D67-6541-A69D-892666AAD1E2}"/>
              </a:ext>
            </a:extLst>
          </p:cNvPr>
          <p:cNvSpPr/>
          <p:nvPr/>
        </p:nvSpPr>
        <p:spPr>
          <a:xfrm>
            <a:off x="9005943" y="4668818"/>
            <a:ext cx="2594268" cy="925158"/>
          </a:xfrm>
          <a:prstGeom prst="wedgeRectCallout">
            <a:avLst>
              <a:gd name="adj1" fmla="val -20862"/>
              <a:gd name="adj2" fmla="val -723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a:t>df</a:t>
            </a:r>
            <a:r>
              <a:rPr lang="ja-JP" altLang="en-US"/>
              <a:t>内のどのデータ列に</a:t>
            </a:r>
            <a:br>
              <a:rPr lang="en-US" altLang="ja-JP" dirty="0"/>
            </a:br>
            <a:r>
              <a:rPr lang="ja-JP" altLang="en-US"/>
              <a:t>関してクロス集計を</a:t>
            </a:r>
            <a:br>
              <a:rPr lang="en-US" altLang="ja-JP" dirty="0"/>
            </a:br>
            <a:r>
              <a:rPr lang="ja-JP" altLang="en-US"/>
              <a:t>実施するか</a:t>
            </a:r>
            <a:endParaRPr lang="en-US" altLang="ja-JP" dirty="0"/>
          </a:p>
        </p:txBody>
      </p:sp>
      <p:sp>
        <p:nvSpPr>
          <p:cNvPr id="14" name="テキスト ボックス 13">
            <a:extLst>
              <a:ext uri="{FF2B5EF4-FFF2-40B4-BE49-F238E27FC236}">
                <a16:creationId xmlns:a16="http://schemas.microsoft.com/office/drawing/2014/main" id="{5FC47187-8CA2-944C-BCE2-78C7420927CA}"/>
              </a:ext>
            </a:extLst>
          </p:cNvPr>
          <p:cNvSpPr txBox="1"/>
          <p:nvPr/>
        </p:nvSpPr>
        <p:spPr>
          <a:xfrm>
            <a:off x="542424" y="5744827"/>
            <a:ext cx="10890206" cy="369332"/>
          </a:xfrm>
          <a:prstGeom prst="rect">
            <a:avLst/>
          </a:prstGeom>
          <a:noFill/>
        </p:spPr>
        <p:txBody>
          <a:bodyPr wrap="square" rtlCol="0">
            <a:spAutoFit/>
          </a:bodyPr>
          <a:lstStyle/>
          <a:p>
            <a:r>
              <a:rPr lang="en-US" altLang="ja-JP" dirty="0"/>
              <a:t>※</a:t>
            </a:r>
            <a:r>
              <a:rPr lang="ja-JP" altLang="en-US"/>
              <a:t>集計方法には、セルの個数を数える</a:t>
            </a:r>
            <a:r>
              <a:rPr lang="en-US" altLang="ja-JP" dirty="0"/>
              <a:t>(‘count’)</a:t>
            </a:r>
            <a:r>
              <a:rPr lang="ja-JP" altLang="en-US"/>
              <a:t>の他に、数値の合計</a:t>
            </a:r>
            <a:r>
              <a:rPr lang="en-US" altLang="ja-JP" dirty="0"/>
              <a:t>(‘sum’)</a:t>
            </a:r>
            <a:r>
              <a:rPr lang="ja-JP" altLang="en-US"/>
              <a:t>、平均</a:t>
            </a:r>
            <a:r>
              <a:rPr lang="en-US" altLang="ja-JP" dirty="0"/>
              <a:t>(‘mean’)</a:t>
            </a:r>
            <a:r>
              <a:rPr lang="ja-JP" altLang="en-US"/>
              <a:t>などがある。</a:t>
            </a:r>
            <a:endParaRPr kumimoji="1" lang="ja-JP" altLang="en-US"/>
          </a:p>
        </p:txBody>
      </p:sp>
    </p:spTree>
    <p:extLst>
      <p:ext uri="{BB962C8B-B14F-4D97-AF65-F5344CB8AC3E}">
        <p14:creationId xmlns:p14="http://schemas.microsoft.com/office/powerpoint/2010/main" val="1634275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en-US" altLang="ja-JP" sz="3600" dirty="0"/>
              <a:t>5. </a:t>
            </a:r>
            <a:r>
              <a:rPr lang="ja-JP" altLang="en-US" sz="3600"/>
              <a:t>ピボットテーブル</a:t>
            </a:r>
            <a:r>
              <a:rPr lang="en-US" altLang="ja-JP" sz="3600" dirty="0"/>
              <a:t>-2</a:t>
            </a:r>
            <a:endParaRPr kumimoji="1" lang="ja-JP" altLang="en-US" sz="3600"/>
          </a:p>
        </p:txBody>
      </p:sp>
      <p:sp>
        <p:nvSpPr>
          <p:cNvPr id="5" name="コンテンツ プレースホルダー 2">
            <a:extLst>
              <a:ext uri="{FF2B5EF4-FFF2-40B4-BE49-F238E27FC236}">
                <a16:creationId xmlns:a16="http://schemas.microsoft.com/office/drawing/2014/main" id="{FFC3B5E4-59D3-8F40-90E6-75227011FA5B}"/>
              </a:ext>
            </a:extLst>
          </p:cNvPr>
          <p:cNvSpPr txBox="1">
            <a:spLocks/>
          </p:cNvSpPr>
          <p:nvPr/>
        </p:nvSpPr>
        <p:spPr>
          <a:xfrm>
            <a:off x="604953" y="1003610"/>
            <a:ext cx="10982093" cy="404275"/>
          </a:xfrm>
          <a:prstGeom prst="rect">
            <a:avLst/>
          </a:prstGeom>
        </p:spPr>
        <p:txBody>
          <a:bodyPr vert="horz" lIns="9000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a:t>出力結果</a:t>
            </a:r>
            <a:endParaRPr lang="en-US" altLang="ja-JP" sz="2400" dirty="0"/>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BF3A0C87-1A50-BF4C-9BA1-9FDBD3326927}"/>
                  </a:ext>
                </a:extLst>
              </p:cNvPr>
              <p:cNvSpPr txBox="1"/>
              <p:nvPr/>
            </p:nvSpPr>
            <p:spPr>
              <a:xfrm>
                <a:off x="838200" y="3283418"/>
                <a:ext cx="10607936" cy="2817503"/>
              </a:xfrm>
              <a:prstGeom prst="rect">
                <a:avLst/>
              </a:prstGeom>
              <a:noFill/>
            </p:spPr>
            <p:txBody>
              <a:bodyPr wrap="square" rtlCol="0">
                <a:spAutoFit/>
              </a:bodyPr>
              <a:lstStyle/>
              <a:p>
                <a:r>
                  <a:rPr kumimoji="1" lang="ja-JP" altLang="en-US"/>
                  <a:t>オッズ比の分析で求める内容は、</a:t>
                </a:r>
                <a:endParaRPr lang="en-US" altLang="ja-JP" dirty="0"/>
              </a:p>
              <a:p>
                <a:r>
                  <a:rPr kumimoji="1" lang="ja-JP" altLang="en-US"/>
                  <a:t>「</a:t>
                </a:r>
                <a:r>
                  <a:rPr kumimoji="1" lang="en-US" altLang="ja-JP" dirty="0">
                    <a:solidFill>
                      <a:srgbClr val="C00000"/>
                    </a:solidFill>
                  </a:rPr>
                  <a:t>8</a:t>
                </a:r>
                <a:r>
                  <a:rPr lang="ja-JP" altLang="en-US">
                    <a:solidFill>
                      <a:srgbClr val="C00000"/>
                    </a:solidFill>
                  </a:rPr>
                  <a:t>月生まれである方が</a:t>
                </a:r>
                <a:r>
                  <a:rPr kumimoji="1" lang="ja-JP" altLang="en-US">
                    <a:solidFill>
                      <a:srgbClr val="C00000"/>
                    </a:solidFill>
                  </a:rPr>
                  <a:t>、そうでない場合に比べて受賞経験がある可能性が高い？</a:t>
                </a:r>
                <a:r>
                  <a:rPr kumimoji="1" lang="ja-JP" altLang="en-US"/>
                  <a:t>」</a:t>
                </a:r>
                <a:endParaRPr kumimoji="1" lang="en-US" altLang="ja-JP" dirty="0"/>
              </a:p>
              <a:p>
                <a:pPr algn="ctr"/>
                <a:r>
                  <a:rPr lang="ja-JP" altLang="en-US"/>
                  <a:t>＝</a:t>
                </a:r>
                <a:r>
                  <a:rPr lang="en-US" altLang="ja-JP" dirty="0"/>
                  <a:t> </a:t>
                </a:r>
                <a14:m>
                  <m:oMath xmlns:m="http://schemas.openxmlformats.org/officeDocument/2006/math">
                    <m:f>
                      <m:fPr>
                        <m:ctrlPr>
                          <a:rPr lang="en-US" altLang="ja-JP" i="1">
                            <a:latin typeface="Cambria Math" panose="02040503050406030204" pitchFamily="18" charset="0"/>
                          </a:rPr>
                        </m:ctrlPr>
                      </m:fPr>
                      <m:num>
                        <m:r>
                          <m:rPr>
                            <m:nor/>
                          </m:rPr>
                          <a:rPr lang="en-US" altLang="ja-JP" dirty="0" smtClean="0">
                            <a:solidFill>
                              <a:schemeClr val="tx1"/>
                            </a:solidFill>
                          </a:rPr>
                          <m:t>8</m:t>
                        </m:r>
                        <m:r>
                          <m:rPr>
                            <m:nor/>
                          </m:rPr>
                          <a:rPr lang="ja-JP" altLang="en-US" smtClean="0">
                            <a:solidFill>
                              <a:schemeClr val="tx1"/>
                            </a:solidFill>
                          </a:rPr>
                          <m:t>月生まれ</m:t>
                        </m:r>
                        <m:r>
                          <a:rPr lang="ja-JP" altLang="en-US" i="1" smtClean="0">
                            <a:solidFill>
                              <a:schemeClr val="tx1"/>
                            </a:solidFill>
                            <a:latin typeface="Cambria Math" panose="02040503050406030204" pitchFamily="18" charset="0"/>
                          </a:rPr>
                          <m:t>で</m:t>
                        </m:r>
                        <m:r>
                          <a:rPr lang="ja-JP" altLang="en-US" i="1" smtClean="0">
                            <a:solidFill>
                              <a:srgbClr val="C00000"/>
                            </a:solidFill>
                            <a:latin typeface="Cambria Math" panose="02040503050406030204" pitchFamily="18" charset="0"/>
                          </a:rPr>
                          <m:t>ある</m:t>
                        </m:r>
                        <m:r>
                          <a:rPr lang="ja-JP" altLang="en-US" i="1">
                            <a:solidFill>
                              <a:schemeClr val="tx1"/>
                            </a:solidFill>
                            <a:latin typeface="Cambria Math" panose="02040503050406030204" pitchFamily="18" charset="0"/>
                          </a:rPr>
                          <m:t>ときに</m:t>
                        </m:r>
                        <m:r>
                          <a:rPr lang="ja-JP" altLang="en-US" i="1" smtClean="0">
                            <a:latin typeface="Cambria Math" panose="02040503050406030204" pitchFamily="18" charset="0"/>
                          </a:rPr>
                          <m:t>その</m:t>
                        </m:r>
                        <m:r>
                          <a:rPr lang="ja-JP" altLang="en-US" i="1">
                            <a:latin typeface="Cambria Math" panose="02040503050406030204" pitchFamily="18" charset="0"/>
                          </a:rPr>
                          <m:t>選手</m:t>
                        </m:r>
                        <m:r>
                          <a:rPr lang="ja-JP" altLang="en-US" i="1" smtClean="0">
                            <a:latin typeface="Cambria Math" panose="02040503050406030204" pitchFamily="18" charset="0"/>
                          </a:rPr>
                          <m:t>に受賞</m:t>
                        </m:r>
                        <m:r>
                          <a:rPr lang="ja-JP" altLang="en-US" i="1">
                            <a:latin typeface="Cambria Math" panose="02040503050406030204" pitchFamily="18" charset="0"/>
                          </a:rPr>
                          <m:t>経験が</m:t>
                        </m:r>
                        <m:r>
                          <a:rPr lang="ja-JP" altLang="en-US" i="1" smtClean="0">
                            <a:latin typeface="Cambria Math" panose="02040503050406030204" pitchFamily="18" charset="0"/>
                          </a:rPr>
                          <m:t>ある</m:t>
                        </m:r>
                        <m:r>
                          <a:rPr lang="ja-JP" altLang="en-US" i="1">
                            <a:latin typeface="Cambria Math" panose="02040503050406030204" pitchFamily="18" charset="0"/>
                          </a:rPr>
                          <m:t>オッズ</m:t>
                        </m:r>
                      </m:num>
                      <m:den>
                        <m:r>
                          <m:rPr>
                            <m:nor/>
                          </m:rPr>
                          <a:rPr lang="en-US" altLang="ja-JP" dirty="0"/>
                          <m:t>8</m:t>
                        </m:r>
                        <m:r>
                          <m:rPr>
                            <m:nor/>
                          </m:rPr>
                          <a:rPr lang="ja-JP" altLang="en-US"/>
                          <m:t>月生まれ</m:t>
                        </m:r>
                        <m:r>
                          <a:rPr lang="ja-JP" altLang="en-US" i="1">
                            <a:latin typeface="Cambria Math" panose="02040503050406030204" pitchFamily="18" charset="0"/>
                          </a:rPr>
                          <m:t>で</m:t>
                        </m:r>
                        <m:r>
                          <a:rPr lang="ja-JP" altLang="en-US" i="1" smtClean="0">
                            <a:solidFill>
                              <a:srgbClr val="C00000"/>
                            </a:solidFill>
                            <a:latin typeface="Cambria Math" panose="02040503050406030204" pitchFamily="18" charset="0"/>
                          </a:rPr>
                          <m:t>ない</m:t>
                        </m:r>
                        <m:r>
                          <a:rPr lang="ja-JP" altLang="en-US" i="1">
                            <a:latin typeface="Cambria Math" panose="02040503050406030204" pitchFamily="18" charset="0"/>
                          </a:rPr>
                          <m:t>ときにその選手に受賞経験があるオッズ</m:t>
                        </m:r>
                      </m:den>
                    </m:f>
                  </m:oMath>
                </a14:m>
                <a:endParaRPr kumimoji="1" lang="en-US" altLang="ja-JP" dirty="0"/>
              </a:p>
              <a:p>
                <a:pPr algn="ctr"/>
                <a:endParaRPr lang="en-US" altLang="ja-JP" dirty="0"/>
              </a:p>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𝑜𝑑𝑑𝑠</m:t>
                      </m:r>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𝑟𝑎𝑡𝑖𝑜</m:t>
                      </m:r>
                      <m:r>
                        <a:rPr kumimoji="1" lang="en-US" altLang="ja-JP" b="0" i="1" smtClean="0">
                          <a:latin typeface="Cambria Math" panose="02040503050406030204" pitchFamily="18" charset="0"/>
                        </a:rPr>
                        <m:t>=</m:t>
                      </m:r>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74</m:t>
                          </m:r>
                        </m:num>
                        <m:den>
                          <m:r>
                            <a:rPr kumimoji="1" lang="en-US" altLang="ja-JP" b="0" i="1" smtClean="0">
                              <a:latin typeface="Cambria Math" panose="02040503050406030204" pitchFamily="18" charset="0"/>
                            </a:rPr>
                            <m:t>868</m:t>
                          </m:r>
                        </m:den>
                      </m:f>
                      <m:r>
                        <a:rPr kumimoji="1" lang="en-US" altLang="ja-JP" i="1" smtClean="0">
                          <a:latin typeface="Cambria Math" panose="02040503050406030204" pitchFamily="18" charset="0"/>
                          <a:ea typeface="Cambria Math" panose="02040503050406030204" pitchFamily="18" charset="0"/>
                        </a:rPr>
                        <m:t>÷</m:t>
                      </m:r>
                      <m:f>
                        <m:fPr>
                          <m:ctrlPr>
                            <a:rPr kumimoji="1" lang="en-US" altLang="ja-JP" i="1" smtClean="0">
                              <a:latin typeface="Cambria Math" panose="02040503050406030204" pitchFamily="18" charset="0"/>
                              <a:ea typeface="Cambria Math" panose="02040503050406030204" pitchFamily="18" charset="0"/>
                            </a:rPr>
                          </m:ctrlPr>
                        </m:fPr>
                        <m:num>
                          <m:r>
                            <a:rPr kumimoji="1" lang="en-US" altLang="ja-JP" b="0" i="1" smtClean="0">
                              <a:latin typeface="Cambria Math" panose="02040503050406030204" pitchFamily="18" charset="0"/>
                              <a:ea typeface="Cambria Math" panose="02040503050406030204" pitchFamily="18" charset="0"/>
                            </a:rPr>
                            <m:t>653</m:t>
                          </m:r>
                        </m:num>
                        <m:den>
                          <m:r>
                            <a:rPr kumimoji="1" lang="en-US" altLang="ja-JP" b="0" i="1" smtClean="0">
                              <a:latin typeface="Cambria Math" panose="02040503050406030204" pitchFamily="18" charset="0"/>
                              <a:ea typeface="Cambria Math" panose="02040503050406030204" pitchFamily="18" charset="0"/>
                            </a:rPr>
                            <m:t>7263</m:t>
                          </m:r>
                        </m:den>
                      </m:f>
                      <m:r>
                        <a:rPr kumimoji="1" lang="en-US" altLang="ja-JP" b="0" i="1" smtClean="0">
                          <a:latin typeface="Cambria Math" panose="02040503050406030204" pitchFamily="18" charset="0"/>
                          <a:ea typeface="Cambria Math" panose="02040503050406030204" pitchFamily="18" charset="0"/>
                        </a:rPr>
                        <m:t>=</m:t>
                      </m:r>
                      <m:f>
                        <m:fPr>
                          <m:ctrlPr>
                            <a:rPr kumimoji="1" lang="en-US" altLang="ja-JP" b="0" i="1" smtClean="0">
                              <a:latin typeface="Cambria Math" panose="02040503050406030204" pitchFamily="18" charset="0"/>
                              <a:ea typeface="Cambria Math" panose="02040503050406030204" pitchFamily="18" charset="0"/>
                            </a:rPr>
                          </m:ctrlPr>
                        </m:fPr>
                        <m:num>
                          <m:r>
                            <a:rPr kumimoji="1" lang="en-US" altLang="ja-JP" b="0" i="1" smtClean="0">
                              <a:latin typeface="Cambria Math" panose="02040503050406030204" pitchFamily="18" charset="0"/>
                              <a:ea typeface="Cambria Math" panose="02040503050406030204" pitchFamily="18" charset="0"/>
                            </a:rPr>
                            <m:t>74×7263</m:t>
                          </m:r>
                        </m:num>
                        <m:den>
                          <m:r>
                            <a:rPr kumimoji="1" lang="en-US" altLang="ja-JP" b="0" i="1" smtClean="0">
                              <a:latin typeface="Cambria Math" panose="02040503050406030204" pitchFamily="18" charset="0"/>
                              <a:ea typeface="Cambria Math" panose="02040503050406030204" pitchFamily="18" charset="0"/>
                            </a:rPr>
                            <m:t>868×653</m:t>
                          </m:r>
                        </m:den>
                      </m:f>
                      <m:r>
                        <a:rPr lang="en-US" altLang="ja-JP">
                          <a:latin typeface="Cambria Math" panose="02040503050406030204" pitchFamily="18" charset="0"/>
                          <a:ea typeface="Cambria Math" panose="02040503050406030204" pitchFamily="18" charset="0"/>
                        </a:rPr>
                        <m:t>≒</m:t>
                      </m:r>
                      <m:r>
                        <a:rPr lang="en-US" altLang="ja-JP" b="0" i="0" smtClean="0">
                          <a:solidFill>
                            <a:srgbClr val="C00000"/>
                          </a:solidFill>
                          <a:latin typeface="Cambria Math" panose="02040503050406030204" pitchFamily="18" charset="0"/>
                          <a:ea typeface="Cambria Math" panose="02040503050406030204" pitchFamily="18" charset="0"/>
                        </a:rPr>
                        <m:t>0.95</m:t>
                      </m:r>
                    </m:oMath>
                  </m:oMathPara>
                </a14:m>
                <a:endParaRPr kumimoji="1" lang="en-US" altLang="ja-JP" dirty="0"/>
              </a:p>
              <a:p>
                <a:pPr algn="just"/>
                <a:endParaRPr lang="en-US" altLang="ja-JP" dirty="0"/>
              </a:p>
              <a:p>
                <a:pPr algn="just"/>
                <a:r>
                  <a:rPr lang="ja-JP" altLang="en-US"/>
                  <a:t>オッズ比はわずかに</a:t>
                </a:r>
                <a:r>
                  <a:rPr lang="en-US" altLang="ja-JP" dirty="0">
                    <a:solidFill>
                      <a:srgbClr val="C00000"/>
                    </a:solidFill>
                  </a:rPr>
                  <a:t>1</a:t>
                </a:r>
                <a:r>
                  <a:rPr lang="ja-JP" altLang="en-US">
                    <a:solidFill>
                      <a:srgbClr val="C00000"/>
                    </a:solidFill>
                  </a:rPr>
                  <a:t>より小さく</a:t>
                </a:r>
                <a:r>
                  <a:rPr lang="en-US" altLang="ja-JP" dirty="0">
                    <a:solidFill>
                      <a:srgbClr val="C00000"/>
                    </a:solidFill>
                  </a:rPr>
                  <a:t>(0.95</a:t>
                </a:r>
                <a:r>
                  <a:rPr lang="ja-JP" altLang="en-US">
                    <a:solidFill>
                      <a:srgbClr val="C00000"/>
                    </a:solidFill>
                  </a:rPr>
                  <a:t>倍</a:t>
                </a:r>
                <a:r>
                  <a:rPr lang="en-US" altLang="ja-JP" dirty="0">
                    <a:solidFill>
                      <a:srgbClr val="C00000"/>
                    </a:solidFill>
                  </a:rPr>
                  <a:t>)</a:t>
                </a:r>
                <a:r>
                  <a:rPr lang="ja-JP" altLang="en-US"/>
                  <a:t>なっており、</a:t>
                </a:r>
                <a:endParaRPr lang="en-US" altLang="ja-JP" dirty="0"/>
              </a:p>
              <a:p>
                <a:pPr algn="just"/>
                <a:r>
                  <a:rPr lang="ja-JP" altLang="en-US"/>
                  <a:t>むしろ</a:t>
                </a:r>
                <a:r>
                  <a:rPr lang="ja-JP" altLang="en-US">
                    <a:solidFill>
                      <a:srgbClr val="C00000"/>
                    </a:solidFill>
                  </a:rPr>
                  <a:t>受賞経験があるのは</a:t>
                </a:r>
                <a:r>
                  <a:rPr lang="en-US" altLang="ja-JP" dirty="0">
                    <a:solidFill>
                      <a:srgbClr val="C00000"/>
                    </a:solidFill>
                  </a:rPr>
                  <a:t>8</a:t>
                </a:r>
                <a:r>
                  <a:rPr lang="ja-JP" altLang="en-US">
                    <a:solidFill>
                      <a:srgbClr val="C00000"/>
                    </a:solidFill>
                  </a:rPr>
                  <a:t>月生まれ以外の可能性の方が高い</a:t>
                </a:r>
                <a:r>
                  <a:rPr lang="ja-JP" altLang="en-US"/>
                  <a:t>が、最終的にはほぼ差はないといえそう。</a:t>
                </a:r>
                <a:endParaRPr kumimoji="1" lang="en-US" altLang="ja-JP" dirty="0">
                  <a:solidFill>
                    <a:srgbClr val="C00000"/>
                  </a:solidFill>
                </a:endParaRPr>
              </a:p>
            </p:txBody>
          </p:sp>
        </mc:Choice>
        <mc:Fallback xmlns="">
          <p:sp>
            <p:nvSpPr>
              <p:cNvPr id="17" name="テキスト ボックス 16">
                <a:extLst>
                  <a:ext uri="{FF2B5EF4-FFF2-40B4-BE49-F238E27FC236}">
                    <a16:creationId xmlns:a16="http://schemas.microsoft.com/office/drawing/2014/main" id="{BF3A0C87-1A50-BF4C-9BA1-9FDBD3326927}"/>
                  </a:ext>
                </a:extLst>
              </p:cNvPr>
              <p:cNvSpPr txBox="1">
                <a:spLocks noRot="1" noChangeAspect="1" noMove="1" noResize="1" noEditPoints="1" noAdjustHandles="1" noChangeArrowheads="1" noChangeShapeType="1" noTextEdit="1"/>
              </p:cNvSpPr>
              <p:nvPr/>
            </p:nvSpPr>
            <p:spPr>
              <a:xfrm>
                <a:off x="838200" y="3283418"/>
                <a:ext cx="10607936" cy="2817503"/>
              </a:xfrm>
              <a:prstGeom prst="rect">
                <a:avLst/>
              </a:prstGeom>
              <a:blipFill>
                <a:blip r:embed="rId3"/>
                <a:stretch>
                  <a:fillRect l="-478" t="-901" r="-2632" b="-2252"/>
                </a:stretch>
              </a:blipFill>
            </p:spPr>
            <p:txBody>
              <a:bodyPr/>
              <a:lstStyle/>
              <a:p>
                <a:r>
                  <a:rPr lang="ja-JP" altLang="en-US">
                    <a:noFill/>
                  </a:rPr>
                  <a:t> </a:t>
                </a:r>
              </a:p>
            </p:txBody>
          </p:sp>
        </mc:Fallback>
      </mc:AlternateContent>
      <p:grpSp>
        <p:nvGrpSpPr>
          <p:cNvPr id="20" name="グループ化 19">
            <a:extLst>
              <a:ext uri="{FF2B5EF4-FFF2-40B4-BE49-F238E27FC236}">
                <a16:creationId xmlns:a16="http://schemas.microsoft.com/office/drawing/2014/main" id="{FBFE1102-1487-6E48-A45A-EEAEDABA289D}"/>
              </a:ext>
            </a:extLst>
          </p:cNvPr>
          <p:cNvGrpSpPr/>
          <p:nvPr/>
        </p:nvGrpSpPr>
        <p:grpSpPr>
          <a:xfrm>
            <a:off x="838200" y="1407885"/>
            <a:ext cx="7732808" cy="1651000"/>
            <a:chOff x="2129117" y="1468423"/>
            <a:chExt cx="7732808" cy="1651000"/>
          </a:xfrm>
        </p:grpSpPr>
        <p:sp>
          <p:nvSpPr>
            <p:cNvPr id="16" name="テキスト ボックス 15">
              <a:extLst>
                <a:ext uri="{FF2B5EF4-FFF2-40B4-BE49-F238E27FC236}">
                  <a16:creationId xmlns:a16="http://schemas.microsoft.com/office/drawing/2014/main" id="{3A04D6A1-5BC8-F743-B0F2-235DFCC5B998}"/>
                </a:ext>
              </a:extLst>
            </p:cNvPr>
            <p:cNvSpPr txBox="1"/>
            <p:nvPr/>
          </p:nvSpPr>
          <p:spPr>
            <a:xfrm>
              <a:off x="4775364" y="1642095"/>
              <a:ext cx="5086561" cy="1477328"/>
            </a:xfrm>
            <a:prstGeom prst="rect">
              <a:avLst/>
            </a:prstGeom>
            <a:noFill/>
          </p:spPr>
          <p:txBody>
            <a:bodyPr wrap="square" rtlCol="0">
              <a:spAutoFit/>
            </a:bodyPr>
            <a:lstStyle/>
            <a:p>
              <a:r>
                <a:rPr kumimoji="1" lang="en-US" altLang="ja-JP" dirty="0"/>
                <a:t>※</a:t>
              </a:r>
              <a:r>
                <a:rPr kumimoji="1" lang="ja-JP" altLang="en-US"/>
                <a:t>読み取り方注意</a:t>
              </a:r>
              <a:endParaRPr kumimoji="1" lang="en-US" altLang="ja-JP" dirty="0"/>
            </a:p>
            <a:p>
              <a:pPr marL="285750" indent="-285750">
                <a:buFont typeface="Wingdings" pitchFamily="2" charset="2"/>
                <a:buChar char="ü"/>
              </a:pPr>
              <a:r>
                <a:rPr kumimoji="1" lang="ja-JP" altLang="en-US"/>
                <a:t>行</a:t>
              </a:r>
              <a:r>
                <a:rPr lang="ja-JP" altLang="en-US"/>
                <a:t>（</a:t>
              </a:r>
              <a:r>
                <a:rPr lang="en-US" altLang="ja-JP" dirty="0" err="1"/>
                <a:t>award_flg</a:t>
              </a:r>
              <a:r>
                <a:rPr lang="ja-JP" altLang="en-US"/>
                <a:t>）：</a:t>
              </a:r>
              <a:r>
                <a:rPr lang="en-US" altLang="ja-JP" dirty="0"/>
                <a:t>1</a:t>
              </a:r>
              <a:r>
                <a:rPr lang="ja-JP" altLang="en-US"/>
                <a:t>のとき受賞経験あり</a:t>
              </a:r>
              <a:endParaRPr lang="en-US" altLang="ja-JP" dirty="0"/>
            </a:p>
            <a:p>
              <a:pPr marL="285750" indent="-285750">
                <a:buFont typeface="Wingdings" pitchFamily="2" charset="2"/>
                <a:buChar char="ü"/>
              </a:pPr>
              <a:r>
                <a:rPr lang="ja-JP" altLang="en-US"/>
                <a:t>列（</a:t>
              </a:r>
              <a:r>
                <a:rPr lang="en-US" altLang="ja-JP" dirty="0" err="1"/>
                <a:t>Aug_flg</a:t>
              </a:r>
              <a:r>
                <a:rPr lang="ja-JP" altLang="en-US"/>
                <a:t>）：</a:t>
              </a:r>
              <a:r>
                <a:rPr lang="en-US" altLang="ja-JP" dirty="0"/>
                <a:t>1</a:t>
              </a:r>
              <a:r>
                <a:rPr lang="ja-JP" altLang="en-US"/>
                <a:t>のとき</a:t>
              </a:r>
              <a:r>
                <a:rPr lang="en-US" altLang="ja-JP" dirty="0"/>
                <a:t>8</a:t>
              </a:r>
              <a:r>
                <a:rPr lang="ja-JP" altLang="en-US"/>
                <a:t>月生まれ</a:t>
              </a:r>
              <a:endParaRPr lang="en-US" altLang="ja-JP" dirty="0"/>
            </a:p>
            <a:p>
              <a:endParaRPr lang="en-US" altLang="ja-JP" dirty="0"/>
            </a:p>
            <a:p>
              <a:r>
                <a:rPr lang="ja-JP" altLang="en-US"/>
                <a:t>よって、</a:t>
              </a:r>
              <a:r>
                <a:rPr kumimoji="1" lang="en-US" altLang="ja-JP" dirty="0"/>
                <a:t>8</a:t>
              </a:r>
              <a:r>
                <a:rPr kumimoji="1" lang="ja-JP" altLang="en-US"/>
                <a:t>月生まれで受賞経験があるのは</a:t>
              </a:r>
              <a:r>
                <a:rPr kumimoji="1" lang="en-US" altLang="ja-JP" dirty="0"/>
                <a:t>74</a:t>
              </a:r>
              <a:r>
                <a:rPr kumimoji="1" lang="ja-JP" altLang="en-US"/>
                <a:t>人。</a:t>
              </a:r>
            </a:p>
          </p:txBody>
        </p:sp>
        <p:pic>
          <p:nvPicPr>
            <p:cNvPr id="19" name="図 18">
              <a:extLst>
                <a:ext uri="{FF2B5EF4-FFF2-40B4-BE49-F238E27FC236}">
                  <a16:creationId xmlns:a16="http://schemas.microsoft.com/office/drawing/2014/main" id="{1EEF0DE5-71E4-1C48-9C4F-A97A1DE8B11E}"/>
                </a:ext>
              </a:extLst>
            </p:cNvPr>
            <p:cNvPicPr>
              <a:picLocks noChangeAspect="1"/>
            </p:cNvPicPr>
            <p:nvPr/>
          </p:nvPicPr>
          <p:blipFill>
            <a:blip r:embed="rId4"/>
            <a:stretch>
              <a:fillRect/>
            </a:stretch>
          </p:blipFill>
          <p:spPr>
            <a:xfrm>
              <a:off x="2129117" y="1468423"/>
              <a:ext cx="2413000" cy="1651000"/>
            </a:xfrm>
            <a:prstGeom prst="rect">
              <a:avLst/>
            </a:prstGeom>
          </p:spPr>
        </p:pic>
      </p:grpSp>
    </p:spTree>
    <p:extLst>
      <p:ext uri="{BB962C8B-B14F-4D97-AF65-F5344CB8AC3E}">
        <p14:creationId xmlns:p14="http://schemas.microsoft.com/office/powerpoint/2010/main" val="3119584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en-US" altLang="ja-JP" sz="3600" dirty="0"/>
              <a:t>5. </a:t>
            </a:r>
            <a:r>
              <a:rPr lang="ja-JP" altLang="en-US" sz="3600"/>
              <a:t>オッズ比について</a:t>
            </a:r>
            <a:r>
              <a:rPr lang="en-US" altLang="ja-JP" sz="3600" dirty="0"/>
              <a:t>(</a:t>
            </a:r>
            <a:r>
              <a:rPr lang="ja-JP" altLang="en-US" sz="3600"/>
              <a:t>補</a:t>
            </a:r>
            <a:r>
              <a:rPr lang="en-US" altLang="ja-JP" sz="3600" dirty="0"/>
              <a:t>)</a:t>
            </a:r>
            <a:endParaRPr kumimoji="1" lang="ja-JP" altLang="en-US" sz="3600"/>
          </a:p>
        </p:txBody>
      </p:sp>
      <p:sp>
        <p:nvSpPr>
          <p:cNvPr id="3" name="テキスト ボックス 2">
            <a:extLst>
              <a:ext uri="{FF2B5EF4-FFF2-40B4-BE49-F238E27FC236}">
                <a16:creationId xmlns:a16="http://schemas.microsoft.com/office/drawing/2014/main" id="{9EFA7805-4A5E-6941-91BD-702EBECC7930}"/>
              </a:ext>
            </a:extLst>
          </p:cNvPr>
          <p:cNvSpPr txBox="1"/>
          <p:nvPr/>
        </p:nvSpPr>
        <p:spPr>
          <a:xfrm>
            <a:off x="565067" y="1003610"/>
            <a:ext cx="10113086" cy="461665"/>
          </a:xfrm>
          <a:prstGeom prst="rect">
            <a:avLst/>
          </a:prstGeom>
          <a:noFill/>
        </p:spPr>
        <p:txBody>
          <a:bodyPr wrap="square" rtlCol="0">
            <a:spAutoFit/>
          </a:bodyPr>
          <a:lstStyle/>
          <a:p>
            <a:pPr marL="285750" indent="-285750">
              <a:buFont typeface="Wingdings" pitchFamily="2" charset="2"/>
              <a:buChar char="Ø"/>
            </a:pPr>
            <a:r>
              <a:rPr lang="ja-JP" altLang="en-US" sz="2400"/>
              <a:t>オッズ比</a:t>
            </a:r>
            <a:r>
              <a:rPr lang="en-US" altLang="ja-JP" sz="2400" dirty="0"/>
              <a:t>(odds ratio)</a:t>
            </a:r>
            <a:r>
              <a:rPr lang="ja-JP" altLang="en-US" sz="2400"/>
              <a:t>とは、ある事象の起こりやすさ</a:t>
            </a:r>
            <a:r>
              <a:rPr lang="en-US" altLang="ja-JP" sz="2400" dirty="0"/>
              <a:t>(odds)</a:t>
            </a:r>
            <a:r>
              <a:rPr lang="ja-JP" altLang="en-US" sz="2400"/>
              <a:t>の比。</a:t>
            </a:r>
          </a:p>
        </p:txBody>
      </p:sp>
      <p:graphicFrame>
        <p:nvGraphicFramePr>
          <p:cNvPr id="5" name="表 4">
            <a:extLst>
              <a:ext uri="{FF2B5EF4-FFF2-40B4-BE49-F238E27FC236}">
                <a16:creationId xmlns:a16="http://schemas.microsoft.com/office/drawing/2014/main" id="{1E223618-D8F7-9D48-980E-6B89146067FB}"/>
              </a:ext>
            </a:extLst>
          </p:cNvPr>
          <p:cNvGraphicFramePr>
            <a:graphicFrameLocks noGrp="1"/>
          </p:cNvGraphicFramePr>
          <p:nvPr>
            <p:extLst>
              <p:ext uri="{D42A27DB-BD31-4B8C-83A1-F6EECF244321}">
                <p14:modId xmlns:p14="http://schemas.microsoft.com/office/powerpoint/2010/main" val="3201083823"/>
              </p:ext>
            </p:extLst>
          </p:nvPr>
        </p:nvGraphicFramePr>
        <p:xfrm>
          <a:off x="3135518" y="1478268"/>
          <a:ext cx="6099362" cy="1858837"/>
        </p:xfrm>
        <a:graphic>
          <a:graphicData uri="http://schemas.openxmlformats.org/drawingml/2006/table">
            <a:tbl>
              <a:tblPr firstRow="1" bandRow="1">
                <a:tableStyleId>{5C22544A-7EE6-4342-B048-85BDC9FD1C3A}</a:tableStyleId>
              </a:tblPr>
              <a:tblGrid>
                <a:gridCol w="1989709">
                  <a:extLst>
                    <a:ext uri="{9D8B030D-6E8A-4147-A177-3AD203B41FA5}">
                      <a16:colId xmlns:a16="http://schemas.microsoft.com/office/drawing/2014/main" val="38754237"/>
                    </a:ext>
                  </a:extLst>
                </a:gridCol>
                <a:gridCol w="2154692">
                  <a:extLst>
                    <a:ext uri="{9D8B030D-6E8A-4147-A177-3AD203B41FA5}">
                      <a16:colId xmlns:a16="http://schemas.microsoft.com/office/drawing/2014/main" val="1664726393"/>
                    </a:ext>
                  </a:extLst>
                </a:gridCol>
                <a:gridCol w="1954961">
                  <a:extLst>
                    <a:ext uri="{9D8B030D-6E8A-4147-A177-3AD203B41FA5}">
                      <a16:colId xmlns:a16="http://schemas.microsoft.com/office/drawing/2014/main" val="2844588899"/>
                    </a:ext>
                  </a:extLst>
                </a:gridCol>
              </a:tblGrid>
              <a:tr h="623051">
                <a:tc>
                  <a:txBody>
                    <a:bodyPr/>
                    <a:lstStyle/>
                    <a:p>
                      <a:endParaRPr kumimoji="1" lang="ja-JP" altLang="en-US"/>
                    </a:p>
                  </a:txBody>
                  <a:tcPr>
                    <a:solidFill>
                      <a:schemeClr val="accent6"/>
                    </a:solidFill>
                  </a:tcPr>
                </a:tc>
                <a:tc>
                  <a:txBody>
                    <a:bodyPr/>
                    <a:lstStyle/>
                    <a:p>
                      <a:pPr algn="ctr"/>
                      <a:r>
                        <a:rPr kumimoji="1" lang="ja-JP" altLang="en-US" sz="1200"/>
                        <a:t>父親学歴（大卒）</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t>父親学歴</a:t>
                      </a:r>
                      <a:br>
                        <a:rPr kumimoji="1" lang="en-US" altLang="ja-JP" sz="1200" dirty="0"/>
                      </a:br>
                      <a:r>
                        <a:rPr kumimoji="1" lang="ja-JP" altLang="en-US" sz="1200"/>
                        <a:t>（大卒以外）</a:t>
                      </a:r>
                    </a:p>
                  </a:txBody>
                  <a:tcPr anchor="ctr"/>
                </a:tc>
                <a:extLst>
                  <a:ext uri="{0D108BD9-81ED-4DB2-BD59-A6C34878D82A}">
                    <a16:rowId xmlns:a16="http://schemas.microsoft.com/office/drawing/2014/main" val="1036882303"/>
                  </a:ext>
                </a:extLst>
              </a:tr>
              <a:tr h="617893">
                <a:tc>
                  <a:txBody>
                    <a:bodyPr/>
                    <a:lstStyle/>
                    <a:p>
                      <a:pPr algn="ctr"/>
                      <a:r>
                        <a:rPr kumimoji="1" lang="ja-JP" altLang="en-US" sz="1200"/>
                        <a:t>息子学歴（大卒）</a:t>
                      </a:r>
                    </a:p>
                  </a:txBody>
                  <a:tcPr anchor="ctr"/>
                </a:tc>
                <a:tc>
                  <a:txBody>
                    <a:bodyPr/>
                    <a:lstStyle/>
                    <a:p>
                      <a:pPr algn="ctr"/>
                      <a:r>
                        <a:rPr kumimoji="1" lang="en-US" altLang="ja-JP" sz="2000" dirty="0"/>
                        <a:t>a</a:t>
                      </a:r>
                      <a:endParaRPr kumimoji="1" lang="ja-JP" altLang="en-US" sz="2000"/>
                    </a:p>
                  </a:txBody>
                  <a:tcPr anchor="ctr"/>
                </a:tc>
                <a:tc>
                  <a:txBody>
                    <a:bodyPr/>
                    <a:lstStyle/>
                    <a:p>
                      <a:pPr algn="ctr"/>
                      <a:r>
                        <a:rPr kumimoji="1" lang="en-US" altLang="ja-JP" sz="2000" dirty="0"/>
                        <a:t>b</a:t>
                      </a:r>
                      <a:endParaRPr kumimoji="1" lang="ja-JP" altLang="en-US" sz="2000"/>
                    </a:p>
                  </a:txBody>
                  <a:tcPr anchor="ctr"/>
                </a:tc>
                <a:extLst>
                  <a:ext uri="{0D108BD9-81ED-4DB2-BD59-A6C34878D82A}">
                    <a16:rowId xmlns:a16="http://schemas.microsoft.com/office/drawing/2014/main" val="3096425719"/>
                  </a:ext>
                </a:extLst>
              </a:tr>
              <a:tr h="6178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n-lt"/>
                          <a:ea typeface="+mn-ea"/>
                          <a:cs typeface="+mn-cs"/>
                        </a:rPr>
                        <a:t>息子学歴</a:t>
                      </a:r>
                      <a:br>
                        <a:rPr kumimoji="1" lang="en-US" altLang="ja-JP" sz="1200" b="0" i="0" u="none" strike="noStrike" kern="1200" cap="none" spc="0" normalizeH="0" baseline="0" noProof="0" dirty="0">
                          <a:ln>
                            <a:noFill/>
                          </a:ln>
                          <a:solidFill>
                            <a:prstClr val="black"/>
                          </a:solidFill>
                          <a:effectLst/>
                          <a:uLnTx/>
                          <a:uFillTx/>
                          <a:latin typeface="+mn-lt"/>
                          <a:ea typeface="+mn-ea"/>
                          <a:cs typeface="+mn-cs"/>
                        </a:rPr>
                      </a:br>
                      <a:r>
                        <a:rPr kumimoji="1" lang="ja-JP" altLang="en-US" sz="1200" b="0" i="0" u="none" strike="noStrike" kern="1200" cap="none" spc="0" normalizeH="0" baseline="0" noProof="0">
                          <a:ln>
                            <a:noFill/>
                          </a:ln>
                          <a:solidFill>
                            <a:prstClr val="black"/>
                          </a:solidFill>
                          <a:effectLst/>
                          <a:uLnTx/>
                          <a:uFillTx/>
                          <a:latin typeface="+mn-lt"/>
                          <a:ea typeface="+mn-ea"/>
                          <a:cs typeface="+mn-cs"/>
                        </a:rPr>
                        <a:t>（大卒以外）</a:t>
                      </a:r>
                    </a:p>
                  </a:txBody>
                  <a:tcPr anchor="ctr"/>
                </a:tc>
                <a:tc>
                  <a:txBody>
                    <a:bodyPr/>
                    <a:lstStyle/>
                    <a:p>
                      <a:pPr algn="ctr"/>
                      <a:r>
                        <a:rPr kumimoji="1" lang="en-US" altLang="ja-JP" sz="2000" dirty="0"/>
                        <a:t>c</a:t>
                      </a:r>
                      <a:endParaRPr kumimoji="1" lang="ja-JP" altLang="en-US" sz="2000"/>
                    </a:p>
                  </a:txBody>
                  <a:tcPr anchor="ctr"/>
                </a:tc>
                <a:tc>
                  <a:txBody>
                    <a:bodyPr/>
                    <a:lstStyle/>
                    <a:p>
                      <a:pPr algn="ctr"/>
                      <a:r>
                        <a:rPr kumimoji="1" lang="en-US" altLang="ja-JP" sz="2000" dirty="0"/>
                        <a:t>d</a:t>
                      </a:r>
                      <a:endParaRPr kumimoji="1" lang="ja-JP" altLang="en-US" sz="2000"/>
                    </a:p>
                  </a:txBody>
                  <a:tcPr anchor="ctr"/>
                </a:tc>
                <a:extLst>
                  <a:ext uri="{0D108BD9-81ED-4DB2-BD59-A6C34878D82A}">
                    <a16:rowId xmlns:a16="http://schemas.microsoft.com/office/drawing/2014/main" val="2309192114"/>
                  </a:ext>
                </a:extLst>
              </a:tr>
            </a:tbl>
          </a:graphicData>
        </a:graphic>
      </p:graphicFrame>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E2C34B6-3C0C-174B-9D21-9A6522DA8070}"/>
                  </a:ext>
                </a:extLst>
              </p:cNvPr>
              <p:cNvSpPr txBox="1"/>
              <p:nvPr/>
            </p:nvSpPr>
            <p:spPr>
              <a:xfrm>
                <a:off x="838199" y="3485476"/>
                <a:ext cx="10694000" cy="3047950"/>
              </a:xfrm>
              <a:prstGeom prst="rect">
                <a:avLst/>
              </a:prstGeom>
              <a:noFill/>
            </p:spPr>
            <p:txBody>
              <a:bodyPr wrap="square" rtlCol="0">
                <a:spAutoFit/>
              </a:bodyPr>
              <a:lstStyle/>
              <a:p>
                <a:r>
                  <a:rPr lang="ja-JP" altLang="en-US"/>
                  <a:t>オッズは、ある事象が起きるを確率</a:t>
                </a:r>
                <a:r>
                  <a:rPr lang="en-US" altLang="ja-JP" dirty="0"/>
                  <a:t>p</a:t>
                </a:r>
                <a:r>
                  <a:rPr lang="ja-JP" altLang="en-US"/>
                  <a:t>とした時に、以下の式で表され、</a:t>
                </a:r>
                <a:endParaRPr lang="en-US" altLang="ja-JP" dirty="0"/>
              </a:p>
              <a:p>
                <a:r>
                  <a:rPr lang="ja-JP" altLang="en-US"/>
                  <a:t>値が大きいほどその事象が起こりやすい。</a:t>
                </a:r>
                <a:endParaRPr lang="en-US" altLang="ja-JP" dirty="0"/>
              </a:p>
              <a:p>
                <a:pPr/>
                <a14:m>
                  <m:oMathPara xmlns:m="http://schemas.openxmlformats.org/officeDocument/2006/math">
                    <m:oMathParaPr>
                      <m:jc m:val="centerGroup"/>
                    </m:oMathParaPr>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𝑝</m:t>
                          </m:r>
                        </m:num>
                        <m:den>
                          <m:r>
                            <a:rPr lang="en-US" altLang="ja-JP" b="0" i="1" smtClean="0">
                              <a:latin typeface="Cambria Math" panose="02040503050406030204" pitchFamily="18" charset="0"/>
                            </a:rPr>
                            <m:t>(1−</m:t>
                          </m:r>
                          <m:r>
                            <a:rPr lang="en-US" altLang="ja-JP" b="0" i="1" smtClean="0">
                              <a:latin typeface="Cambria Math" panose="02040503050406030204" pitchFamily="18" charset="0"/>
                            </a:rPr>
                            <m:t>𝑝</m:t>
                          </m:r>
                          <m:r>
                            <a:rPr lang="en-US" altLang="ja-JP" b="0" i="1" smtClean="0">
                              <a:latin typeface="Cambria Math" panose="02040503050406030204" pitchFamily="18" charset="0"/>
                            </a:rPr>
                            <m:t>)</m:t>
                          </m:r>
                        </m:den>
                      </m:f>
                    </m:oMath>
                  </m:oMathPara>
                </a14:m>
                <a:endParaRPr lang="en-US" altLang="ja-JP" dirty="0"/>
              </a:p>
              <a:p>
                <a:endParaRPr lang="en-US" altLang="ja-JP" dirty="0"/>
              </a:p>
              <a:p>
                <a:r>
                  <a:rPr lang="ja-JP" altLang="en-US"/>
                  <a:t>上の表を例に言えば、父親の学歴が大卒であった時に息子の学歴も大卒となるオッズは、</a:t>
                </a:r>
                <a:endParaRPr lang="en-US" altLang="ja-JP" dirty="0"/>
              </a:p>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𝑝</m:t>
                      </m:r>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𝑎</m:t>
                          </m:r>
                        </m:num>
                        <m:den>
                          <m:r>
                            <a:rPr lang="en-US" altLang="ja-JP" b="0" i="1" smtClean="0">
                              <a:latin typeface="Cambria Math" panose="02040503050406030204" pitchFamily="18" charset="0"/>
                            </a:rPr>
                            <m:t>(</m:t>
                          </m:r>
                          <m:r>
                            <a:rPr lang="en-US" altLang="ja-JP" b="0" i="1" smtClean="0">
                              <a:latin typeface="Cambria Math" panose="02040503050406030204" pitchFamily="18" charset="0"/>
                            </a:rPr>
                            <m:t>𝑎</m:t>
                          </m:r>
                          <m:r>
                            <a:rPr lang="en-US" altLang="ja-JP" b="0" i="1" smtClean="0">
                              <a:latin typeface="Cambria Math" panose="02040503050406030204" pitchFamily="18" charset="0"/>
                            </a:rPr>
                            <m:t>+</m:t>
                          </m:r>
                          <m:r>
                            <a:rPr lang="en-US" altLang="ja-JP" b="0" i="1" smtClean="0">
                              <a:latin typeface="Cambria Math" panose="02040503050406030204" pitchFamily="18" charset="0"/>
                            </a:rPr>
                            <m:t>𝑐</m:t>
                          </m:r>
                          <m:r>
                            <a:rPr lang="en-US" altLang="ja-JP" b="0" i="1" smtClean="0">
                              <a:latin typeface="Cambria Math" panose="02040503050406030204" pitchFamily="18" charset="0"/>
                            </a:rPr>
                            <m:t>)</m:t>
                          </m:r>
                        </m:den>
                      </m:f>
                      <m:r>
                        <a:rPr lang="en-US" altLang="ja-JP" b="0" i="0" smtClean="0">
                          <a:latin typeface="Cambria Math" panose="02040503050406030204" pitchFamily="18" charset="0"/>
                        </a:rPr>
                        <m:t>, </m:t>
                      </m:r>
                      <m:r>
                        <a:rPr lang="ja-JP" altLang="en-US" b="0" i="1" smtClean="0">
                          <a:latin typeface="Cambria Math" panose="02040503050406030204" pitchFamily="18" charset="0"/>
                        </a:rPr>
                        <m:t>　</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1−</m:t>
                          </m:r>
                          <m:r>
                            <a:rPr lang="en-US" altLang="ja-JP" b="0" i="1" smtClean="0">
                              <a:latin typeface="Cambria Math" panose="02040503050406030204" pitchFamily="18" charset="0"/>
                            </a:rPr>
                            <m:t>𝑝</m:t>
                          </m:r>
                        </m:e>
                      </m:d>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𝑐</m:t>
                          </m:r>
                        </m:num>
                        <m:den>
                          <m:r>
                            <a:rPr lang="en-US" altLang="ja-JP" b="0" i="1" smtClean="0">
                              <a:latin typeface="Cambria Math" panose="02040503050406030204" pitchFamily="18" charset="0"/>
                            </a:rPr>
                            <m:t>(</m:t>
                          </m:r>
                          <m:r>
                            <a:rPr lang="en-US" altLang="ja-JP" b="0" i="1" smtClean="0">
                              <a:latin typeface="Cambria Math" panose="02040503050406030204" pitchFamily="18" charset="0"/>
                            </a:rPr>
                            <m:t>𝑎</m:t>
                          </m:r>
                          <m:r>
                            <a:rPr lang="en-US" altLang="ja-JP" b="0" i="1" smtClean="0">
                              <a:latin typeface="Cambria Math" panose="02040503050406030204" pitchFamily="18" charset="0"/>
                            </a:rPr>
                            <m:t>+</m:t>
                          </m:r>
                          <m:r>
                            <a:rPr lang="en-US" altLang="ja-JP" b="0" i="1" smtClean="0">
                              <a:latin typeface="Cambria Math" panose="02040503050406030204" pitchFamily="18" charset="0"/>
                            </a:rPr>
                            <m:t>𝑐</m:t>
                          </m:r>
                          <m:r>
                            <a:rPr lang="en-US" altLang="ja-JP" b="0" i="1" smtClean="0">
                              <a:latin typeface="Cambria Math" panose="02040503050406030204" pitchFamily="18" charset="0"/>
                            </a:rPr>
                            <m:t>)</m:t>
                          </m:r>
                        </m:den>
                      </m:f>
                    </m:oMath>
                  </m:oMathPara>
                </a14:m>
                <a:endParaRPr lang="en-US" altLang="ja-JP" dirty="0"/>
              </a:p>
              <a:p>
                <a:r>
                  <a:rPr lang="ja-JP" altLang="en-US"/>
                  <a:t>よって、</a:t>
                </a:r>
                <a:endParaRPr lang="en-US" altLang="ja-JP" dirty="0"/>
              </a:p>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𝑜𝑑𝑑𝑠</m:t>
                      </m:r>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𝑝</m:t>
                          </m:r>
                        </m:num>
                        <m:den>
                          <m:r>
                            <a:rPr lang="en-US" altLang="ja-JP" b="0" i="1" smtClean="0">
                              <a:latin typeface="Cambria Math" panose="02040503050406030204" pitchFamily="18" charset="0"/>
                            </a:rPr>
                            <m:t>(1−</m:t>
                          </m:r>
                          <m:r>
                            <a:rPr lang="en-US" altLang="ja-JP" b="0" i="1" smtClean="0">
                              <a:latin typeface="Cambria Math" panose="02040503050406030204" pitchFamily="18" charset="0"/>
                            </a:rPr>
                            <m:t>𝑝</m:t>
                          </m:r>
                          <m:r>
                            <a:rPr lang="en-US" altLang="ja-JP" b="0" i="1" smtClean="0">
                              <a:latin typeface="Cambria Math" panose="02040503050406030204" pitchFamily="18" charset="0"/>
                            </a:rPr>
                            <m:t>)</m:t>
                          </m:r>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𝑎</m:t>
                          </m:r>
                        </m:num>
                        <m:den>
                          <m:r>
                            <a:rPr lang="en-US" altLang="ja-JP" b="0" i="1" smtClean="0">
                              <a:latin typeface="Cambria Math" panose="02040503050406030204" pitchFamily="18" charset="0"/>
                            </a:rPr>
                            <m:t>𝑐</m:t>
                          </m:r>
                        </m:den>
                      </m:f>
                    </m:oMath>
                  </m:oMathPara>
                </a14:m>
                <a:endParaRPr lang="en-US" altLang="ja-JP" dirty="0"/>
              </a:p>
            </p:txBody>
          </p:sp>
        </mc:Choice>
        <mc:Fallback xmlns="">
          <p:sp>
            <p:nvSpPr>
              <p:cNvPr id="6" name="テキスト ボックス 5">
                <a:extLst>
                  <a:ext uri="{FF2B5EF4-FFF2-40B4-BE49-F238E27FC236}">
                    <a16:creationId xmlns:a16="http://schemas.microsoft.com/office/drawing/2014/main" id="{9E2C34B6-3C0C-174B-9D21-9A6522DA8070}"/>
                  </a:ext>
                </a:extLst>
              </p:cNvPr>
              <p:cNvSpPr txBox="1">
                <a:spLocks noRot="1" noChangeAspect="1" noMove="1" noResize="1" noEditPoints="1" noAdjustHandles="1" noChangeArrowheads="1" noChangeShapeType="1" noTextEdit="1"/>
              </p:cNvSpPr>
              <p:nvPr/>
            </p:nvSpPr>
            <p:spPr>
              <a:xfrm>
                <a:off x="838199" y="3485476"/>
                <a:ext cx="10694000" cy="3047950"/>
              </a:xfrm>
              <a:prstGeom prst="rect">
                <a:avLst/>
              </a:prstGeom>
              <a:blipFill>
                <a:blip r:embed="rId2"/>
                <a:stretch>
                  <a:fillRect l="-474" t="-415" b="-83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75321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en-US" altLang="ja-JP" sz="3600" dirty="0"/>
              <a:t>5. </a:t>
            </a:r>
            <a:r>
              <a:rPr lang="ja-JP" altLang="en-US" sz="3600"/>
              <a:t>オッズ比について</a:t>
            </a:r>
            <a:r>
              <a:rPr lang="en-US" altLang="ja-JP" sz="3600" dirty="0"/>
              <a:t>(</a:t>
            </a:r>
            <a:r>
              <a:rPr lang="ja-JP" altLang="en-US" sz="3600"/>
              <a:t>補</a:t>
            </a:r>
            <a:r>
              <a:rPr lang="en-US" altLang="ja-JP" sz="3600" dirty="0"/>
              <a:t>)</a:t>
            </a:r>
            <a:endParaRPr kumimoji="1" lang="ja-JP" altLang="en-US" sz="3600"/>
          </a:p>
        </p:txBody>
      </p:sp>
      <p:graphicFrame>
        <p:nvGraphicFramePr>
          <p:cNvPr id="5" name="表 4">
            <a:extLst>
              <a:ext uri="{FF2B5EF4-FFF2-40B4-BE49-F238E27FC236}">
                <a16:creationId xmlns:a16="http://schemas.microsoft.com/office/drawing/2014/main" id="{1E223618-D8F7-9D48-980E-6B89146067FB}"/>
              </a:ext>
            </a:extLst>
          </p:cNvPr>
          <p:cNvGraphicFramePr>
            <a:graphicFrameLocks noGrp="1"/>
          </p:cNvGraphicFramePr>
          <p:nvPr>
            <p:extLst>
              <p:ext uri="{D42A27DB-BD31-4B8C-83A1-F6EECF244321}">
                <p14:modId xmlns:p14="http://schemas.microsoft.com/office/powerpoint/2010/main" val="427200952"/>
              </p:ext>
            </p:extLst>
          </p:nvPr>
        </p:nvGraphicFramePr>
        <p:xfrm>
          <a:off x="3135518" y="1469338"/>
          <a:ext cx="6099362" cy="1858837"/>
        </p:xfrm>
        <a:graphic>
          <a:graphicData uri="http://schemas.openxmlformats.org/drawingml/2006/table">
            <a:tbl>
              <a:tblPr firstRow="1" bandRow="1">
                <a:tableStyleId>{5C22544A-7EE6-4342-B048-85BDC9FD1C3A}</a:tableStyleId>
              </a:tblPr>
              <a:tblGrid>
                <a:gridCol w="1989709">
                  <a:extLst>
                    <a:ext uri="{9D8B030D-6E8A-4147-A177-3AD203B41FA5}">
                      <a16:colId xmlns:a16="http://schemas.microsoft.com/office/drawing/2014/main" val="38754237"/>
                    </a:ext>
                  </a:extLst>
                </a:gridCol>
                <a:gridCol w="2154692">
                  <a:extLst>
                    <a:ext uri="{9D8B030D-6E8A-4147-A177-3AD203B41FA5}">
                      <a16:colId xmlns:a16="http://schemas.microsoft.com/office/drawing/2014/main" val="1664726393"/>
                    </a:ext>
                  </a:extLst>
                </a:gridCol>
                <a:gridCol w="1954961">
                  <a:extLst>
                    <a:ext uri="{9D8B030D-6E8A-4147-A177-3AD203B41FA5}">
                      <a16:colId xmlns:a16="http://schemas.microsoft.com/office/drawing/2014/main" val="2844588899"/>
                    </a:ext>
                  </a:extLst>
                </a:gridCol>
              </a:tblGrid>
              <a:tr h="623051">
                <a:tc>
                  <a:txBody>
                    <a:bodyPr/>
                    <a:lstStyle/>
                    <a:p>
                      <a:endParaRPr kumimoji="1" lang="ja-JP" altLang="en-US"/>
                    </a:p>
                  </a:txBody>
                  <a:tcPr>
                    <a:solidFill>
                      <a:schemeClr val="accent6"/>
                    </a:solidFill>
                  </a:tcPr>
                </a:tc>
                <a:tc>
                  <a:txBody>
                    <a:bodyPr/>
                    <a:lstStyle/>
                    <a:p>
                      <a:pPr algn="ctr"/>
                      <a:r>
                        <a:rPr kumimoji="1" lang="ja-JP" altLang="en-US" sz="1200"/>
                        <a:t>父親学歴（大卒）</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t>父親学歴</a:t>
                      </a:r>
                      <a:br>
                        <a:rPr kumimoji="1" lang="en-US" altLang="ja-JP" sz="1200" dirty="0"/>
                      </a:br>
                      <a:r>
                        <a:rPr kumimoji="1" lang="ja-JP" altLang="en-US" sz="1200"/>
                        <a:t>（大卒以外）</a:t>
                      </a:r>
                    </a:p>
                  </a:txBody>
                  <a:tcPr anchor="ctr"/>
                </a:tc>
                <a:extLst>
                  <a:ext uri="{0D108BD9-81ED-4DB2-BD59-A6C34878D82A}">
                    <a16:rowId xmlns:a16="http://schemas.microsoft.com/office/drawing/2014/main" val="1036882303"/>
                  </a:ext>
                </a:extLst>
              </a:tr>
              <a:tr h="617893">
                <a:tc>
                  <a:txBody>
                    <a:bodyPr/>
                    <a:lstStyle/>
                    <a:p>
                      <a:pPr algn="ctr"/>
                      <a:r>
                        <a:rPr kumimoji="1" lang="ja-JP" altLang="en-US" sz="1200"/>
                        <a:t>息子学歴（大卒）</a:t>
                      </a:r>
                    </a:p>
                  </a:txBody>
                  <a:tcPr anchor="ctr"/>
                </a:tc>
                <a:tc>
                  <a:txBody>
                    <a:bodyPr/>
                    <a:lstStyle/>
                    <a:p>
                      <a:pPr algn="ctr"/>
                      <a:r>
                        <a:rPr kumimoji="1" lang="en-US" altLang="ja-JP" sz="2000" dirty="0"/>
                        <a:t>a</a:t>
                      </a:r>
                      <a:endParaRPr kumimoji="1" lang="ja-JP" altLang="en-US" sz="2000"/>
                    </a:p>
                  </a:txBody>
                  <a:tcPr anchor="ctr"/>
                </a:tc>
                <a:tc>
                  <a:txBody>
                    <a:bodyPr/>
                    <a:lstStyle/>
                    <a:p>
                      <a:pPr algn="ctr"/>
                      <a:r>
                        <a:rPr kumimoji="1" lang="en-US" altLang="ja-JP" sz="2000" dirty="0"/>
                        <a:t>b</a:t>
                      </a:r>
                      <a:endParaRPr kumimoji="1" lang="ja-JP" altLang="en-US" sz="2000"/>
                    </a:p>
                  </a:txBody>
                  <a:tcPr anchor="ctr"/>
                </a:tc>
                <a:extLst>
                  <a:ext uri="{0D108BD9-81ED-4DB2-BD59-A6C34878D82A}">
                    <a16:rowId xmlns:a16="http://schemas.microsoft.com/office/drawing/2014/main" val="3096425719"/>
                  </a:ext>
                </a:extLst>
              </a:tr>
              <a:tr h="6178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n-lt"/>
                          <a:ea typeface="+mn-ea"/>
                          <a:cs typeface="+mn-cs"/>
                        </a:rPr>
                        <a:t>息子学歴</a:t>
                      </a:r>
                      <a:br>
                        <a:rPr kumimoji="1" lang="en-US" altLang="ja-JP" sz="1200" b="0" i="0" u="none" strike="noStrike" kern="1200" cap="none" spc="0" normalizeH="0" baseline="0" noProof="0" dirty="0">
                          <a:ln>
                            <a:noFill/>
                          </a:ln>
                          <a:solidFill>
                            <a:prstClr val="black"/>
                          </a:solidFill>
                          <a:effectLst/>
                          <a:uLnTx/>
                          <a:uFillTx/>
                          <a:latin typeface="+mn-lt"/>
                          <a:ea typeface="+mn-ea"/>
                          <a:cs typeface="+mn-cs"/>
                        </a:rPr>
                      </a:br>
                      <a:r>
                        <a:rPr kumimoji="1" lang="ja-JP" altLang="en-US" sz="1200" b="0" i="0" u="none" strike="noStrike" kern="1200" cap="none" spc="0" normalizeH="0" baseline="0" noProof="0">
                          <a:ln>
                            <a:noFill/>
                          </a:ln>
                          <a:solidFill>
                            <a:prstClr val="black"/>
                          </a:solidFill>
                          <a:effectLst/>
                          <a:uLnTx/>
                          <a:uFillTx/>
                          <a:latin typeface="+mn-lt"/>
                          <a:ea typeface="+mn-ea"/>
                          <a:cs typeface="+mn-cs"/>
                        </a:rPr>
                        <a:t>（大卒以外）</a:t>
                      </a:r>
                    </a:p>
                  </a:txBody>
                  <a:tcPr anchor="ctr"/>
                </a:tc>
                <a:tc>
                  <a:txBody>
                    <a:bodyPr/>
                    <a:lstStyle/>
                    <a:p>
                      <a:pPr algn="ctr"/>
                      <a:r>
                        <a:rPr kumimoji="1" lang="en-US" altLang="ja-JP" sz="2000" dirty="0"/>
                        <a:t>c</a:t>
                      </a:r>
                      <a:endParaRPr kumimoji="1" lang="ja-JP" altLang="en-US" sz="2000"/>
                    </a:p>
                  </a:txBody>
                  <a:tcPr anchor="ctr"/>
                </a:tc>
                <a:tc>
                  <a:txBody>
                    <a:bodyPr/>
                    <a:lstStyle/>
                    <a:p>
                      <a:pPr algn="ctr"/>
                      <a:r>
                        <a:rPr kumimoji="1" lang="en-US" altLang="ja-JP" sz="2000" dirty="0"/>
                        <a:t>d</a:t>
                      </a:r>
                      <a:endParaRPr kumimoji="1" lang="ja-JP" altLang="en-US" sz="2000"/>
                    </a:p>
                  </a:txBody>
                  <a:tcPr anchor="ctr"/>
                </a:tc>
                <a:extLst>
                  <a:ext uri="{0D108BD9-81ED-4DB2-BD59-A6C34878D82A}">
                    <a16:rowId xmlns:a16="http://schemas.microsoft.com/office/drawing/2014/main" val="2309192114"/>
                  </a:ext>
                </a:extLst>
              </a:tr>
            </a:tbl>
          </a:graphicData>
        </a:graphic>
      </p:graphicFrame>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E2C34B6-3C0C-174B-9D21-9A6522DA8070}"/>
                  </a:ext>
                </a:extLst>
              </p:cNvPr>
              <p:cNvSpPr txBox="1"/>
              <p:nvPr/>
            </p:nvSpPr>
            <p:spPr>
              <a:xfrm>
                <a:off x="838200" y="3420931"/>
                <a:ext cx="11113546" cy="3225755"/>
              </a:xfrm>
              <a:prstGeom prst="rect">
                <a:avLst/>
              </a:prstGeom>
              <a:noFill/>
            </p:spPr>
            <p:txBody>
              <a:bodyPr wrap="square" rtlCol="0">
                <a:spAutoFit/>
              </a:bodyPr>
              <a:lstStyle/>
              <a:p>
                <a:r>
                  <a:rPr lang="ja-JP" altLang="en-US"/>
                  <a:t>上の表の場合、オッズ比の分析では次のようなことが検討できる。</a:t>
                </a:r>
                <a:endParaRPr lang="en-US" altLang="ja-JP" dirty="0"/>
              </a:p>
              <a:p>
                <a:r>
                  <a:rPr lang="ja-JP" altLang="en-US">
                    <a:solidFill>
                      <a:srgbClr val="C00000"/>
                    </a:solidFill>
                  </a:rPr>
                  <a:t>⇨父親の学歴が大卒であった場合の方がそうでない場合よりも、息子の学歴が大卒になりやすいか？</a:t>
                </a:r>
                <a:endParaRPr lang="en-US" altLang="ja-JP" dirty="0">
                  <a:solidFill>
                    <a:srgbClr val="C00000"/>
                  </a:solidFill>
                </a:endParaRPr>
              </a:p>
              <a:p>
                <a:r>
                  <a:rPr lang="ja-JP" altLang="en-US"/>
                  <a:t>すなわち、</a:t>
                </a:r>
                <a:endParaRPr lang="en-US" altLang="ja-JP" dirty="0"/>
              </a:p>
              <a:p>
                <a:pPr/>
                <a14:m>
                  <m:oMathPara xmlns:m="http://schemas.openxmlformats.org/officeDocument/2006/math">
                    <m:oMathParaPr>
                      <m:jc m:val="centerGroup"/>
                    </m:oMathParaPr>
                    <m:oMath xmlns:m="http://schemas.openxmlformats.org/officeDocument/2006/math">
                      <m:r>
                        <a:rPr lang="en-US" altLang="ja-JP" b="0" i="1" smtClean="0">
                          <a:solidFill>
                            <a:schemeClr val="tx1"/>
                          </a:solidFill>
                          <a:latin typeface="Cambria Math" panose="02040503050406030204" pitchFamily="18" charset="0"/>
                        </a:rPr>
                        <m:t>𝑜𝑑𝑑𝑠</m:t>
                      </m:r>
                      <m:r>
                        <a:rPr lang="en-US" altLang="ja-JP" b="0" i="1" smtClean="0">
                          <a:solidFill>
                            <a:schemeClr val="tx1"/>
                          </a:solidFill>
                          <a:latin typeface="Cambria Math" panose="02040503050406030204" pitchFamily="18" charset="0"/>
                        </a:rPr>
                        <m:t> </m:t>
                      </m:r>
                      <m:r>
                        <a:rPr lang="en-US" altLang="ja-JP" b="0" i="1" smtClean="0">
                          <a:solidFill>
                            <a:schemeClr val="tx1"/>
                          </a:solidFill>
                          <a:latin typeface="Cambria Math" panose="02040503050406030204" pitchFamily="18" charset="0"/>
                        </a:rPr>
                        <m:t>𝑟𝑎𝑡𝑖𝑜</m:t>
                      </m:r>
                      <m:r>
                        <a:rPr lang="en-US" altLang="ja-JP" b="0" i="1" smtClean="0">
                          <a:solidFill>
                            <a:schemeClr val="tx1"/>
                          </a:solidFill>
                          <a:latin typeface="Cambria Math" panose="02040503050406030204" pitchFamily="18" charset="0"/>
                        </a:rPr>
                        <m:t>=</m:t>
                      </m:r>
                      <m:f>
                        <m:fPr>
                          <m:ctrlPr>
                            <a:rPr lang="en-US" altLang="ja-JP" b="0" i="1" smtClean="0">
                              <a:solidFill>
                                <a:schemeClr val="tx1"/>
                              </a:solidFill>
                              <a:latin typeface="Cambria Math" panose="02040503050406030204" pitchFamily="18" charset="0"/>
                            </a:rPr>
                          </m:ctrlPr>
                        </m:fPr>
                        <m:num>
                          <m:r>
                            <m:rPr>
                              <m:nor/>
                            </m:rPr>
                            <a:rPr lang="ja-JP" altLang="en-US" smtClean="0">
                              <a:solidFill>
                                <a:schemeClr val="tx1"/>
                              </a:solidFill>
                            </a:rPr>
                            <m:t>父親の学歴が</m:t>
                          </m:r>
                          <m:r>
                            <m:rPr>
                              <m:nor/>
                            </m:rPr>
                            <a:rPr lang="ja-JP" altLang="en-US" smtClean="0">
                              <a:solidFill>
                                <a:srgbClr val="C00000"/>
                              </a:solidFill>
                            </a:rPr>
                            <m:t>大卒</m:t>
                          </m:r>
                          <m:r>
                            <m:rPr>
                              <m:nor/>
                            </m:rPr>
                            <a:rPr lang="ja-JP" altLang="en-US" smtClean="0">
                              <a:solidFill>
                                <a:schemeClr val="tx1"/>
                              </a:solidFill>
                            </a:rPr>
                            <m:t>であった時に息子の学歴</m:t>
                          </m:r>
                          <m:r>
                            <a:rPr lang="ja-JP" altLang="en-US" i="1">
                              <a:solidFill>
                                <a:schemeClr val="tx1"/>
                              </a:solidFill>
                              <a:latin typeface="Cambria Math" panose="02040503050406030204" pitchFamily="18" charset="0"/>
                            </a:rPr>
                            <m:t>も</m:t>
                          </m:r>
                          <m:r>
                            <m:rPr>
                              <m:nor/>
                            </m:rPr>
                            <a:rPr lang="ja-JP" altLang="en-US" smtClean="0">
                              <a:solidFill>
                                <a:schemeClr val="tx1"/>
                              </a:solidFill>
                            </a:rPr>
                            <m:t>大卒</m:t>
                          </m:r>
                          <m:r>
                            <m:rPr>
                              <m:nor/>
                            </m:rPr>
                            <a:rPr lang="ja-JP" altLang="en-US">
                              <a:solidFill>
                                <a:schemeClr val="tx1"/>
                              </a:solidFill>
                            </a:rPr>
                            <m:t>となるオッズ</m:t>
                          </m:r>
                          <m:r>
                            <m:rPr>
                              <m:nor/>
                            </m:rPr>
                            <a:rPr lang="en-US" altLang="ja-JP" dirty="0">
                              <a:solidFill>
                                <a:schemeClr val="tx1"/>
                              </a:solidFill>
                            </a:rPr>
                            <m:t> </m:t>
                          </m:r>
                        </m:num>
                        <m:den>
                          <m:r>
                            <m:rPr>
                              <m:nor/>
                            </m:rPr>
                            <a:rPr lang="ja-JP" altLang="en-US" smtClean="0">
                              <a:solidFill>
                                <a:schemeClr val="tx1"/>
                              </a:solidFill>
                            </a:rPr>
                            <m:t>父親の学歴が</m:t>
                          </m:r>
                          <m:r>
                            <m:rPr>
                              <m:nor/>
                            </m:rPr>
                            <a:rPr lang="ja-JP" altLang="en-US" smtClean="0">
                              <a:solidFill>
                                <a:srgbClr val="C00000"/>
                              </a:solidFill>
                            </a:rPr>
                            <m:t>大卒以外</m:t>
                          </m:r>
                          <m:r>
                            <m:rPr>
                              <m:nor/>
                            </m:rPr>
                            <a:rPr lang="ja-JP" altLang="en-US" smtClean="0">
                              <a:solidFill>
                                <a:schemeClr val="tx1"/>
                              </a:solidFill>
                            </a:rPr>
                            <m:t>であった時に息子の学歴が大卒</m:t>
                          </m:r>
                          <m:r>
                            <m:rPr>
                              <m:nor/>
                            </m:rPr>
                            <a:rPr lang="ja-JP" altLang="en-US">
                              <a:solidFill>
                                <a:schemeClr val="tx1"/>
                              </a:solidFill>
                            </a:rPr>
                            <m:t>となるオッズ</m:t>
                          </m:r>
                          <m:r>
                            <m:rPr>
                              <m:nor/>
                            </m:rPr>
                            <a:rPr lang="en-US" altLang="ja-JP" dirty="0">
                              <a:solidFill>
                                <a:schemeClr val="tx1"/>
                              </a:solidFill>
                            </a:rPr>
                            <m:t> </m:t>
                          </m:r>
                        </m:den>
                      </m:f>
                    </m:oMath>
                  </m:oMathPara>
                </a14:m>
                <a:endParaRPr lang="en-US" altLang="ja-JP" dirty="0">
                  <a:solidFill>
                    <a:srgbClr val="C00000"/>
                  </a:solidFill>
                </a:endParaRPr>
              </a:p>
              <a:p>
                <a:pPr>
                  <a:spcBef>
                    <a:spcPts val="25"/>
                  </a:spcBef>
                </a:pPr>
                <a:endParaRPr lang="en-US" altLang="ja-JP" dirty="0"/>
              </a:p>
              <a:p>
                <a:pPr>
                  <a:spcBef>
                    <a:spcPts val="25"/>
                  </a:spcBef>
                </a:pPr>
                <a:r>
                  <a:rPr lang="ja-JP" altLang="en-US"/>
                  <a:t>分子は前頁で求めた</a:t>
                </a:r>
                <a:r>
                  <a:rPr lang="en-US" altLang="ja-JP" dirty="0"/>
                  <a:t>a/c</a:t>
                </a:r>
                <a:r>
                  <a:rPr lang="ja-JP" altLang="en-US"/>
                  <a:t>であり、分母は同様の手順から</a:t>
                </a:r>
                <a:r>
                  <a:rPr lang="en-US" altLang="ja-JP" dirty="0"/>
                  <a:t>b/d</a:t>
                </a:r>
                <a:r>
                  <a:rPr lang="ja-JP" altLang="en-US"/>
                  <a:t>となることがわかる。</a:t>
                </a:r>
                <a:endParaRPr lang="en-US" altLang="ja-JP" dirty="0"/>
              </a:p>
              <a:p>
                <a:r>
                  <a:rPr lang="ja-JP" altLang="en-US"/>
                  <a:t>最終的に、</a:t>
                </a:r>
                <a:endParaRPr lang="en-US" altLang="ja-JP" dirty="0"/>
              </a:p>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𝑜𝑑𝑑𝑠</m:t>
                      </m:r>
                      <m:r>
                        <a:rPr lang="en-US" altLang="ja-JP" b="0" i="1" smtClean="0">
                          <a:latin typeface="Cambria Math" panose="02040503050406030204" pitchFamily="18" charset="0"/>
                        </a:rPr>
                        <m:t> </m:t>
                      </m:r>
                      <m:r>
                        <a:rPr lang="en-US" altLang="ja-JP" b="0" i="1" smtClean="0">
                          <a:latin typeface="Cambria Math" panose="02040503050406030204" pitchFamily="18" charset="0"/>
                        </a:rPr>
                        <m:t>𝑟𝑎𝑡𝑖𝑜</m:t>
                      </m:r>
                      <m:r>
                        <a:rPr lang="en-US" altLang="ja-JP" b="0" i="1" smtClean="0">
                          <a:latin typeface="Cambria Math" panose="02040503050406030204" pitchFamily="18" charset="0"/>
                        </a:rPr>
                        <m:t>= </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𝑎</m:t>
                          </m:r>
                        </m:num>
                        <m:den>
                          <m:r>
                            <a:rPr lang="en-US" altLang="ja-JP" b="0" i="1" smtClean="0">
                              <a:latin typeface="Cambria Math" panose="02040503050406030204" pitchFamily="18" charset="0"/>
                            </a:rPr>
                            <m:t>𝑐</m:t>
                          </m:r>
                        </m:den>
                      </m:f>
                      <m: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𝑏</m:t>
                          </m:r>
                        </m:num>
                        <m:den>
                          <m:r>
                            <a:rPr lang="en-US" altLang="ja-JP" b="0" i="1" smtClean="0">
                              <a:latin typeface="Cambria Math" panose="02040503050406030204" pitchFamily="18" charset="0"/>
                              <a:ea typeface="Cambria Math" panose="02040503050406030204" pitchFamily="18" charset="0"/>
                            </a:rPr>
                            <m:t>𝑑</m:t>
                          </m:r>
                        </m:den>
                      </m:f>
                      <m: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𝑎</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𝑑</m:t>
                          </m:r>
                        </m:num>
                        <m:den>
                          <m:r>
                            <a:rPr lang="en-US" altLang="ja-JP" b="0" i="1" smtClean="0">
                              <a:latin typeface="Cambria Math" panose="02040503050406030204" pitchFamily="18" charset="0"/>
                              <a:ea typeface="Cambria Math" panose="02040503050406030204" pitchFamily="18" charset="0"/>
                            </a:rPr>
                            <m:t>𝑏</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𝑐</m:t>
                          </m:r>
                        </m:den>
                      </m:f>
                      <m: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𝑎𝑑</m:t>
                          </m:r>
                        </m:num>
                        <m:den>
                          <m:r>
                            <a:rPr lang="en-US" altLang="ja-JP" b="0" i="1" smtClean="0">
                              <a:latin typeface="Cambria Math" panose="02040503050406030204" pitchFamily="18" charset="0"/>
                              <a:ea typeface="Cambria Math" panose="02040503050406030204" pitchFamily="18" charset="0"/>
                            </a:rPr>
                            <m:t>𝑏𝑐</m:t>
                          </m:r>
                        </m:den>
                      </m:f>
                    </m:oMath>
                  </m:oMathPara>
                </a14:m>
                <a:endParaRPr lang="en-US" altLang="ja-JP" dirty="0"/>
              </a:p>
              <a:p>
                <a:pPr algn="ctr">
                  <a:spcBef>
                    <a:spcPts val="600"/>
                  </a:spcBef>
                </a:pPr>
                <a:r>
                  <a:rPr lang="en-US" altLang="ja-JP" dirty="0">
                    <a:solidFill>
                      <a:srgbClr val="C00000"/>
                    </a:solidFill>
                  </a:rPr>
                  <a:t>※</a:t>
                </a:r>
                <a:r>
                  <a:rPr lang="ja-JP" altLang="en-US">
                    <a:solidFill>
                      <a:srgbClr val="C00000"/>
                    </a:solidFill>
                  </a:rPr>
                  <a:t>オッズ比は、値が</a:t>
                </a:r>
                <a:r>
                  <a:rPr lang="en-US" altLang="ja-JP" dirty="0">
                    <a:solidFill>
                      <a:srgbClr val="C00000"/>
                    </a:solidFill>
                  </a:rPr>
                  <a:t>1</a:t>
                </a:r>
                <a:r>
                  <a:rPr lang="ja-JP" altLang="en-US">
                    <a:solidFill>
                      <a:srgbClr val="C00000"/>
                    </a:solidFill>
                  </a:rPr>
                  <a:t>よりも大きい場合にその事象が起こりやすく、</a:t>
                </a:r>
                <a:r>
                  <a:rPr lang="en-US" altLang="ja-JP" dirty="0">
                    <a:solidFill>
                      <a:srgbClr val="C00000"/>
                    </a:solidFill>
                  </a:rPr>
                  <a:t>1</a:t>
                </a:r>
                <a:r>
                  <a:rPr lang="ja-JP" altLang="en-US">
                    <a:solidFill>
                      <a:srgbClr val="C00000"/>
                    </a:solidFill>
                  </a:rPr>
                  <a:t>だと差がないことを表す。</a:t>
                </a:r>
                <a:endParaRPr lang="en-US" altLang="ja-JP" dirty="0">
                  <a:solidFill>
                    <a:srgbClr val="C00000"/>
                  </a:solidFill>
                </a:endParaRPr>
              </a:p>
            </p:txBody>
          </p:sp>
        </mc:Choice>
        <mc:Fallback xmlns="">
          <p:sp>
            <p:nvSpPr>
              <p:cNvPr id="6" name="テキスト ボックス 5">
                <a:extLst>
                  <a:ext uri="{FF2B5EF4-FFF2-40B4-BE49-F238E27FC236}">
                    <a16:creationId xmlns:a16="http://schemas.microsoft.com/office/drawing/2014/main" id="{9E2C34B6-3C0C-174B-9D21-9A6522DA8070}"/>
                  </a:ext>
                </a:extLst>
              </p:cNvPr>
              <p:cNvSpPr txBox="1">
                <a:spLocks noRot="1" noChangeAspect="1" noMove="1" noResize="1" noEditPoints="1" noAdjustHandles="1" noChangeArrowheads="1" noChangeShapeType="1" noTextEdit="1"/>
              </p:cNvSpPr>
              <p:nvPr/>
            </p:nvSpPr>
            <p:spPr>
              <a:xfrm>
                <a:off x="838200" y="3420931"/>
                <a:ext cx="11113546" cy="3225755"/>
              </a:xfrm>
              <a:prstGeom prst="rect">
                <a:avLst/>
              </a:prstGeom>
              <a:blipFill>
                <a:blip r:embed="rId2"/>
                <a:stretch>
                  <a:fillRect l="-457" t="-392" b="-1961"/>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17A6DE4A-0213-8449-ADCB-A45804CDF879}"/>
              </a:ext>
            </a:extLst>
          </p:cNvPr>
          <p:cNvSpPr txBox="1"/>
          <p:nvPr/>
        </p:nvSpPr>
        <p:spPr>
          <a:xfrm>
            <a:off x="565067" y="1003610"/>
            <a:ext cx="10113086" cy="461665"/>
          </a:xfrm>
          <a:prstGeom prst="rect">
            <a:avLst/>
          </a:prstGeom>
          <a:noFill/>
        </p:spPr>
        <p:txBody>
          <a:bodyPr wrap="square" rtlCol="0">
            <a:spAutoFit/>
          </a:bodyPr>
          <a:lstStyle/>
          <a:p>
            <a:pPr marL="285750" indent="-285750">
              <a:buFont typeface="Wingdings" pitchFamily="2" charset="2"/>
              <a:buChar char="Ø"/>
            </a:pPr>
            <a:r>
              <a:rPr lang="ja-JP" altLang="en-US" sz="2400"/>
              <a:t>オッズの比を求める。</a:t>
            </a:r>
          </a:p>
        </p:txBody>
      </p:sp>
      <p:grpSp>
        <p:nvGrpSpPr>
          <p:cNvPr id="10" name="グループ化 9">
            <a:extLst>
              <a:ext uri="{FF2B5EF4-FFF2-40B4-BE49-F238E27FC236}">
                <a16:creationId xmlns:a16="http://schemas.microsoft.com/office/drawing/2014/main" id="{7D56BE4F-AF06-CA44-8A95-06107B28EF3D}"/>
              </a:ext>
            </a:extLst>
          </p:cNvPr>
          <p:cNvGrpSpPr/>
          <p:nvPr/>
        </p:nvGrpSpPr>
        <p:grpSpPr>
          <a:xfrm>
            <a:off x="6784378" y="2475309"/>
            <a:ext cx="931313" cy="382184"/>
            <a:chOff x="6784378" y="2475309"/>
            <a:chExt cx="931313" cy="382184"/>
          </a:xfrm>
        </p:grpSpPr>
        <p:sp>
          <p:nvSpPr>
            <p:cNvPr id="8" name="上下矢印 7">
              <a:extLst>
                <a:ext uri="{FF2B5EF4-FFF2-40B4-BE49-F238E27FC236}">
                  <a16:creationId xmlns:a16="http://schemas.microsoft.com/office/drawing/2014/main" id="{508C88DF-89CC-7D41-AFCE-499925764673}"/>
                </a:ext>
              </a:extLst>
            </p:cNvPr>
            <p:cNvSpPr/>
            <p:nvPr/>
          </p:nvSpPr>
          <p:spPr>
            <a:xfrm rot="18657376">
              <a:off x="7060974" y="2202778"/>
              <a:ext cx="378119" cy="931312"/>
            </a:xfrm>
            <a:prstGeom prst="upDownArrow">
              <a:avLst>
                <a:gd name="adj1" fmla="val 20665"/>
                <a:gd name="adj2" fmla="val 44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上下矢印 8">
              <a:extLst>
                <a:ext uri="{FF2B5EF4-FFF2-40B4-BE49-F238E27FC236}">
                  <a16:creationId xmlns:a16="http://schemas.microsoft.com/office/drawing/2014/main" id="{13C3B853-75AD-3649-AB18-6FC1F4455A3E}"/>
                </a:ext>
              </a:extLst>
            </p:cNvPr>
            <p:cNvSpPr/>
            <p:nvPr/>
          </p:nvSpPr>
          <p:spPr>
            <a:xfrm rot="2942624" flipH="1">
              <a:off x="7060975" y="2198713"/>
              <a:ext cx="378119" cy="931312"/>
            </a:xfrm>
            <a:prstGeom prst="upDownArrow">
              <a:avLst>
                <a:gd name="adj1" fmla="val 20665"/>
                <a:gd name="adj2" fmla="val 44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56100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en-US" altLang="ja-JP" sz="3600" dirty="0"/>
              <a:t>6. </a:t>
            </a:r>
            <a:r>
              <a:rPr lang="ja-JP" altLang="en-US" sz="3600"/>
              <a:t>まとめ</a:t>
            </a:r>
            <a:endParaRPr kumimoji="1" lang="ja-JP" altLang="en-US" sz="3600"/>
          </a:p>
        </p:txBody>
      </p:sp>
      <p:sp>
        <p:nvSpPr>
          <p:cNvPr id="5" name="コンテンツ プレースホルダー 2">
            <a:extLst>
              <a:ext uri="{FF2B5EF4-FFF2-40B4-BE49-F238E27FC236}">
                <a16:creationId xmlns:a16="http://schemas.microsoft.com/office/drawing/2014/main" id="{FFC3B5E4-59D3-8F40-90E6-75227011FA5B}"/>
              </a:ext>
            </a:extLst>
          </p:cNvPr>
          <p:cNvSpPr txBox="1">
            <a:spLocks/>
          </p:cNvSpPr>
          <p:nvPr/>
        </p:nvSpPr>
        <p:spPr>
          <a:xfrm>
            <a:off x="569329" y="1039237"/>
            <a:ext cx="10982093" cy="404275"/>
          </a:xfrm>
          <a:prstGeom prst="rect">
            <a:avLst/>
          </a:prstGeom>
        </p:spPr>
        <p:txBody>
          <a:bodyPr vert="horz" lIns="9000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itchFamily="2" charset="2"/>
              <a:buChar char="Ø"/>
            </a:pPr>
            <a:r>
              <a:rPr lang="ja-JP" altLang="en-US" sz="2400"/>
              <a:t>「早生まれ」は</a:t>
            </a:r>
            <a:r>
              <a:rPr lang="en-US" altLang="ja-JP" sz="2400" dirty="0"/>
              <a:t>MLB</a:t>
            </a:r>
            <a:r>
              <a:rPr lang="ja-JP" altLang="en-US" sz="2400"/>
              <a:t>において選手に不利をもたらすか？</a:t>
            </a:r>
            <a:endParaRPr lang="en-US" altLang="ja-JP" sz="2400" dirty="0"/>
          </a:p>
        </p:txBody>
      </p:sp>
      <p:sp>
        <p:nvSpPr>
          <p:cNvPr id="4" name="テキスト ボックス 3">
            <a:extLst>
              <a:ext uri="{FF2B5EF4-FFF2-40B4-BE49-F238E27FC236}">
                <a16:creationId xmlns:a16="http://schemas.microsoft.com/office/drawing/2014/main" id="{39B2DCEC-2E92-B04C-9944-F334D96A38C2}"/>
              </a:ext>
            </a:extLst>
          </p:cNvPr>
          <p:cNvSpPr txBox="1"/>
          <p:nvPr/>
        </p:nvSpPr>
        <p:spPr>
          <a:xfrm>
            <a:off x="664332" y="1493056"/>
            <a:ext cx="10515600" cy="1708160"/>
          </a:xfrm>
          <a:prstGeom prst="rect">
            <a:avLst/>
          </a:prstGeom>
          <a:noFill/>
        </p:spPr>
        <p:txBody>
          <a:bodyPr wrap="square" rtlCol="0">
            <a:spAutoFit/>
          </a:bodyPr>
          <a:lstStyle/>
          <a:p>
            <a:pPr marL="285750" indent="-285750">
              <a:buFont typeface="Wingdings" pitchFamily="2" charset="2"/>
              <a:buChar char="ü"/>
            </a:pPr>
            <a:r>
              <a:rPr lang="en-US" altLang="ja-JP" dirty="0"/>
              <a:t>MLB</a:t>
            </a:r>
            <a:r>
              <a:rPr lang="ja-JP" altLang="en-US"/>
              <a:t>選手の数を生まれ月ごとにプロットした結果、</a:t>
            </a:r>
            <a:r>
              <a:rPr lang="en-US" altLang="ja-JP" dirty="0"/>
              <a:t>8</a:t>
            </a:r>
            <a:r>
              <a:rPr lang="ja-JP" altLang="en-US"/>
              <a:t>月生まれの選手が最も多い。</a:t>
            </a:r>
            <a:endParaRPr lang="en-US" altLang="ja-JP" dirty="0"/>
          </a:p>
          <a:p>
            <a:pPr lvl="1"/>
            <a:r>
              <a:rPr lang="ja-JP" altLang="en-US"/>
              <a:t>⇨</a:t>
            </a:r>
            <a:r>
              <a:rPr lang="en-US" altLang="ja-JP" dirty="0"/>
              <a:t>MLB</a:t>
            </a:r>
            <a:r>
              <a:rPr lang="ja-JP" altLang="en-US"/>
              <a:t>選手になれるかどうかに関しては、「早生まれ」は不利になる可能性があるかも。</a:t>
            </a:r>
            <a:endParaRPr lang="en-US" altLang="ja-JP" dirty="0"/>
          </a:p>
          <a:p>
            <a:pPr marL="285750" indent="-285750">
              <a:spcBef>
                <a:spcPts val="600"/>
              </a:spcBef>
              <a:buFont typeface="Wingdings" pitchFamily="2" charset="2"/>
              <a:buChar char="ü"/>
            </a:pPr>
            <a:r>
              <a:rPr lang="ja-JP" altLang="en-US"/>
              <a:t>一方で、受賞経験や年俸額で生まれ月ごとに比較を行なった結果、</a:t>
            </a:r>
            <a:r>
              <a:rPr lang="en-US" altLang="ja-JP" dirty="0"/>
              <a:t>8</a:t>
            </a:r>
            <a:r>
              <a:rPr lang="ja-JP" altLang="en-US"/>
              <a:t>月生まれ以外も上位になる。</a:t>
            </a:r>
            <a:endParaRPr lang="en-US" altLang="ja-JP" dirty="0"/>
          </a:p>
          <a:p>
            <a:pPr lvl="1"/>
            <a:r>
              <a:rPr lang="ja-JP" altLang="en-US"/>
              <a:t>⇨</a:t>
            </a:r>
            <a:r>
              <a:rPr lang="en-US" altLang="ja-JP" dirty="0"/>
              <a:t>8</a:t>
            </a:r>
            <a:r>
              <a:rPr lang="ja-JP" altLang="en-US"/>
              <a:t>月生まれの選手が特別受賞経験があったり、年俸が高かったりするというわけではなさそう。</a:t>
            </a:r>
            <a:endParaRPr lang="en-US" altLang="ja-JP" dirty="0"/>
          </a:p>
          <a:p>
            <a:pPr algn="ctr">
              <a:spcBef>
                <a:spcPts val="1200"/>
              </a:spcBef>
            </a:pPr>
            <a:r>
              <a:rPr lang="ja-JP" altLang="en-US" b="1">
                <a:solidFill>
                  <a:srgbClr val="C00000"/>
                </a:solidFill>
              </a:rPr>
              <a:t>☆さらに正確なことが知りたい場合、自身で分析を行なってみよう。</a:t>
            </a:r>
            <a:endParaRPr lang="en-US" altLang="ja-JP" b="1" dirty="0">
              <a:solidFill>
                <a:srgbClr val="C00000"/>
              </a:solidFill>
            </a:endParaRPr>
          </a:p>
        </p:txBody>
      </p:sp>
      <p:sp>
        <p:nvSpPr>
          <p:cNvPr id="6" name="コンテンツ プレースホルダー 2">
            <a:extLst>
              <a:ext uri="{FF2B5EF4-FFF2-40B4-BE49-F238E27FC236}">
                <a16:creationId xmlns:a16="http://schemas.microsoft.com/office/drawing/2014/main" id="{6C1993C6-D85C-A841-8015-A06BF29E5B34}"/>
              </a:ext>
            </a:extLst>
          </p:cNvPr>
          <p:cNvSpPr txBox="1">
            <a:spLocks/>
          </p:cNvSpPr>
          <p:nvPr/>
        </p:nvSpPr>
        <p:spPr>
          <a:xfrm>
            <a:off x="569328" y="3265189"/>
            <a:ext cx="10982093" cy="404275"/>
          </a:xfrm>
          <a:prstGeom prst="rect">
            <a:avLst/>
          </a:prstGeom>
        </p:spPr>
        <p:txBody>
          <a:bodyPr vert="horz" lIns="9000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itchFamily="2" charset="2"/>
              <a:buChar char="Ø"/>
            </a:pPr>
            <a:r>
              <a:rPr lang="en-US" altLang="ja-JP" sz="2400" dirty="0"/>
              <a:t>Pandas</a:t>
            </a:r>
            <a:r>
              <a:rPr lang="ja-JP" altLang="en-US" sz="2400"/>
              <a:t>を使ったデータ整理術をさらに学ぶためには？</a:t>
            </a:r>
            <a:endParaRPr lang="en-US" altLang="ja-JP" sz="2400" dirty="0"/>
          </a:p>
        </p:txBody>
      </p:sp>
      <p:sp>
        <p:nvSpPr>
          <p:cNvPr id="8" name="テキスト ボックス 7">
            <a:extLst>
              <a:ext uri="{FF2B5EF4-FFF2-40B4-BE49-F238E27FC236}">
                <a16:creationId xmlns:a16="http://schemas.microsoft.com/office/drawing/2014/main" id="{BBF0E7E1-2BCD-1E44-87AE-1DCD3BD66F84}"/>
              </a:ext>
            </a:extLst>
          </p:cNvPr>
          <p:cNvSpPr txBox="1"/>
          <p:nvPr/>
        </p:nvSpPr>
        <p:spPr>
          <a:xfrm>
            <a:off x="664332" y="3651657"/>
            <a:ext cx="10515600" cy="2662267"/>
          </a:xfrm>
          <a:prstGeom prst="rect">
            <a:avLst/>
          </a:prstGeom>
          <a:noFill/>
        </p:spPr>
        <p:txBody>
          <a:bodyPr wrap="square" rtlCol="0">
            <a:spAutoFit/>
          </a:bodyPr>
          <a:lstStyle/>
          <a:p>
            <a:pPr marL="285750" indent="-285750">
              <a:buFont typeface="Wingdings" pitchFamily="2" charset="2"/>
              <a:buChar char="ü"/>
            </a:pPr>
            <a:r>
              <a:rPr lang="ja-JP" altLang="en-US"/>
              <a:t>今回紹介したものは一例で、他にも</a:t>
            </a:r>
            <a:r>
              <a:rPr lang="ja-JP" altLang="en-US" b="1">
                <a:solidFill>
                  <a:schemeClr val="accent6">
                    <a:lumMod val="75000"/>
                  </a:schemeClr>
                </a:solidFill>
              </a:rPr>
              <a:t>さまざまな分析・整理手法、書き方、オプションが存在</a:t>
            </a:r>
            <a:r>
              <a:rPr lang="ja-JP" altLang="en-US"/>
              <a:t>。</a:t>
            </a:r>
            <a:br>
              <a:rPr lang="en-US" altLang="ja-JP" dirty="0"/>
            </a:br>
            <a:r>
              <a:rPr lang="ja-JP" altLang="en-US"/>
              <a:t>書籍やインターネットの情報を参考に、整理術を自分のものにしていくのが良い。</a:t>
            </a:r>
            <a:endParaRPr lang="en-US" altLang="ja-JP" dirty="0"/>
          </a:p>
          <a:p>
            <a:pPr marL="285750" indent="-285750">
              <a:spcBef>
                <a:spcPts val="600"/>
              </a:spcBef>
              <a:buFont typeface="Wingdings" pitchFamily="2" charset="2"/>
              <a:buChar char="ü"/>
            </a:pPr>
            <a:r>
              <a:rPr lang="ja-JP" altLang="en-US"/>
              <a:t>おすすめ参考サイト、書籍例：</a:t>
            </a:r>
            <a:endParaRPr lang="en-US" altLang="ja-JP" dirty="0"/>
          </a:p>
          <a:p>
            <a:pPr marL="800100" lvl="1" indent="-342900">
              <a:buFont typeface="Arial" panose="020B0604020202020204" pitchFamily="34" charset="0"/>
              <a:buChar char="•"/>
            </a:pPr>
            <a:r>
              <a:rPr lang="en-US" altLang="ja-JP" dirty="0"/>
              <a:t>https://</a:t>
            </a:r>
            <a:r>
              <a:rPr lang="en-US" altLang="ja-JP" dirty="0" err="1"/>
              <a:t>qiita.com</a:t>
            </a:r>
            <a:endParaRPr lang="en-US" altLang="ja-JP" dirty="0"/>
          </a:p>
          <a:p>
            <a:pPr marL="800100" lvl="1" indent="-342900">
              <a:buFont typeface="Arial" panose="020B0604020202020204" pitchFamily="34" charset="0"/>
              <a:buChar char="•"/>
            </a:pPr>
            <a:r>
              <a:rPr lang="en-US" altLang="ja-JP" dirty="0"/>
              <a:t>https://</a:t>
            </a:r>
            <a:r>
              <a:rPr lang="en-US" altLang="ja-JP" dirty="0" err="1"/>
              <a:t>stackoverflow.com</a:t>
            </a:r>
            <a:endParaRPr lang="en-US" altLang="ja-JP" dirty="0"/>
          </a:p>
          <a:p>
            <a:pPr marL="800100" lvl="1" indent="-342900">
              <a:buFont typeface="Arial" panose="020B0604020202020204" pitchFamily="34" charset="0"/>
              <a:buChar char="•"/>
            </a:pPr>
            <a:r>
              <a:rPr lang="ja-JP" altLang="en-US"/>
              <a:t>下山輝昌（著）</a:t>
            </a:r>
            <a:r>
              <a:rPr lang="en-US" altLang="ja-JP" dirty="0"/>
              <a:t>『</a:t>
            </a:r>
            <a:r>
              <a:rPr lang="en" altLang="ja-JP" dirty="0"/>
              <a:t>Python</a:t>
            </a:r>
            <a:r>
              <a:rPr lang="ja-JP" altLang="en-US"/>
              <a:t>実践データ分析</a:t>
            </a:r>
            <a:r>
              <a:rPr lang="en-US" altLang="ja-JP" dirty="0"/>
              <a:t>100</a:t>
            </a:r>
            <a:r>
              <a:rPr lang="ja-JP" altLang="en-US"/>
              <a:t>本ノック</a:t>
            </a:r>
            <a:br>
              <a:rPr lang="en-US" altLang="ja-JP" dirty="0"/>
            </a:br>
            <a:r>
              <a:rPr lang="en-US" altLang="ja-JP" dirty="0"/>
              <a:t>https://</a:t>
            </a:r>
            <a:r>
              <a:rPr lang="en-US" altLang="ja-JP" dirty="0" err="1"/>
              <a:t>www.amazon.co.jp</a:t>
            </a:r>
            <a:r>
              <a:rPr lang="en-US" altLang="ja-JP" dirty="0"/>
              <a:t>/Python</a:t>
            </a:r>
            <a:r>
              <a:rPr lang="ja-JP" altLang="en-US"/>
              <a:t>実践データ分析</a:t>
            </a:r>
            <a:r>
              <a:rPr lang="en-US" altLang="ja-JP" dirty="0"/>
              <a:t>100</a:t>
            </a:r>
            <a:r>
              <a:rPr lang="ja-JP" altLang="en-US"/>
              <a:t>本ノック</a:t>
            </a:r>
            <a:r>
              <a:rPr lang="en-US" altLang="ja-JP" dirty="0"/>
              <a:t>-</a:t>
            </a:r>
            <a:r>
              <a:rPr lang="ja-JP" altLang="en-US"/>
              <a:t>下山</a:t>
            </a:r>
            <a:r>
              <a:rPr lang="en-US" altLang="ja-JP" dirty="0"/>
              <a:t>-</a:t>
            </a:r>
            <a:r>
              <a:rPr lang="ja-JP" altLang="en-US"/>
              <a:t>輝昌</a:t>
            </a:r>
            <a:r>
              <a:rPr lang="en-US" altLang="ja-JP" dirty="0"/>
              <a:t>/</a:t>
            </a:r>
            <a:r>
              <a:rPr lang="en-US" altLang="ja-JP" dirty="0" err="1"/>
              <a:t>dp</a:t>
            </a:r>
            <a:r>
              <a:rPr lang="en-US" altLang="ja-JP" dirty="0"/>
              <a:t>/4798058750</a:t>
            </a:r>
          </a:p>
          <a:p>
            <a:pPr marL="800100" lvl="1" indent="-342900">
              <a:buFont typeface="Arial" panose="020B0604020202020204" pitchFamily="34" charset="0"/>
              <a:buChar char="•"/>
            </a:pPr>
            <a:r>
              <a:rPr lang="ja-JP" altLang="en-US"/>
              <a:t>東京大学</a:t>
            </a:r>
            <a:r>
              <a:rPr lang="en-US" altLang="ja-JP" dirty="0"/>
              <a:t>『Python</a:t>
            </a:r>
            <a:r>
              <a:rPr lang="ja-JP" altLang="en-US"/>
              <a:t>プログラミング入門 </a:t>
            </a:r>
            <a:r>
              <a:rPr lang="en-US" altLang="ja-JP" dirty="0"/>
              <a:t>#</a:t>
            </a:r>
            <a:r>
              <a:rPr lang="en-US" altLang="ja-JP" dirty="0" err="1"/>
              <a:t>utpython</a:t>
            </a:r>
            <a:r>
              <a:rPr lang="en-US" altLang="ja-JP" dirty="0"/>
              <a:t>』</a:t>
            </a:r>
            <a:r>
              <a:rPr lang="ja-JP" altLang="en-US"/>
              <a:t>（動画以外）</a:t>
            </a:r>
            <a:br>
              <a:rPr lang="en-US" altLang="ja-JP" dirty="0"/>
            </a:br>
            <a:r>
              <a:rPr lang="en-US" altLang="ja-JP" dirty="0"/>
              <a:t>https://</a:t>
            </a:r>
            <a:r>
              <a:rPr lang="en-US" altLang="ja-JP" dirty="0" err="1"/>
              <a:t>sites.google.com</a:t>
            </a:r>
            <a:r>
              <a:rPr lang="en-US" altLang="ja-JP" dirty="0"/>
              <a:t>/view/</a:t>
            </a:r>
            <a:r>
              <a:rPr lang="en-US" altLang="ja-JP" dirty="0" err="1"/>
              <a:t>ut</a:t>
            </a:r>
            <a:r>
              <a:rPr lang="en-US" altLang="ja-JP" dirty="0"/>
              <a:t>-python/resource/</a:t>
            </a:r>
            <a:r>
              <a:rPr lang="ja-JP" altLang="en-US"/>
              <a:t>教材講義動画</a:t>
            </a:r>
            <a:r>
              <a:rPr lang="en-US" altLang="ja-JP" dirty="0"/>
              <a:t>?</a:t>
            </a:r>
            <a:r>
              <a:rPr lang="en-US" altLang="ja-JP" dirty="0" err="1"/>
              <a:t>authuser</a:t>
            </a:r>
            <a:r>
              <a:rPr lang="en-US" altLang="ja-JP" dirty="0"/>
              <a:t>=0</a:t>
            </a:r>
          </a:p>
        </p:txBody>
      </p:sp>
    </p:spTree>
    <p:extLst>
      <p:ext uri="{BB962C8B-B14F-4D97-AF65-F5344CB8AC3E}">
        <p14:creationId xmlns:p14="http://schemas.microsoft.com/office/powerpoint/2010/main" val="339609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ja-JP" altLang="en-US" sz="3600"/>
              <a:t>おまけ</a:t>
            </a:r>
            <a:r>
              <a:rPr lang="en-US" altLang="ja-JP" sz="3600" dirty="0"/>
              <a:t> (Google Drive</a:t>
            </a:r>
            <a:r>
              <a:rPr lang="ja-JP" altLang="en-US" sz="3600"/>
              <a:t>との連携</a:t>
            </a:r>
            <a:r>
              <a:rPr lang="en-US" altLang="ja-JP" sz="3600" dirty="0"/>
              <a:t>1) </a:t>
            </a:r>
            <a:endParaRPr kumimoji="1" lang="ja-JP" altLang="en-US" sz="3600"/>
          </a:p>
        </p:txBody>
      </p:sp>
      <p:grpSp>
        <p:nvGrpSpPr>
          <p:cNvPr id="7" name="グループ化 6">
            <a:extLst>
              <a:ext uri="{FF2B5EF4-FFF2-40B4-BE49-F238E27FC236}">
                <a16:creationId xmlns:a16="http://schemas.microsoft.com/office/drawing/2014/main" id="{D5125B8A-C191-164C-ADC4-0A10730F1A35}"/>
              </a:ext>
            </a:extLst>
          </p:cNvPr>
          <p:cNvGrpSpPr/>
          <p:nvPr/>
        </p:nvGrpSpPr>
        <p:grpSpPr>
          <a:xfrm>
            <a:off x="568320" y="1829406"/>
            <a:ext cx="11055359" cy="1197872"/>
            <a:chOff x="568320" y="1248445"/>
            <a:chExt cx="11055359" cy="1197872"/>
          </a:xfrm>
        </p:grpSpPr>
        <p:pic>
          <p:nvPicPr>
            <p:cNvPr id="5" name="図 4">
              <a:extLst>
                <a:ext uri="{FF2B5EF4-FFF2-40B4-BE49-F238E27FC236}">
                  <a16:creationId xmlns:a16="http://schemas.microsoft.com/office/drawing/2014/main" id="{65F6B205-021D-A04E-A352-78DDF777C1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320" y="1248445"/>
              <a:ext cx="11055359" cy="1197872"/>
            </a:xfrm>
            <a:prstGeom prst="rect">
              <a:avLst/>
            </a:prstGeom>
          </p:spPr>
        </p:pic>
        <p:sp>
          <p:nvSpPr>
            <p:cNvPr id="6" name="正方形/長方形 5">
              <a:extLst>
                <a:ext uri="{FF2B5EF4-FFF2-40B4-BE49-F238E27FC236}">
                  <a16:creationId xmlns:a16="http://schemas.microsoft.com/office/drawing/2014/main" id="{A42852FA-789B-E84F-AA79-A40D4E0DCC91}"/>
                </a:ext>
              </a:extLst>
            </p:cNvPr>
            <p:cNvSpPr/>
            <p:nvPr/>
          </p:nvSpPr>
          <p:spPr>
            <a:xfrm>
              <a:off x="2850078" y="1757548"/>
              <a:ext cx="8752114" cy="237507"/>
            </a:xfrm>
            <a:prstGeom prst="rect">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a:extLst>
              <a:ext uri="{FF2B5EF4-FFF2-40B4-BE49-F238E27FC236}">
                <a16:creationId xmlns:a16="http://schemas.microsoft.com/office/drawing/2014/main" id="{F74653AE-6218-D948-919B-C172B4FFFDE5}"/>
              </a:ext>
            </a:extLst>
          </p:cNvPr>
          <p:cNvSpPr txBox="1"/>
          <p:nvPr/>
        </p:nvSpPr>
        <p:spPr>
          <a:xfrm>
            <a:off x="568320" y="998409"/>
            <a:ext cx="11055359" cy="830997"/>
          </a:xfrm>
          <a:prstGeom prst="rect">
            <a:avLst/>
          </a:prstGeom>
          <a:noFill/>
        </p:spPr>
        <p:txBody>
          <a:bodyPr wrap="square" rtlCol="0">
            <a:spAutoFit/>
          </a:bodyPr>
          <a:lstStyle/>
          <a:p>
            <a:pPr marL="271463" indent="-271463">
              <a:buFont typeface="Wingdings" pitchFamily="2" charset="2"/>
              <a:buChar char="Ø"/>
            </a:pPr>
            <a:r>
              <a:rPr lang="ja-JP" altLang="en-US" sz="2400"/>
              <a:t>自分の</a:t>
            </a:r>
            <a:r>
              <a:rPr lang="en-US" altLang="ja-JP" sz="2400" dirty="0"/>
              <a:t>Google Drive</a:t>
            </a:r>
            <a:r>
              <a:rPr lang="ja-JP" altLang="en-US" sz="2400"/>
              <a:t>に入っているデータを使いたい</a:t>
            </a:r>
            <a:r>
              <a:rPr lang="en-US" altLang="ja-JP" sz="2400" dirty="0"/>
              <a:t> or </a:t>
            </a:r>
            <a:r>
              <a:rPr lang="ja-JP" altLang="en-US" sz="2400"/>
              <a:t>データを書き出したい</a:t>
            </a:r>
            <a:br>
              <a:rPr lang="en-US" altLang="ja-JP" sz="2400" dirty="0"/>
            </a:br>
            <a:r>
              <a:rPr lang="ja-JP" altLang="en-US" sz="2400"/>
              <a:t>⇨</a:t>
            </a:r>
            <a:r>
              <a:rPr lang="en-US" altLang="ja-JP" sz="2400" dirty="0"/>
              <a:t> </a:t>
            </a:r>
            <a:r>
              <a:rPr lang="en-US" altLang="ja-JP" sz="2400" b="1" dirty="0">
                <a:solidFill>
                  <a:schemeClr val="accent6">
                    <a:lumMod val="75000"/>
                  </a:schemeClr>
                </a:solidFill>
              </a:rPr>
              <a:t>Google Drive</a:t>
            </a:r>
            <a:r>
              <a:rPr lang="ja-JP" altLang="en-US" sz="2400" b="1">
                <a:solidFill>
                  <a:schemeClr val="accent6">
                    <a:lumMod val="75000"/>
                  </a:schemeClr>
                </a:solidFill>
              </a:rPr>
              <a:t>をマウントする</a:t>
            </a:r>
            <a:endParaRPr lang="en-US" altLang="ja-JP" sz="2400" b="1" dirty="0">
              <a:solidFill>
                <a:schemeClr val="accent6">
                  <a:lumMod val="75000"/>
                </a:schemeClr>
              </a:solidFill>
            </a:endParaRPr>
          </a:p>
        </p:txBody>
      </p:sp>
      <p:pic>
        <p:nvPicPr>
          <p:cNvPr id="13" name="図 12">
            <a:extLst>
              <a:ext uri="{FF2B5EF4-FFF2-40B4-BE49-F238E27FC236}">
                <a16:creationId xmlns:a16="http://schemas.microsoft.com/office/drawing/2014/main" id="{A3D2B74D-64F2-334B-9B3D-206D2B56D4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2963" y="3180122"/>
            <a:ext cx="3004459" cy="3406392"/>
          </a:xfrm>
          <a:prstGeom prst="rect">
            <a:avLst/>
          </a:prstGeom>
          <a:ln>
            <a:solidFill>
              <a:schemeClr val="tx1"/>
            </a:solidFill>
          </a:ln>
        </p:spPr>
      </p:pic>
      <p:pic>
        <p:nvPicPr>
          <p:cNvPr id="15" name="図 14">
            <a:extLst>
              <a:ext uri="{FF2B5EF4-FFF2-40B4-BE49-F238E27FC236}">
                <a16:creationId xmlns:a16="http://schemas.microsoft.com/office/drawing/2014/main" id="{A3EC4950-62F4-814F-A818-590C762E560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71900" y="3180122"/>
            <a:ext cx="2520913" cy="3406392"/>
          </a:xfrm>
          <a:prstGeom prst="rect">
            <a:avLst/>
          </a:prstGeom>
          <a:ln>
            <a:solidFill>
              <a:schemeClr val="tx1"/>
            </a:solidFill>
          </a:ln>
        </p:spPr>
      </p:pic>
      <p:pic>
        <p:nvPicPr>
          <p:cNvPr id="17" name="図 16">
            <a:extLst>
              <a:ext uri="{FF2B5EF4-FFF2-40B4-BE49-F238E27FC236}">
                <a16:creationId xmlns:a16="http://schemas.microsoft.com/office/drawing/2014/main" id="{D4BBAA54-FE98-F64A-8BC7-F4FAE106452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34575" y="3180123"/>
            <a:ext cx="3408742" cy="3406392"/>
          </a:xfrm>
          <a:prstGeom prst="rect">
            <a:avLst/>
          </a:prstGeom>
          <a:ln>
            <a:solidFill>
              <a:schemeClr val="tx1"/>
            </a:solidFill>
          </a:ln>
        </p:spPr>
      </p:pic>
      <p:sp>
        <p:nvSpPr>
          <p:cNvPr id="18" name="山形 17">
            <a:extLst>
              <a:ext uri="{FF2B5EF4-FFF2-40B4-BE49-F238E27FC236}">
                <a16:creationId xmlns:a16="http://schemas.microsoft.com/office/drawing/2014/main" id="{8D11FC71-E309-1E48-8911-D9C5B09201A8}"/>
              </a:ext>
            </a:extLst>
          </p:cNvPr>
          <p:cNvSpPr/>
          <p:nvPr/>
        </p:nvSpPr>
        <p:spPr>
          <a:xfrm>
            <a:off x="4080929" y="4224330"/>
            <a:ext cx="567464" cy="1317975"/>
          </a:xfrm>
          <a:prstGeom prst="chevron">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山形 18">
            <a:extLst>
              <a:ext uri="{FF2B5EF4-FFF2-40B4-BE49-F238E27FC236}">
                <a16:creationId xmlns:a16="http://schemas.microsoft.com/office/drawing/2014/main" id="{C782C9D8-8968-1246-B964-AEBE99C5C203}"/>
              </a:ext>
            </a:extLst>
          </p:cNvPr>
          <p:cNvSpPr/>
          <p:nvPr/>
        </p:nvSpPr>
        <p:spPr>
          <a:xfrm>
            <a:off x="7543604" y="4224330"/>
            <a:ext cx="567464" cy="1317975"/>
          </a:xfrm>
          <a:prstGeom prst="chevron">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a:extLst>
              <a:ext uri="{FF2B5EF4-FFF2-40B4-BE49-F238E27FC236}">
                <a16:creationId xmlns:a16="http://schemas.microsoft.com/office/drawing/2014/main" id="{A25831F7-8BF1-7348-B49D-1A5817DBE746}"/>
              </a:ext>
            </a:extLst>
          </p:cNvPr>
          <p:cNvSpPr txBox="1"/>
          <p:nvPr/>
        </p:nvSpPr>
        <p:spPr>
          <a:xfrm>
            <a:off x="6537278" y="2576016"/>
            <a:ext cx="4230806" cy="369332"/>
          </a:xfrm>
          <a:prstGeom prst="rect">
            <a:avLst/>
          </a:prstGeom>
          <a:noFill/>
        </p:spPr>
        <p:txBody>
          <a:bodyPr wrap="square" rtlCol="0">
            <a:spAutoFit/>
          </a:bodyPr>
          <a:lstStyle/>
          <a:p>
            <a:pPr algn="ctr"/>
            <a:r>
              <a:rPr kumimoji="1" lang="ja-JP" altLang="en-US">
                <a:solidFill>
                  <a:schemeClr val="accent4">
                    <a:lumMod val="20000"/>
                    <a:lumOff val="80000"/>
                  </a:schemeClr>
                </a:solidFill>
              </a:rPr>
              <a:t>クリックすると下記画面へ</a:t>
            </a:r>
          </a:p>
        </p:txBody>
      </p:sp>
      <p:sp>
        <p:nvSpPr>
          <p:cNvPr id="22" name="四角形吹き出し 21">
            <a:extLst>
              <a:ext uri="{FF2B5EF4-FFF2-40B4-BE49-F238E27FC236}">
                <a16:creationId xmlns:a16="http://schemas.microsoft.com/office/drawing/2014/main" id="{736FB511-9E3B-874A-8CBD-D09D02BB8E3B}"/>
              </a:ext>
            </a:extLst>
          </p:cNvPr>
          <p:cNvSpPr/>
          <p:nvPr/>
        </p:nvSpPr>
        <p:spPr>
          <a:xfrm>
            <a:off x="779177" y="5542305"/>
            <a:ext cx="2202427" cy="1023328"/>
          </a:xfrm>
          <a:prstGeom prst="wedgeRectCallout">
            <a:avLst>
              <a:gd name="adj1" fmla="val 18117"/>
              <a:gd name="adj2" fmla="val -102551"/>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利用アカウントの選択</a:t>
            </a:r>
          </a:p>
        </p:txBody>
      </p:sp>
      <p:sp>
        <p:nvSpPr>
          <p:cNvPr id="23" name="正方形/長方形 22">
            <a:extLst>
              <a:ext uri="{FF2B5EF4-FFF2-40B4-BE49-F238E27FC236}">
                <a16:creationId xmlns:a16="http://schemas.microsoft.com/office/drawing/2014/main" id="{FDAF63D8-A502-5141-AE4A-A136E357D5C3}"/>
              </a:ext>
            </a:extLst>
          </p:cNvPr>
          <p:cNvSpPr/>
          <p:nvPr/>
        </p:nvSpPr>
        <p:spPr>
          <a:xfrm>
            <a:off x="5979621" y="5666282"/>
            <a:ext cx="1035776" cy="2848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4707BECA-8B1A-154B-80CB-C28CF92441C0}"/>
              </a:ext>
            </a:extLst>
          </p:cNvPr>
          <p:cNvSpPr/>
          <p:nvPr/>
        </p:nvSpPr>
        <p:spPr>
          <a:xfrm>
            <a:off x="10882860" y="4377996"/>
            <a:ext cx="359764" cy="3888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E9B9E31C-D943-0746-82BA-FE4C6EB77927}"/>
              </a:ext>
            </a:extLst>
          </p:cNvPr>
          <p:cNvSpPr txBox="1"/>
          <p:nvPr/>
        </p:nvSpPr>
        <p:spPr>
          <a:xfrm>
            <a:off x="5796510" y="5951096"/>
            <a:ext cx="1401997" cy="369332"/>
          </a:xfrm>
          <a:prstGeom prst="rect">
            <a:avLst/>
          </a:prstGeom>
          <a:noFill/>
        </p:spPr>
        <p:txBody>
          <a:bodyPr wrap="square" rtlCol="0">
            <a:spAutoFit/>
          </a:bodyPr>
          <a:lstStyle/>
          <a:p>
            <a:pPr algn="ctr"/>
            <a:r>
              <a:rPr kumimoji="1" lang="ja-JP" altLang="en-US">
                <a:solidFill>
                  <a:srgbClr val="FF0000"/>
                </a:solidFill>
              </a:rPr>
              <a:t>クリック</a:t>
            </a:r>
          </a:p>
        </p:txBody>
      </p:sp>
      <p:sp>
        <p:nvSpPr>
          <p:cNvPr id="27" name="テキスト ボックス 26">
            <a:extLst>
              <a:ext uri="{FF2B5EF4-FFF2-40B4-BE49-F238E27FC236}">
                <a16:creationId xmlns:a16="http://schemas.microsoft.com/office/drawing/2014/main" id="{86CA9365-4B1C-134F-B9C3-316E963631D0}"/>
              </a:ext>
            </a:extLst>
          </p:cNvPr>
          <p:cNvSpPr txBox="1"/>
          <p:nvPr/>
        </p:nvSpPr>
        <p:spPr>
          <a:xfrm>
            <a:off x="8925546" y="4883316"/>
            <a:ext cx="2367003" cy="646331"/>
          </a:xfrm>
          <a:prstGeom prst="rect">
            <a:avLst/>
          </a:prstGeom>
          <a:noFill/>
        </p:spPr>
        <p:txBody>
          <a:bodyPr wrap="square" rtlCol="0">
            <a:spAutoFit/>
          </a:bodyPr>
          <a:lstStyle/>
          <a:p>
            <a:pPr algn="ctr"/>
            <a:r>
              <a:rPr kumimoji="1" lang="ja-JP" altLang="en-US">
                <a:solidFill>
                  <a:srgbClr val="FF0000"/>
                </a:solidFill>
              </a:rPr>
              <a:t>クリックして文字列をコピー</a:t>
            </a:r>
          </a:p>
        </p:txBody>
      </p:sp>
    </p:spTree>
    <p:extLst>
      <p:ext uri="{BB962C8B-B14F-4D97-AF65-F5344CB8AC3E}">
        <p14:creationId xmlns:p14="http://schemas.microsoft.com/office/powerpoint/2010/main" val="2764695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ja-JP" altLang="en-US" sz="3600"/>
              <a:t>おまけ</a:t>
            </a:r>
            <a:r>
              <a:rPr lang="en-US" altLang="ja-JP" sz="3600" dirty="0"/>
              <a:t> (Google Drive</a:t>
            </a:r>
            <a:r>
              <a:rPr lang="ja-JP" altLang="en-US" sz="3600"/>
              <a:t>との連携</a:t>
            </a:r>
            <a:r>
              <a:rPr lang="en-US" altLang="ja-JP" sz="3600" dirty="0"/>
              <a:t>2) </a:t>
            </a:r>
            <a:endParaRPr kumimoji="1" lang="ja-JP" altLang="en-US" sz="3600"/>
          </a:p>
        </p:txBody>
      </p:sp>
      <p:pic>
        <p:nvPicPr>
          <p:cNvPr id="4" name="図 3">
            <a:extLst>
              <a:ext uri="{FF2B5EF4-FFF2-40B4-BE49-F238E27FC236}">
                <a16:creationId xmlns:a16="http://schemas.microsoft.com/office/drawing/2014/main" id="{DE924640-8214-3C4C-8E41-2DA17A73B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684" y="1154950"/>
            <a:ext cx="10606632" cy="1194549"/>
          </a:xfrm>
          <a:prstGeom prst="rect">
            <a:avLst/>
          </a:prstGeom>
        </p:spPr>
      </p:pic>
      <p:sp>
        <p:nvSpPr>
          <p:cNvPr id="8" name="正方形/長方形 7">
            <a:extLst>
              <a:ext uri="{FF2B5EF4-FFF2-40B4-BE49-F238E27FC236}">
                <a16:creationId xmlns:a16="http://schemas.microsoft.com/office/drawing/2014/main" id="{644D36C8-D82C-BC4F-BC2E-FE84EAC2DFB1}"/>
              </a:ext>
            </a:extLst>
          </p:cNvPr>
          <p:cNvSpPr/>
          <p:nvPr/>
        </p:nvSpPr>
        <p:spPr>
          <a:xfrm>
            <a:off x="1016000" y="1892300"/>
            <a:ext cx="2247900" cy="406400"/>
          </a:xfrm>
          <a:prstGeom prst="rect">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5870556-9416-B94C-9BBF-325BB0CC3766}"/>
              </a:ext>
            </a:extLst>
          </p:cNvPr>
          <p:cNvSpPr txBox="1"/>
          <p:nvPr/>
        </p:nvSpPr>
        <p:spPr>
          <a:xfrm>
            <a:off x="3487216" y="1892300"/>
            <a:ext cx="4254500" cy="369332"/>
          </a:xfrm>
          <a:prstGeom prst="rect">
            <a:avLst/>
          </a:prstGeom>
          <a:noFill/>
        </p:spPr>
        <p:txBody>
          <a:bodyPr wrap="square" rtlCol="0">
            <a:spAutoFit/>
          </a:bodyPr>
          <a:lstStyle/>
          <a:p>
            <a:r>
              <a:rPr kumimoji="1" lang="ja-JP" altLang="en-US">
                <a:solidFill>
                  <a:schemeClr val="accent4">
                    <a:lumMod val="20000"/>
                    <a:lumOff val="80000"/>
                  </a:schemeClr>
                </a:solidFill>
              </a:rPr>
              <a:t>ここにペーストしてエンター</a:t>
            </a:r>
          </a:p>
        </p:txBody>
      </p:sp>
      <p:pic>
        <p:nvPicPr>
          <p:cNvPr id="14" name="図 13">
            <a:extLst>
              <a:ext uri="{FF2B5EF4-FFF2-40B4-BE49-F238E27FC236}">
                <a16:creationId xmlns:a16="http://schemas.microsoft.com/office/drawing/2014/main" id="{F0FC5D8E-7EFB-BF4F-B485-9C857780FB1B}"/>
              </a:ext>
            </a:extLst>
          </p:cNvPr>
          <p:cNvPicPr>
            <a:picLocks noChangeAspect="1"/>
          </p:cNvPicPr>
          <p:nvPr/>
        </p:nvPicPr>
        <p:blipFill>
          <a:blip r:embed="rId4"/>
          <a:stretch>
            <a:fillRect/>
          </a:stretch>
        </p:blipFill>
        <p:spPr>
          <a:xfrm>
            <a:off x="744016" y="3528205"/>
            <a:ext cx="10350500" cy="1955800"/>
          </a:xfrm>
          <a:prstGeom prst="rect">
            <a:avLst/>
          </a:prstGeom>
        </p:spPr>
      </p:pic>
      <p:sp>
        <p:nvSpPr>
          <p:cNvPr id="16" name="テキスト ボックス 15">
            <a:extLst>
              <a:ext uri="{FF2B5EF4-FFF2-40B4-BE49-F238E27FC236}">
                <a16:creationId xmlns:a16="http://schemas.microsoft.com/office/drawing/2014/main" id="{CE44742A-C3CA-4740-9F94-166390CE4406}"/>
              </a:ext>
            </a:extLst>
          </p:cNvPr>
          <p:cNvSpPr txBox="1"/>
          <p:nvPr/>
        </p:nvSpPr>
        <p:spPr>
          <a:xfrm>
            <a:off x="744016" y="2835995"/>
            <a:ext cx="10655300" cy="707886"/>
          </a:xfrm>
          <a:prstGeom prst="rect">
            <a:avLst/>
          </a:prstGeom>
          <a:noFill/>
        </p:spPr>
        <p:txBody>
          <a:bodyPr wrap="square" rtlCol="0">
            <a:spAutoFit/>
          </a:bodyPr>
          <a:lstStyle/>
          <a:p>
            <a:pPr marL="177800" indent="-177800">
              <a:buFont typeface="Arial" panose="020B0604020202020204" pitchFamily="34" charset="0"/>
              <a:buChar char="•"/>
            </a:pPr>
            <a:r>
              <a:rPr kumimoji="1" lang="ja-JP" altLang="en-US" sz="2000"/>
              <a:t>ファイルの読み込みと書き出し</a:t>
            </a:r>
            <a:endParaRPr kumimoji="1" lang="en-US" altLang="ja-JP" sz="2000" dirty="0"/>
          </a:p>
          <a:p>
            <a:pPr marL="660400" lvl="1" indent="-203200">
              <a:buFont typeface="システムフォント（レギュラー）"/>
              <a:buChar char="-"/>
            </a:pPr>
            <a:r>
              <a:rPr lang="ja-JP" altLang="en-US" sz="2000"/>
              <a:t>マイドライブの別のフォルダに入っている場合は、</a:t>
            </a:r>
            <a:r>
              <a:rPr lang="en-US" altLang="ja-JP" sz="2000" dirty="0"/>
              <a:t>/</a:t>
            </a:r>
            <a:r>
              <a:rPr lang="ja-JP" altLang="en-US" sz="2000"/>
              <a:t>でつないでパスを指定する。</a:t>
            </a:r>
          </a:p>
        </p:txBody>
      </p:sp>
    </p:spTree>
    <p:extLst>
      <p:ext uri="{BB962C8B-B14F-4D97-AF65-F5344CB8AC3E}">
        <p14:creationId xmlns:p14="http://schemas.microsoft.com/office/powerpoint/2010/main" val="156966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ja-JP" altLang="en-US" sz="3600"/>
              <a:t>◇</a:t>
            </a:r>
            <a:r>
              <a:rPr lang="en-US" altLang="ja-JP" sz="3600" dirty="0"/>
              <a:t> </a:t>
            </a:r>
            <a:r>
              <a:rPr lang="ja-JP" altLang="en-US" sz="3600"/>
              <a:t>参考文献</a:t>
            </a:r>
            <a:r>
              <a:rPr lang="en-US" altLang="ja-JP" sz="3600" dirty="0"/>
              <a:t> </a:t>
            </a:r>
            <a:endParaRPr kumimoji="1" lang="ja-JP" altLang="en-US" sz="3600"/>
          </a:p>
        </p:txBody>
      </p:sp>
      <p:sp>
        <p:nvSpPr>
          <p:cNvPr id="4" name="テキスト ボックス 3">
            <a:extLst>
              <a:ext uri="{FF2B5EF4-FFF2-40B4-BE49-F238E27FC236}">
                <a16:creationId xmlns:a16="http://schemas.microsoft.com/office/drawing/2014/main" id="{39B2DCEC-2E92-B04C-9944-F334D96A38C2}"/>
              </a:ext>
            </a:extLst>
          </p:cNvPr>
          <p:cNvSpPr txBox="1"/>
          <p:nvPr/>
        </p:nvSpPr>
        <p:spPr>
          <a:xfrm>
            <a:off x="838200" y="1003610"/>
            <a:ext cx="10515600" cy="1200329"/>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t>Thompson, A. H., R. </a:t>
            </a:r>
            <a:r>
              <a:rPr lang="en-US" altLang="ja-JP" dirty="0" err="1"/>
              <a:t>H.Barnsley</a:t>
            </a:r>
            <a:r>
              <a:rPr lang="en-US" altLang="ja-JP" dirty="0"/>
              <a:t>, and G. </a:t>
            </a:r>
            <a:r>
              <a:rPr lang="en-US" altLang="ja-JP" dirty="0" err="1"/>
              <a:t>Stebelsky</a:t>
            </a:r>
            <a:r>
              <a:rPr lang="en-US" altLang="ja-JP" dirty="0"/>
              <a:t>, 1991, </a:t>
            </a:r>
            <a:r>
              <a:rPr lang="en-US" altLang="ja-JP" i="1" dirty="0"/>
              <a:t>“Born to play ball” The relative age effect and major league baseball</a:t>
            </a:r>
            <a:r>
              <a:rPr lang="en-US" altLang="ja-JP" dirty="0"/>
              <a:t>, Sociology of Sport Journal, 8(2), 146-151.</a:t>
            </a:r>
          </a:p>
          <a:p>
            <a:pPr marL="285750" indent="-285750">
              <a:buFont typeface="Arial" panose="020B0604020202020204" pitchFamily="34" charset="0"/>
              <a:buChar char="•"/>
            </a:pPr>
            <a:r>
              <a:rPr lang="en-US" altLang="ja-JP" dirty="0"/>
              <a:t>Yamaguchi, S., H. Ito, and M. </a:t>
            </a:r>
            <a:r>
              <a:rPr lang="en-US" altLang="ja-JP" dirty="0" err="1"/>
              <a:t>Nakamuro</a:t>
            </a:r>
            <a:r>
              <a:rPr lang="en-US" altLang="ja-JP" dirty="0"/>
              <a:t>, 2020. </a:t>
            </a:r>
            <a:r>
              <a:rPr lang="en-US" altLang="ja-JP" i="1" dirty="0"/>
              <a:t>Month-of-Birth Effects on Skills and Skill Formation</a:t>
            </a:r>
            <a:r>
              <a:rPr lang="en-US" altLang="ja-JP" dirty="0"/>
              <a:t>, Available at SSRN.</a:t>
            </a:r>
          </a:p>
        </p:txBody>
      </p:sp>
    </p:spTree>
    <p:extLst>
      <p:ext uri="{BB962C8B-B14F-4D97-AF65-F5344CB8AC3E}">
        <p14:creationId xmlns:p14="http://schemas.microsoft.com/office/powerpoint/2010/main" val="102111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ja-JP" altLang="en-US" sz="3600"/>
              <a:t>やること</a:t>
            </a:r>
            <a:endParaRPr kumimoji="1" lang="ja-JP" altLang="en-US" sz="3600"/>
          </a:p>
        </p:txBody>
      </p:sp>
      <p:sp>
        <p:nvSpPr>
          <p:cNvPr id="3" name="コンテンツ プレースホルダー 2">
            <a:extLst>
              <a:ext uri="{FF2B5EF4-FFF2-40B4-BE49-F238E27FC236}">
                <a16:creationId xmlns:a16="http://schemas.microsoft.com/office/drawing/2014/main" id="{23D384EB-36C0-2447-9E07-710319A28149}"/>
              </a:ext>
            </a:extLst>
          </p:cNvPr>
          <p:cNvSpPr>
            <a:spLocks noGrp="1"/>
          </p:cNvSpPr>
          <p:nvPr>
            <p:ph idx="1"/>
          </p:nvPr>
        </p:nvSpPr>
        <p:spPr>
          <a:xfrm>
            <a:off x="604024" y="1003610"/>
            <a:ext cx="10982093" cy="5354608"/>
          </a:xfrm>
        </p:spPr>
        <p:txBody>
          <a:bodyPr/>
          <a:lstStyle/>
          <a:p>
            <a:r>
              <a:rPr lang="en-US" altLang="ja-JP" sz="2400" dirty="0"/>
              <a:t>MLB</a:t>
            </a:r>
            <a:r>
              <a:rPr lang="ja-JP" altLang="en-US" sz="2400"/>
              <a:t>のデータを整理して、「早生まれ」に関する情報を読み取る</a:t>
            </a:r>
            <a:endParaRPr lang="en-US" altLang="ja-JP" sz="2400" dirty="0"/>
          </a:p>
          <a:p>
            <a:pPr lvl="1">
              <a:buFont typeface="システムフォント（レギュラー）"/>
              <a:buChar char="-"/>
            </a:pPr>
            <a:r>
              <a:rPr lang="ja-JP" altLang="en-US" sz="2000"/>
              <a:t>スポーツなど様々な分野で「早生まれ」は、不利になる可能性が指摘。</a:t>
            </a:r>
            <a:br>
              <a:rPr lang="en-US" altLang="ja-JP" sz="2000" dirty="0"/>
            </a:br>
            <a:r>
              <a:rPr lang="ja-JP" altLang="en-US" sz="2000"/>
              <a:t>（</a:t>
            </a:r>
            <a:r>
              <a:rPr lang="en-US" altLang="ja-JP" sz="2000" dirty="0"/>
              <a:t>e.g. Thompson, </a:t>
            </a:r>
            <a:r>
              <a:rPr lang="en-US" altLang="ja-JP" sz="2000" dirty="0" err="1"/>
              <a:t>Barnsley</a:t>
            </a:r>
            <a:r>
              <a:rPr lang="en-US" altLang="ja-JP" sz="2000" dirty="0"/>
              <a:t> and </a:t>
            </a:r>
            <a:r>
              <a:rPr lang="en-US" altLang="ja-JP" sz="2000" dirty="0" err="1"/>
              <a:t>Stebelsky</a:t>
            </a:r>
            <a:r>
              <a:rPr lang="en-US" altLang="ja-JP" sz="2000" dirty="0"/>
              <a:t> 1991, Yamaguchi, Ito and </a:t>
            </a:r>
            <a:r>
              <a:rPr lang="en-US" altLang="ja-JP" sz="2000" dirty="0" err="1"/>
              <a:t>Nakamuro</a:t>
            </a:r>
            <a:r>
              <a:rPr lang="en-US" altLang="ja-JP" sz="2000" dirty="0"/>
              <a:t> 2020</a:t>
            </a:r>
            <a:r>
              <a:rPr lang="ja-JP" altLang="en-US" sz="2000"/>
              <a:t>）</a:t>
            </a:r>
            <a:endParaRPr lang="en-US" altLang="ja-JP" sz="2000" dirty="0"/>
          </a:p>
          <a:p>
            <a:pPr lvl="1">
              <a:buFont typeface="システムフォント（レギュラー）"/>
              <a:buChar char="-"/>
            </a:pPr>
            <a:r>
              <a:rPr lang="ja-JP" altLang="en-US" sz="2000"/>
              <a:t>しかし、こうしたことはどこまで本当そうなのか？</a:t>
            </a:r>
            <a:br>
              <a:rPr lang="en-US" altLang="ja-JP" sz="2000" dirty="0"/>
            </a:br>
            <a:r>
              <a:rPr lang="ja-JP" altLang="en-US" sz="2000"/>
              <a:t>⇨本当に</a:t>
            </a:r>
            <a:r>
              <a:rPr lang="ja-JP" altLang="en-US" sz="2000" b="1">
                <a:solidFill>
                  <a:srgbClr val="C00000"/>
                </a:solidFill>
              </a:rPr>
              <a:t>「早生まれ」は</a:t>
            </a:r>
            <a:r>
              <a:rPr lang="en-US" altLang="ja-JP" sz="2000" b="1" dirty="0">
                <a:solidFill>
                  <a:srgbClr val="C00000"/>
                </a:solidFill>
              </a:rPr>
              <a:t>MLB</a:t>
            </a:r>
            <a:r>
              <a:rPr lang="ja-JP" altLang="en-US" sz="2000" b="1">
                <a:solidFill>
                  <a:srgbClr val="C00000"/>
                </a:solidFill>
              </a:rPr>
              <a:t>において選手に不利をもたらすか？</a:t>
            </a:r>
            <a:endParaRPr lang="en-US" altLang="ja-JP" sz="2000" b="1" dirty="0">
              <a:solidFill>
                <a:srgbClr val="C00000"/>
              </a:solidFill>
            </a:endParaRPr>
          </a:p>
          <a:p>
            <a:pPr lvl="1">
              <a:buFont typeface="システムフォント（レギュラー）"/>
              <a:buChar char="-"/>
            </a:pPr>
            <a:r>
              <a:rPr lang="ja-JP" altLang="en-US" sz="2000"/>
              <a:t>データの読み込み・書き出し、検索、突合、集約を利用しながら、</a:t>
            </a:r>
            <a:br>
              <a:rPr lang="en-US" altLang="ja-JP" sz="2000" dirty="0"/>
            </a:br>
            <a:r>
              <a:rPr lang="en-US" altLang="ja-JP" sz="2000" dirty="0"/>
              <a:t>MLB</a:t>
            </a:r>
            <a:r>
              <a:rPr lang="ja-JP" altLang="en-US" sz="2000"/>
              <a:t>データセットから「早生まれ」とそれ関連する情報を取り出すことで読み解く。</a:t>
            </a:r>
            <a:endParaRPr lang="en-US" altLang="ja-JP" sz="2000" dirty="0"/>
          </a:p>
          <a:p>
            <a:pPr lvl="1">
              <a:buFont typeface="システムフォント（レギュラー）"/>
              <a:buChar char="-"/>
            </a:pPr>
            <a:endParaRPr lang="en-US" altLang="ja-JP" sz="2000" dirty="0"/>
          </a:p>
          <a:p>
            <a:pPr marL="914400" lvl="2" indent="-457200">
              <a:buNone/>
            </a:pPr>
            <a:r>
              <a:rPr lang="en-US" altLang="ja-JP" dirty="0"/>
              <a:t>※</a:t>
            </a:r>
            <a:r>
              <a:rPr lang="ja-JP" altLang="en-US"/>
              <a:t>本スライド、リンクされる</a:t>
            </a:r>
            <a:r>
              <a:rPr lang="en-US" altLang="ja-JP" dirty="0"/>
              <a:t>notebook</a:t>
            </a:r>
            <a:r>
              <a:rPr lang="ja-JP" altLang="en-US"/>
              <a:t>ファイルは、</a:t>
            </a:r>
            <a:r>
              <a:rPr lang="ja-JP" altLang="en-US" b="1">
                <a:solidFill>
                  <a:srgbClr val="C00000"/>
                </a:solidFill>
              </a:rPr>
              <a:t>データの整理術に主眼</a:t>
            </a:r>
            <a:r>
              <a:rPr lang="ja-JP" altLang="en-US"/>
              <a:t>を置いており、</a:t>
            </a:r>
            <a:br>
              <a:rPr lang="en-US" altLang="ja-JP" dirty="0"/>
            </a:br>
            <a:r>
              <a:rPr lang="ja-JP" altLang="en-US"/>
              <a:t>結果やその解釈に誤りを含んでいる可能性があるので注意すること。</a:t>
            </a:r>
            <a:endParaRPr lang="en-US" altLang="ja-JP" dirty="0"/>
          </a:p>
          <a:p>
            <a:pPr marL="457200" lvl="1" indent="0">
              <a:buNone/>
            </a:pPr>
            <a:endParaRPr lang="en-US" altLang="ja-JP" sz="2000" dirty="0"/>
          </a:p>
        </p:txBody>
      </p:sp>
    </p:spTree>
    <p:extLst>
      <p:ext uri="{BB962C8B-B14F-4D97-AF65-F5344CB8AC3E}">
        <p14:creationId xmlns:p14="http://schemas.microsoft.com/office/powerpoint/2010/main" val="1463305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kumimoji="1" lang="ja-JP" altLang="en-US" sz="3600"/>
              <a:t>対象と前提</a:t>
            </a:r>
          </a:p>
        </p:txBody>
      </p:sp>
      <p:sp>
        <p:nvSpPr>
          <p:cNvPr id="3" name="コンテンツ プレースホルダー 2">
            <a:extLst>
              <a:ext uri="{FF2B5EF4-FFF2-40B4-BE49-F238E27FC236}">
                <a16:creationId xmlns:a16="http://schemas.microsoft.com/office/drawing/2014/main" id="{23D384EB-36C0-2447-9E07-710319A28149}"/>
              </a:ext>
            </a:extLst>
          </p:cNvPr>
          <p:cNvSpPr>
            <a:spLocks noGrp="1"/>
          </p:cNvSpPr>
          <p:nvPr>
            <p:ph idx="1"/>
          </p:nvPr>
        </p:nvSpPr>
        <p:spPr>
          <a:xfrm>
            <a:off x="604024" y="1003610"/>
            <a:ext cx="10982093" cy="4257159"/>
          </a:xfrm>
        </p:spPr>
        <p:txBody>
          <a:bodyPr/>
          <a:lstStyle/>
          <a:p>
            <a:r>
              <a:rPr lang="ja-JP" altLang="en-US" sz="2400"/>
              <a:t>対象</a:t>
            </a:r>
            <a:endParaRPr lang="en-US" altLang="ja-JP" sz="2400" dirty="0"/>
          </a:p>
          <a:p>
            <a:pPr lvl="1">
              <a:buClr>
                <a:schemeClr val="tx1"/>
              </a:buClr>
              <a:buFont typeface="システムフォント（レギュラー）"/>
              <a:buChar char="-"/>
            </a:pPr>
            <a:r>
              <a:rPr lang="en-US" altLang="ja-JP" sz="2000" b="1" dirty="0">
                <a:solidFill>
                  <a:schemeClr val="accent6">
                    <a:lumMod val="75000"/>
                  </a:schemeClr>
                </a:solidFill>
              </a:rPr>
              <a:t>Python</a:t>
            </a:r>
            <a:r>
              <a:rPr lang="ja-JP" altLang="en-US" sz="2000" b="1">
                <a:solidFill>
                  <a:schemeClr val="accent6">
                    <a:lumMod val="75000"/>
                  </a:schemeClr>
                </a:solidFill>
              </a:rPr>
              <a:t>・</a:t>
            </a:r>
            <a:r>
              <a:rPr lang="en-US" altLang="ja-JP" sz="2000" b="1" dirty="0">
                <a:solidFill>
                  <a:schemeClr val="accent6">
                    <a:lumMod val="75000"/>
                  </a:schemeClr>
                </a:solidFill>
              </a:rPr>
              <a:t>Pandas</a:t>
            </a:r>
            <a:r>
              <a:rPr lang="ja-JP" altLang="en-US" sz="2000" b="1">
                <a:solidFill>
                  <a:schemeClr val="accent6">
                    <a:lumMod val="75000"/>
                  </a:schemeClr>
                </a:solidFill>
              </a:rPr>
              <a:t>初学者</a:t>
            </a:r>
            <a:r>
              <a:rPr lang="ja-JP" altLang="en-US" sz="2000"/>
              <a:t>に向けて作成しているものの、説明が不十分な箇所も多い。</a:t>
            </a:r>
            <a:endParaRPr lang="en-US" altLang="ja-JP" sz="2000" dirty="0"/>
          </a:p>
          <a:p>
            <a:pPr lvl="1">
              <a:buFont typeface="システムフォント（レギュラー）"/>
              <a:buChar char="-"/>
            </a:pPr>
            <a:r>
              <a:rPr lang="ja-JP" altLang="en-US" sz="2000"/>
              <a:t>そのため、ある程度</a:t>
            </a:r>
            <a:r>
              <a:rPr lang="en-US" altLang="ja-JP" sz="2000" dirty="0"/>
              <a:t> Python</a:t>
            </a:r>
            <a:r>
              <a:rPr lang="ja-JP" altLang="en-US" sz="2000"/>
              <a:t>・</a:t>
            </a:r>
            <a:r>
              <a:rPr lang="en-US" altLang="ja-JP" sz="2000" dirty="0"/>
              <a:t>Pandas</a:t>
            </a:r>
            <a:r>
              <a:rPr lang="ja-JP" altLang="en-US" sz="2000"/>
              <a:t>に触れたことのある方が理解がしやすい。</a:t>
            </a:r>
            <a:endParaRPr lang="en-US" altLang="ja-JP" sz="2000" dirty="0"/>
          </a:p>
          <a:p>
            <a:pPr lvl="1">
              <a:buFont typeface="システムフォント（レギュラー）"/>
              <a:buChar char="-"/>
            </a:pPr>
            <a:endParaRPr lang="en-US" altLang="ja-JP" sz="2000" dirty="0"/>
          </a:p>
          <a:p>
            <a:r>
              <a:rPr lang="ja-JP" altLang="en-US" sz="2400"/>
              <a:t>前提</a:t>
            </a:r>
            <a:endParaRPr lang="en-US" altLang="ja-JP" sz="2400" dirty="0"/>
          </a:p>
          <a:p>
            <a:pPr lvl="1">
              <a:buFont typeface="システムフォント（レギュラー）"/>
              <a:buChar char="-"/>
            </a:pPr>
            <a:r>
              <a:rPr lang="ja-JP" altLang="en-US" sz="2000"/>
              <a:t>利用するのは、</a:t>
            </a:r>
            <a:r>
              <a:rPr lang="en-US" altLang="ja-JP" sz="2000" b="1" dirty="0">
                <a:solidFill>
                  <a:schemeClr val="accent6">
                    <a:lumMod val="75000"/>
                  </a:schemeClr>
                </a:solidFill>
              </a:rPr>
              <a:t>Google </a:t>
            </a:r>
            <a:r>
              <a:rPr lang="en-US" altLang="ja-JP" sz="2000" b="1" dirty="0" err="1">
                <a:solidFill>
                  <a:schemeClr val="accent6">
                    <a:lumMod val="75000"/>
                  </a:schemeClr>
                </a:solidFill>
              </a:rPr>
              <a:t>Colab</a:t>
            </a:r>
            <a:r>
              <a:rPr lang="ja-JP" altLang="en-US" sz="2000"/>
              <a:t>と</a:t>
            </a:r>
            <a:r>
              <a:rPr lang="en-US" altLang="ja-JP" sz="2000" dirty="0"/>
              <a:t>Python</a:t>
            </a:r>
            <a:r>
              <a:rPr lang="ja-JP" altLang="en-US" sz="2000"/>
              <a:t>言語の</a:t>
            </a:r>
            <a:r>
              <a:rPr lang="en-US" altLang="ja-JP" sz="2000" b="1" dirty="0">
                <a:solidFill>
                  <a:schemeClr val="accent6">
                    <a:lumMod val="75000"/>
                  </a:schemeClr>
                </a:solidFill>
              </a:rPr>
              <a:t>Pandas</a:t>
            </a:r>
            <a:r>
              <a:rPr lang="ja-JP" altLang="en-US" sz="2000" b="1">
                <a:solidFill>
                  <a:schemeClr val="accent6">
                    <a:lumMod val="75000"/>
                  </a:schemeClr>
                </a:solidFill>
              </a:rPr>
              <a:t>ライブラリ</a:t>
            </a:r>
            <a:r>
              <a:rPr lang="ja-JP" altLang="en-US" sz="2000"/>
              <a:t>。</a:t>
            </a:r>
            <a:endParaRPr lang="en-US" altLang="ja-JP" sz="2000" dirty="0"/>
          </a:p>
          <a:p>
            <a:pPr lvl="1">
              <a:buFont typeface="システムフォント（レギュラー）"/>
              <a:buChar char="-"/>
            </a:pPr>
            <a:r>
              <a:rPr lang="ja-JP" altLang="en-US" sz="2000"/>
              <a:t>ローカル環境への</a:t>
            </a:r>
            <a:r>
              <a:rPr lang="en-US" altLang="ja-JP" sz="2000" dirty="0"/>
              <a:t>Python</a:t>
            </a:r>
            <a:r>
              <a:rPr lang="ja-JP" altLang="en-US" sz="2000"/>
              <a:t>や</a:t>
            </a:r>
            <a:r>
              <a:rPr lang="en-US" altLang="ja-JP" sz="2000" dirty="0"/>
              <a:t>Pandas</a:t>
            </a:r>
            <a:r>
              <a:rPr lang="ja-JP" altLang="en-US" sz="2000"/>
              <a:t>などのインストールは不要のためそれらの説明は</a:t>
            </a:r>
            <a:br>
              <a:rPr lang="en-US" altLang="ja-JP" sz="2000" dirty="0"/>
            </a:br>
            <a:r>
              <a:rPr lang="ja-JP" altLang="en-US" sz="2000"/>
              <a:t>行わない。興味がある場合、参考として以下のリンクを記載する。</a:t>
            </a:r>
            <a:br>
              <a:rPr lang="en-US" altLang="ja-JP" sz="2000" dirty="0"/>
            </a:br>
            <a:r>
              <a:rPr lang="en-US" altLang="ja-JP" sz="2000" dirty="0"/>
              <a:t>【</a:t>
            </a:r>
            <a:r>
              <a:rPr lang="ja-JP" altLang="en-US" sz="2000"/>
              <a:t>参考</a:t>
            </a:r>
            <a:r>
              <a:rPr lang="en-US" altLang="ja-JP" sz="2000" dirty="0"/>
              <a:t>1】</a:t>
            </a:r>
            <a:br>
              <a:rPr lang="en-US" altLang="ja-JP" sz="2000" dirty="0"/>
            </a:br>
            <a:r>
              <a:rPr lang="en-US" altLang="ja-JP" sz="2000" dirty="0"/>
              <a:t>https://</a:t>
            </a:r>
            <a:r>
              <a:rPr lang="en-US" altLang="ja-JP" sz="2000" dirty="0" err="1"/>
              <a:t>udemy.benesse.co.jp</a:t>
            </a:r>
            <a:r>
              <a:rPr lang="en-US" altLang="ja-JP" sz="2000" dirty="0"/>
              <a:t>/development/python-work/</a:t>
            </a:r>
            <a:r>
              <a:rPr lang="en-US" altLang="ja-JP" sz="2000" dirty="0" err="1"/>
              <a:t>jupyter-notebook.html</a:t>
            </a:r>
            <a:br>
              <a:rPr lang="en-US" altLang="ja-JP" sz="2000" dirty="0"/>
            </a:br>
            <a:r>
              <a:rPr lang="en-US" altLang="ja-JP" sz="2000" dirty="0"/>
              <a:t>【</a:t>
            </a:r>
            <a:r>
              <a:rPr lang="ja-JP" altLang="en-US" sz="2000"/>
              <a:t>参考</a:t>
            </a:r>
            <a:r>
              <a:rPr lang="en-US" altLang="ja-JP" sz="2000" dirty="0"/>
              <a:t>2】</a:t>
            </a:r>
            <a:br>
              <a:rPr lang="en-US" altLang="ja-JP" sz="2000" dirty="0"/>
            </a:br>
            <a:r>
              <a:rPr lang="en" altLang="ja-JP" sz="2000" dirty="0"/>
              <a:t>https://</a:t>
            </a:r>
            <a:r>
              <a:rPr lang="en" altLang="ja-JP" sz="2000" dirty="0" err="1"/>
              <a:t>www.python.jp</a:t>
            </a:r>
            <a:r>
              <a:rPr lang="en" altLang="ja-JP" sz="2000" dirty="0"/>
              <a:t>/install/anaconda/</a:t>
            </a:r>
            <a:r>
              <a:rPr lang="en" altLang="ja-JP" sz="2000" dirty="0" err="1"/>
              <a:t>index.html</a:t>
            </a:r>
            <a:endParaRPr lang="en" altLang="ja-JP" sz="2000" dirty="0"/>
          </a:p>
        </p:txBody>
      </p:sp>
    </p:spTree>
    <p:extLst>
      <p:ext uri="{BB962C8B-B14F-4D97-AF65-F5344CB8AC3E}">
        <p14:creationId xmlns:p14="http://schemas.microsoft.com/office/powerpoint/2010/main" val="492520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kumimoji="1" lang="ja-JP" altLang="en-US" sz="3600"/>
              <a:t>諸注意</a:t>
            </a:r>
            <a:r>
              <a:rPr kumimoji="1" lang="en-US" altLang="ja-JP" sz="3600" dirty="0"/>
              <a:t> (</a:t>
            </a:r>
            <a:r>
              <a:rPr kumimoji="1" lang="ja-JP" altLang="en-US" sz="3600"/>
              <a:t>読み飛ばしても良い</a:t>
            </a:r>
            <a:r>
              <a:rPr kumimoji="1" lang="en-US" altLang="ja-JP" sz="3600" dirty="0"/>
              <a:t>)</a:t>
            </a:r>
            <a:endParaRPr kumimoji="1" lang="ja-JP" altLang="en-US" sz="3600"/>
          </a:p>
        </p:txBody>
      </p:sp>
      <p:sp>
        <p:nvSpPr>
          <p:cNvPr id="3" name="コンテンツ プレースホルダー 2">
            <a:extLst>
              <a:ext uri="{FF2B5EF4-FFF2-40B4-BE49-F238E27FC236}">
                <a16:creationId xmlns:a16="http://schemas.microsoft.com/office/drawing/2014/main" id="{23D384EB-36C0-2447-9E07-710319A28149}"/>
              </a:ext>
            </a:extLst>
          </p:cNvPr>
          <p:cNvSpPr>
            <a:spLocks noGrp="1"/>
          </p:cNvSpPr>
          <p:nvPr>
            <p:ph idx="1"/>
          </p:nvPr>
        </p:nvSpPr>
        <p:spPr>
          <a:xfrm>
            <a:off x="604024" y="1003610"/>
            <a:ext cx="10982093" cy="5655374"/>
          </a:xfrm>
          <a:ln>
            <a:noFill/>
          </a:ln>
        </p:spPr>
        <p:txBody>
          <a:bodyPr lIns="90000">
            <a:normAutofit/>
          </a:bodyPr>
          <a:lstStyle/>
          <a:p>
            <a:r>
              <a:rPr lang="ja-JP" altLang="en-US" sz="2400"/>
              <a:t>諸注意</a:t>
            </a:r>
            <a:endParaRPr lang="en" altLang="ja-JP" sz="2400" dirty="0"/>
          </a:p>
          <a:p>
            <a:pPr lvl="1">
              <a:buFont typeface="システムフォント（レギュラー）"/>
              <a:buChar char="-"/>
            </a:pPr>
            <a:r>
              <a:rPr lang="ja-JP" altLang="en-US" sz="2000"/>
              <a:t>本スライドで使用するデータは、“</a:t>
            </a:r>
            <a:r>
              <a:rPr lang="en" altLang="ja-JP" sz="2000" dirty="0" err="1"/>
              <a:t>SeanLahman.com</a:t>
            </a:r>
            <a:r>
              <a:rPr lang="ja-JP" altLang="en-US" sz="2000"/>
              <a:t>”が公開している</a:t>
            </a:r>
            <a:r>
              <a:rPr lang="en-US" altLang="ja-JP" sz="2000" dirty="0"/>
              <a:t>MLB</a:t>
            </a:r>
            <a:r>
              <a:rPr lang="ja-JP" altLang="en-US" sz="2000"/>
              <a:t>データセットを用いる。なお、このデータは「</a:t>
            </a:r>
            <a:r>
              <a:rPr lang="ja-JP" altLang="en-US" sz="2000" b="1"/>
              <a:t>クリエイティブ・コモンズ 表示</a:t>
            </a:r>
            <a:r>
              <a:rPr lang="en-US" altLang="ja-JP" sz="2000" b="1" dirty="0"/>
              <a:t>-</a:t>
            </a:r>
            <a:r>
              <a:rPr lang="ja-JP" altLang="en-US" sz="2000" b="1"/>
              <a:t>継承 </a:t>
            </a:r>
            <a:r>
              <a:rPr lang="en-US" altLang="ja-JP" sz="2000" b="1" dirty="0"/>
              <a:t>3.0 </a:t>
            </a:r>
            <a:r>
              <a:rPr lang="ja-JP" altLang="en-US" sz="2000" b="1"/>
              <a:t>非移植</a:t>
            </a:r>
            <a:r>
              <a:rPr lang="ja-JP" altLang="en-US" sz="2000"/>
              <a:t>」で</a:t>
            </a:r>
            <a:br>
              <a:rPr lang="en-US" altLang="ja-JP" sz="2000" dirty="0"/>
            </a:br>
            <a:r>
              <a:rPr lang="ja-JP" altLang="en-US" sz="2000"/>
              <a:t>ライセンスされている。</a:t>
            </a:r>
            <a:endParaRPr lang="en-US" altLang="ja-JP" sz="2000" dirty="0"/>
          </a:p>
          <a:p>
            <a:pPr lvl="1">
              <a:buFont typeface="Wingdings" pitchFamily="2" charset="2"/>
              <a:buChar char="ü"/>
            </a:pPr>
            <a:r>
              <a:rPr lang="en-US" altLang="ja-JP" sz="2000" dirty="0"/>
              <a:t> </a:t>
            </a:r>
            <a:r>
              <a:rPr lang="en" altLang="ja-JP" sz="2000" dirty="0" err="1"/>
              <a:t>SeanLahman.com</a:t>
            </a:r>
            <a:br>
              <a:rPr lang="en-US" altLang="ja-JP" sz="2000" dirty="0"/>
            </a:br>
            <a:r>
              <a:rPr lang="en" altLang="ja-JP" sz="2000" dirty="0"/>
              <a:t>http://</a:t>
            </a:r>
            <a:r>
              <a:rPr lang="en" altLang="ja-JP" sz="2000" dirty="0" err="1"/>
              <a:t>www.seanlahman.com</a:t>
            </a:r>
            <a:r>
              <a:rPr lang="en" altLang="ja-JP" sz="2000" dirty="0"/>
              <a:t>/baseball-archive/statistics/</a:t>
            </a:r>
          </a:p>
          <a:p>
            <a:pPr lvl="1">
              <a:buFont typeface="Wingdings" pitchFamily="2" charset="2"/>
              <a:buChar char="ü"/>
            </a:pPr>
            <a:r>
              <a:rPr lang="en-US" altLang="ja-JP" sz="2000" dirty="0"/>
              <a:t> </a:t>
            </a:r>
            <a:r>
              <a:rPr lang="en" altLang="ja-JP" sz="2000" dirty="0" err="1"/>
              <a:t>creativecommons.org</a:t>
            </a:r>
            <a:br>
              <a:rPr lang="en-US" altLang="ja-JP" sz="2000" dirty="0"/>
            </a:br>
            <a:r>
              <a:rPr lang="en" altLang="ja-JP" sz="2000" dirty="0"/>
              <a:t>https://</a:t>
            </a:r>
            <a:r>
              <a:rPr lang="en" altLang="ja-JP" sz="2000" dirty="0" err="1"/>
              <a:t>creativecommons.org</a:t>
            </a:r>
            <a:r>
              <a:rPr lang="en" altLang="ja-JP" sz="2000" dirty="0"/>
              <a:t>/licenses/by-</a:t>
            </a:r>
            <a:r>
              <a:rPr lang="en" altLang="ja-JP" sz="2000" dirty="0" err="1"/>
              <a:t>sa</a:t>
            </a:r>
            <a:r>
              <a:rPr lang="en" altLang="ja-JP" sz="2000" dirty="0"/>
              <a:t>/3.0/</a:t>
            </a:r>
          </a:p>
          <a:p>
            <a:pPr lvl="1">
              <a:buFont typeface="Wingdings" pitchFamily="2" charset="2"/>
              <a:buChar char="ü"/>
            </a:pPr>
            <a:r>
              <a:rPr lang="en" altLang="ja-JP" sz="2000" dirty="0"/>
              <a:t> </a:t>
            </a:r>
            <a:r>
              <a:rPr lang="en" altLang="ja-JP" sz="2000" dirty="0" err="1"/>
              <a:t>creativecommons.jp</a:t>
            </a:r>
            <a:br>
              <a:rPr lang="en" altLang="ja-JP" sz="2000" dirty="0"/>
            </a:br>
            <a:r>
              <a:rPr lang="en" altLang="ja-JP" sz="2000" dirty="0"/>
              <a:t>https://</a:t>
            </a:r>
            <a:r>
              <a:rPr lang="en" altLang="ja-JP" sz="2000" dirty="0" err="1"/>
              <a:t>creativecommons.jp</a:t>
            </a:r>
            <a:r>
              <a:rPr lang="en" altLang="ja-JP" sz="2000" dirty="0"/>
              <a:t>/licenses/</a:t>
            </a:r>
            <a:endParaRPr lang="en-US" altLang="ja-JP" sz="2000" dirty="0"/>
          </a:p>
        </p:txBody>
      </p:sp>
      <p:sp>
        <p:nvSpPr>
          <p:cNvPr id="4" name="四角形吹き出し 3">
            <a:extLst>
              <a:ext uri="{FF2B5EF4-FFF2-40B4-BE49-F238E27FC236}">
                <a16:creationId xmlns:a16="http://schemas.microsoft.com/office/drawing/2014/main" id="{09E00146-EF03-FD47-9C06-87ED9605E6DA}"/>
              </a:ext>
            </a:extLst>
          </p:cNvPr>
          <p:cNvSpPr/>
          <p:nvPr/>
        </p:nvSpPr>
        <p:spPr>
          <a:xfrm>
            <a:off x="982247" y="4441373"/>
            <a:ext cx="10225645" cy="2101931"/>
          </a:xfrm>
          <a:prstGeom prst="wedgeRectCallout">
            <a:avLst>
              <a:gd name="adj1" fmla="val -29015"/>
              <a:gd name="adj2" fmla="val -64805"/>
            </a:avLst>
          </a:prstGeom>
          <a:solidFill>
            <a:schemeClr val="accent4">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tx1"/>
                </a:solidFill>
                <a:latin typeface="+mn-ea"/>
              </a:rPr>
              <a:t>クリエイティブ・コモンズ・ライセンス</a:t>
            </a:r>
            <a:r>
              <a:rPr lang="en-US" altLang="ja-JP" sz="2000" dirty="0">
                <a:solidFill>
                  <a:schemeClr val="tx1"/>
                </a:solidFill>
                <a:latin typeface="+mn-ea"/>
              </a:rPr>
              <a:t>(CC</a:t>
            </a:r>
            <a:r>
              <a:rPr lang="ja-JP" altLang="en-US" sz="2000">
                <a:solidFill>
                  <a:schemeClr val="tx1"/>
                </a:solidFill>
                <a:latin typeface="+mn-ea"/>
              </a:rPr>
              <a:t>ライセンス</a:t>
            </a:r>
            <a:r>
              <a:rPr lang="en-US" altLang="ja-JP" sz="2000" dirty="0">
                <a:solidFill>
                  <a:schemeClr val="tx1"/>
                </a:solidFill>
                <a:latin typeface="+mn-ea"/>
              </a:rPr>
              <a:t>)</a:t>
            </a:r>
            <a:r>
              <a:rPr lang="ja-JP" altLang="en-US" sz="2000">
                <a:solidFill>
                  <a:schemeClr val="tx1"/>
                </a:solidFill>
                <a:latin typeface="+mn-ea"/>
              </a:rPr>
              <a:t>は</a:t>
            </a:r>
            <a:br>
              <a:rPr lang="en-US" altLang="ja-JP" sz="2000" dirty="0">
                <a:solidFill>
                  <a:schemeClr val="tx1"/>
                </a:solidFill>
                <a:latin typeface="+mn-ea"/>
              </a:rPr>
            </a:br>
            <a:r>
              <a:rPr lang="ja-JP" altLang="en-US" sz="2000">
                <a:solidFill>
                  <a:schemeClr val="tx1"/>
                </a:solidFill>
                <a:latin typeface="+mn-ea"/>
              </a:rPr>
              <a:t>「</a:t>
            </a:r>
            <a:r>
              <a:rPr lang="ja-JP" altLang="en-US" sz="2000" b="1">
                <a:solidFill>
                  <a:srgbClr val="C00000"/>
                </a:solidFill>
                <a:latin typeface="+mn-ea"/>
              </a:rPr>
              <a:t>インターネット時代のための新しい著作権ルール</a:t>
            </a:r>
            <a:r>
              <a:rPr lang="ja-JP" altLang="en-US" sz="2000">
                <a:solidFill>
                  <a:schemeClr val="tx1"/>
                </a:solidFill>
                <a:latin typeface="+mn-ea"/>
              </a:rPr>
              <a:t>で、</a:t>
            </a:r>
            <a:br>
              <a:rPr lang="en-US" altLang="ja-JP" sz="2000" dirty="0">
                <a:solidFill>
                  <a:schemeClr val="tx1"/>
                </a:solidFill>
                <a:latin typeface="+mn-ea"/>
              </a:rPr>
            </a:br>
            <a:r>
              <a:rPr lang="ja-JP" altLang="en-US" sz="2000">
                <a:solidFill>
                  <a:schemeClr val="tx1"/>
                </a:solidFill>
                <a:latin typeface="+mn-ea"/>
              </a:rPr>
              <a:t>作品を公開する作者が</a:t>
            </a:r>
            <a:r>
              <a:rPr lang="en-US" altLang="ja-JP" sz="2000" dirty="0">
                <a:solidFill>
                  <a:schemeClr val="tx1"/>
                </a:solidFill>
                <a:latin typeface="+mn-ea"/>
              </a:rPr>
              <a:t>『</a:t>
            </a:r>
            <a:r>
              <a:rPr lang="ja-JP" altLang="en-US" sz="2000">
                <a:solidFill>
                  <a:schemeClr val="tx1"/>
                </a:solidFill>
                <a:latin typeface="+mn-ea"/>
              </a:rPr>
              <a:t>この条件を守れば私の作品を自由に使って構いません。</a:t>
            </a:r>
            <a:r>
              <a:rPr lang="en-US" altLang="ja-JP" sz="2000" dirty="0">
                <a:solidFill>
                  <a:schemeClr val="tx1"/>
                </a:solidFill>
                <a:latin typeface="+mn-ea"/>
              </a:rPr>
              <a:t>』</a:t>
            </a:r>
          </a:p>
          <a:p>
            <a:pPr algn="ctr"/>
            <a:r>
              <a:rPr lang="ja-JP" altLang="en-US" sz="2000">
                <a:solidFill>
                  <a:schemeClr val="tx1"/>
                </a:solidFill>
                <a:latin typeface="+mn-ea"/>
              </a:rPr>
              <a:t>という</a:t>
            </a:r>
            <a:r>
              <a:rPr lang="ja-JP" altLang="en-US" sz="2000" b="1">
                <a:solidFill>
                  <a:srgbClr val="C00000"/>
                </a:solidFill>
                <a:latin typeface="+mn-ea"/>
              </a:rPr>
              <a:t>意思表示をするためのツール</a:t>
            </a:r>
            <a:r>
              <a:rPr lang="ja-JP" altLang="en-US" sz="2000" b="1">
                <a:solidFill>
                  <a:schemeClr val="tx1"/>
                </a:solidFill>
                <a:latin typeface="+mn-ea"/>
              </a:rPr>
              <a:t>」</a:t>
            </a:r>
            <a:r>
              <a:rPr lang="ja-JP" altLang="en-US" sz="2000">
                <a:solidFill>
                  <a:schemeClr val="tx1"/>
                </a:solidFill>
                <a:latin typeface="+mn-ea"/>
              </a:rPr>
              <a:t>。</a:t>
            </a:r>
            <a:endParaRPr lang="en-US" altLang="ja-JP" sz="2000" dirty="0">
              <a:solidFill>
                <a:schemeClr val="tx1"/>
              </a:solidFill>
              <a:latin typeface="+mn-ea"/>
            </a:endParaRPr>
          </a:p>
          <a:p>
            <a:pPr algn="r">
              <a:spcBef>
                <a:spcPts val="1200"/>
              </a:spcBef>
            </a:pPr>
            <a:r>
              <a:rPr kumimoji="1" lang="en-US" altLang="ja-JP" sz="1600" dirty="0">
                <a:solidFill>
                  <a:schemeClr val="tx1"/>
                </a:solidFill>
                <a:latin typeface="+mn-ea"/>
              </a:rPr>
              <a:t>※</a:t>
            </a:r>
            <a:r>
              <a:rPr lang="en" altLang="ja-JP" sz="1600" dirty="0">
                <a:solidFill>
                  <a:schemeClr val="tx1"/>
                </a:solidFill>
              </a:rPr>
              <a:t> https://</a:t>
            </a:r>
            <a:r>
              <a:rPr lang="en" altLang="ja-JP" sz="1600" dirty="0" err="1">
                <a:solidFill>
                  <a:schemeClr val="tx1"/>
                </a:solidFill>
              </a:rPr>
              <a:t>creativecommons.jp</a:t>
            </a:r>
            <a:r>
              <a:rPr lang="en" altLang="ja-JP" sz="1600" dirty="0">
                <a:solidFill>
                  <a:schemeClr val="tx1"/>
                </a:solidFill>
              </a:rPr>
              <a:t>/licenses/</a:t>
            </a:r>
            <a:r>
              <a:rPr lang="ja-JP" altLang="en-US" sz="1600">
                <a:solidFill>
                  <a:schemeClr val="tx1"/>
                </a:solidFill>
              </a:rPr>
              <a:t>より</a:t>
            </a:r>
            <a:endParaRPr kumimoji="1" lang="ja-JP" altLang="en-US" sz="1600">
              <a:solidFill>
                <a:schemeClr val="tx1"/>
              </a:solidFill>
              <a:latin typeface="+mn-ea"/>
            </a:endParaRPr>
          </a:p>
        </p:txBody>
      </p:sp>
    </p:spTree>
    <p:extLst>
      <p:ext uri="{BB962C8B-B14F-4D97-AF65-F5344CB8AC3E}">
        <p14:creationId xmlns:p14="http://schemas.microsoft.com/office/powerpoint/2010/main" val="362501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en-US" altLang="ja-JP" sz="3600" dirty="0"/>
              <a:t>Google </a:t>
            </a:r>
            <a:r>
              <a:rPr lang="en-US" altLang="ja-JP" sz="3600" dirty="0" err="1"/>
              <a:t>Colab</a:t>
            </a:r>
            <a:r>
              <a:rPr lang="en-US" altLang="ja-JP" sz="3600" dirty="0"/>
              <a:t>(</a:t>
            </a:r>
            <a:r>
              <a:rPr lang="en-US" altLang="ja-JP" sz="3600" dirty="0" err="1"/>
              <a:t>Colab</a:t>
            </a:r>
            <a:r>
              <a:rPr lang="en-US" altLang="ja-JP" sz="3600" dirty="0"/>
              <a:t>)</a:t>
            </a:r>
            <a:r>
              <a:rPr lang="ja-JP" altLang="en-US" sz="3600"/>
              <a:t>とは</a:t>
            </a:r>
            <a:endParaRPr kumimoji="1" lang="ja-JP" altLang="en-US" sz="3600"/>
          </a:p>
        </p:txBody>
      </p:sp>
      <p:sp>
        <p:nvSpPr>
          <p:cNvPr id="5" name="コンテンツ プレースホルダー 4">
            <a:extLst>
              <a:ext uri="{FF2B5EF4-FFF2-40B4-BE49-F238E27FC236}">
                <a16:creationId xmlns:a16="http://schemas.microsoft.com/office/drawing/2014/main" id="{DC6B9A16-7235-2D49-88F6-E71E39496D77}"/>
              </a:ext>
            </a:extLst>
          </p:cNvPr>
          <p:cNvSpPr>
            <a:spLocks noGrp="1"/>
          </p:cNvSpPr>
          <p:nvPr>
            <p:ph idx="1"/>
          </p:nvPr>
        </p:nvSpPr>
        <p:spPr>
          <a:xfrm>
            <a:off x="838200" y="1003610"/>
            <a:ext cx="10515600" cy="4806403"/>
          </a:xfrm>
        </p:spPr>
        <p:txBody>
          <a:bodyPr>
            <a:normAutofit/>
          </a:bodyPr>
          <a:lstStyle/>
          <a:p>
            <a:r>
              <a:rPr lang="ja-JP" altLang="en-US" sz="2000" b="1"/>
              <a:t>説明は公式ドキュメント</a:t>
            </a:r>
            <a:r>
              <a:rPr lang="en-US" altLang="ja-JP" sz="2000" b="1" dirty="0"/>
              <a:t>(</a:t>
            </a:r>
            <a:r>
              <a:rPr lang="ja-JP" altLang="en-US" sz="2000" b="1">
                <a:hlinkClick r:id="rId2"/>
              </a:rPr>
              <a:t>リンク</a:t>
            </a:r>
            <a:r>
              <a:rPr lang="en-US" altLang="ja-JP" sz="2000" b="1" dirty="0"/>
              <a:t>)</a:t>
            </a:r>
            <a:r>
              <a:rPr lang="ja-JP" altLang="en-US" sz="2000" b="1"/>
              <a:t>にアクセス</a:t>
            </a:r>
            <a:endParaRPr lang="en" altLang="ja-JP" sz="2000" b="1" dirty="0"/>
          </a:p>
        </p:txBody>
      </p:sp>
      <p:pic>
        <p:nvPicPr>
          <p:cNvPr id="11" name="図 10">
            <a:extLst>
              <a:ext uri="{FF2B5EF4-FFF2-40B4-BE49-F238E27FC236}">
                <a16:creationId xmlns:a16="http://schemas.microsoft.com/office/drawing/2014/main" id="{DDEEAC8A-D7FB-BD40-B815-5E974E7D10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6023" y="1350151"/>
            <a:ext cx="10219954" cy="5216053"/>
          </a:xfrm>
          <a:prstGeom prst="rect">
            <a:avLst/>
          </a:prstGeom>
          <a:ln>
            <a:solidFill>
              <a:schemeClr val="tx1"/>
            </a:solidFill>
          </a:ln>
        </p:spPr>
      </p:pic>
    </p:spTree>
    <p:extLst>
      <p:ext uri="{BB962C8B-B14F-4D97-AF65-F5344CB8AC3E}">
        <p14:creationId xmlns:p14="http://schemas.microsoft.com/office/powerpoint/2010/main" val="1654308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ja-JP" altLang="en-US" sz="3600"/>
              <a:t>連動資料</a:t>
            </a:r>
            <a:r>
              <a:rPr lang="en-US" altLang="ja-JP" sz="3600" dirty="0"/>
              <a:t>(</a:t>
            </a:r>
            <a:r>
              <a:rPr lang="ja-JP" altLang="en-US" sz="3600"/>
              <a:t>プログラム例</a:t>
            </a:r>
            <a:r>
              <a:rPr lang="en-US" altLang="ja-JP" sz="3600" dirty="0"/>
              <a:t>)</a:t>
            </a:r>
            <a:r>
              <a:rPr lang="ja-JP" altLang="en-US" sz="3600"/>
              <a:t>へのアクセスと実行方法</a:t>
            </a:r>
            <a:endParaRPr kumimoji="1" lang="ja-JP" altLang="en-US" sz="3600"/>
          </a:p>
        </p:txBody>
      </p:sp>
      <p:sp>
        <p:nvSpPr>
          <p:cNvPr id="3" name="コンテンツ プレースホルダー 2">
            <a:extLst>
              <a:ext uri="{FF2B5EF4-FFF2-40B4-BE49-F238E27FC236}">
                <a16:creationId xmlns:a16="http://schemas.microsoft.com/office/drawing/2014/main" id="{23D384EB-36C0-2447-9E07-710319A28149}"/>
              </a:ext>
            </a:extLst>
          </p:cNvPr>
          <p:cNvSpPr>
            <a:spLocks noGrp="1"/>
          </p:cNvSpPr>
          <p:nvPr>
            <p:ph idx="1"/>
          </p:nvPr>
        </p:nvSpPr>
        <p:spPr>
          <a:xfrm>
            <a:off x="838200" y="1003609"/>
            <a:ext cx="10982093" cy="2083835"/>
          </a:xfrm>
        </p:spPr>
        <p:txBody>
          <a:bodyPr lIns="90000">
            <a:normAutofit/>
          </a:bodyPr>
          <a:lstStyle/>
          <a:p>
            <a:r>
              <a:rPr lang="ja-JP" altLang="en-US" sz="2400"/>
              <a:t>アクセス</a:t>
            </a:r>
            <a:endParaRPr lang="en-US" altLang="ja-JP" sz="2400" dirty="0"/>
          </a:p>
          <a:p>
            <a:pPr marL="914400" lvl="1" indent="-457200">
              <a:buFont typeface="+mj-ea"/>
              <a:buAutoNum type="circleNumDbPlain"/>
            </a:pPr>
            <a:r>
              <a:rPr lang="ja-JP" altLang="en-US" sz="2000"/>
              <a:t>立教アカウントでグーグルにアクセスしておく。</a:t>
            </a:r>
            <a:endParaRPr lang="en-US" altLang="ja-JP" sz="2000" dirty="0"/>
          </a:p>
          <a:p>
            <a:pPr marL="914400" lvl="1" indent="-457200">
              <a:buFont typeface="+mj-ea"/>
              <a:buAutoNum type="circleNumDbPlain"/>
            </a:pPr>
            <a:r>
              <a:rPr lang="en-US" altLang="ja-JP" sz="2000" dirty="0"/>
              <a:t> </a:t>
            </a:r>
            <a:r>
              <a:rPr lang="en-US" altLang="ja-JP" sz="2000" b="1" dirty="0" err="1"/>
              <a:t>la_data_wrangling</a:t>
            </a:r>
            <a:r>
              <a:rPr lang="en-US" altLang="ja-JP" sz="2000" b="1" dirty="0"/>
              <a:t>(</a:t>
            </a:r>
            <a:r>
              <a:rPr lang="ja-JP" altLang="en-US" sz="2000" b="1">
                <a:hlinkClick r:id="rId2"/>
              </a:rPr>
              <a:t>リンク</a:t>
            </a:r>
            <a:r>
              <a:rPr lang="en-US" altLang="ja-JP" sz="2000" b="1" dirty="0"/>
              <a:t>)</a:t>
            </a:r>
            <a:r>
              <a:rPr lang="ja-JP" altLang="en-US" sz="2000"/>
              <a:t>の</a:t>
            </a:r>
            <a:r>
              <a:rPr lang="en-US" altLang="ja-JP" sz="2000" dirty="0" err="1"/>
              <a:t>Colab</a:t>
            </a:r>
            <a:r>
              <a:rPr lang="ja-JP" altLang="en-US" sz="2000"/>
              <a:t>へアクセスする。</a:t>
            </a:r>
            <a:endParaRPr lang="en-US" altLang="ja-JP" sz="2000" dirty="0"/>
          </a:p>
          <a:p>
            <a:pPr marL="914400" lvl="1" indent="-457200">
              <a:buFont typeface="+mj-ea"/>
              <a:buAutoNum type="circleNumDbPlain"/>
            </a:pPr>
            <a:r>
              <a:rPr lang="en-US" altLang="ja-JP" sz="2000" dirty="0"/>
              <a:t>【</a:t>
            </a:r>
            <a:r>
              <a:rPr lang="ja-JP" altLang="en-US" sz="2000"/>
              <a:t>重要</a:t>
            </a:r>
            <a:r>
              <a:rPr lang="en-US" altLang="ja-JP" sz="2000" dirty="0"/>
              <a:t>】</a:t>
            </a:r>
            <a:r>
              <a:rPr lang="ja-JP" altLang="en-US" sz="2000"/>
              <a:t>下のような画面が開くので、</a:t>
            </a:r>
            <a:r>
              <a:rPr lang="ja-JP" altLang="en-US" sz="2000" b="1">
                <a:solidFill>
                  <a:srgbClr val="C00000"/>
                </a:solidFill>
              </a:rPr>
              <a:t>「ドライブにコピー」</a:t>
            </a:r>
            <a:r>
              <a:rPr lang="ja-JP" altLang="en-US" sz="2000"/>
              <a:t>を押下。</a:t>
            </a:r>
            <a:br>
              <a:rPr lang="en-US" altLang="ja-JP" sz="2000" dirty="0"/>
            </a:br>
            <a:r>
              <a:rPr lang="ja-JP" altLang="en-US" sz="2000">
                <a:solidFill>
                  <a:srgbClr val="C00000"/>
                </a:solidFill>
              </a:rPr>
              <a:t>コピーファイルが自身のドライブに作成されるので、</a:t>
            </a:r>
            <a:br>
              <a:rPr lang="en-US" altLang="ja-JP" sz="2000" dirty="0">
                <a:solidFill>
                  <a:srgbClr val="C00000"/>
                </a:solidFill>
              </a:rPr>
            </a:br>
            <a:r>
              <a:rPr lang="ja-JP" altLang="en-US" sz="2000">
                <a:solidFill>
                  <a:srgbClr val="C00000"/>
                </a:solidFill>
              </a:rPr>
              <a:t>そちらをもとにセルを順次実行するなり、編集してみるなりする</a:t>
            </a:r>
            <a:r>
              <a:rPr lang="ja-JP" altLang="en-US" sz="2000"/>
              <a:t>。</a:t>
            </a:r>
            <a:endParaRPr lang="en-US" altLang="ja-JP" sz="2000" dirty="0"/>
          </a:p>
        </p:txBody>
      </p:sp>
      <p:grpSp>
        <p:nvGrpSpPr>
          <p:cNvPr id="8" name="グループ化 7">
            <a:extLst>
              <a:ext uri="{FF2B5EF4-FFF2-40B4-BE49-F238E27FC236}">
                <a16:creationId xmlns:a16="http://schemas.microsoft.com/office/drawing/2014/main" id="{E052A824-268B-7543-8D84-1F56C47419E4}"/>
              </a:ext>
            </a:extLst>
          </p:cNvPr>
          <p:cNvGrpSpPr/>
          <p:nvPr/>
        </p:nvGrpSpPr>
        <p:grpSpPr>
          <a:xfrm>
            <a:off x="838200" y="3248808"/>
            <a:ext cx="10883900" cy="3200400"/>
            <a:chOff x="838200" y="3009911"/>
            <a:chExt cx="10883900" cy="3200400"/>
          </a:xfrm>
        </p:grpSpPr>
        <p:pic>
          <p:nvPicPr>
            <p:cNvPr id="6" name="図 5">
              <a:extLst>
                <a:ext uri="{FF2B5EF4-FFF2-40B4-BE49-F238E27FC236}">
                  <a16:creationId xmlns:a16="http://schemas.microsoft.com/office/drawing/2014/main" id="{2107BC47-7406-6E43-9047-9E65D75CD0CD}"/>
                </a:ext>
              </a:extLst>
            </p:cNvPr>
            <p:cNvPicPr>
              <a:picLocks noChangeAspect="1"/>
            </p:cNvPicPr>
            <p:nvPr/>
          </p:nvPicPr>
          <p:blipFill>
            <a:blip r:embed="rId3"/>
            <a:stretch>
              <a:fillRect/>
            </a:stretch>
          </p:blipFill>
          <p:spPr>
            <a:xfrm>
              <a:off x="838200" y="3009911"/>
              <a:ext cx="10883900" cy="3200400"/>
            </a:xfrm>
            <a:prstGeom prst="rect">
              <a:avLst/>
            </a:prstGeom>
            <a:ln>
              <a:solidFill>
                <a:schemeClr val="tx1"/>
              </a:solidFill>
            </a:ln>
          </p:spPr>
        </p:pic>
        <p:sp>
          <p:nvSpPr>
            <p:cNvPr id="7" name="正方形/長方形 6">
              <a:extLst>
                <a:ext uri="{FF2B5EF4-FFF2-40B4-BE49-F238E27FC236}">
                  <a16:creationId xmlns:a16="http://schemas.microsoft.com/office/drawing/2014/main" id="{A71C4C71-CFE4-554E-A4B4-FBF24407E436}"/>
                </a:ext>
              </a:extLst>
            </p:cNvPr>
            <p:cNvSpPr/>
            <p:nvPr/>
          </p:nvSpPr>
          <p:spPr>
            <a:xfrm>
              <a:off x="3679115" y="3829722"/>
              <a:ext cx="2097741" cy="38727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四角形吹き出し 8">
            <a:extLst>
              <a:ext uri="{FF2B5EF4-FFF2-40B4-BE49-F238E27FC236}">
                <a16:creationId xmlns:a16="http://schemas.microsoft.com/office/drawing/2014/main" id="{D05C29C1-9653-0E43-9969-33C2725A212D}"/>
              </a:ext>
            </a:extLst>
          </p:cNvPr>
          <p:cNvSpPr/>
          <p:nvPr/>
        </p:nvSpPr>
        <p:spPr>
          <a:xfrm>
            <a:off x="7457705" y="4455895"/>
            <a:ext cx="4192979" cy="1485400"/>
          </a:xfrm>
          <a:prstGeom prst="wedgeRectCallout">
            <a:avLst>
              <a:gd name="adj1" fmla="val -59981"/>
              <a:gd name="adj2" fmla="val 4690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実行したいセル（コードの固まり）を</a:t>
            </a:r>
            <a:br>
              <a:rPr kumimoji="1" lang="en-US" altLang="ja-JP" dirty="0">
                <a:solidFill>
                  <a:schemeClr val="tx1"/>
                </a:solidFill>
              </a:rPr>
            </a:br>
            <a:r>
              <a:rPr lang="ja-JP" altLang="en-US">
                <a:solidFill>
                  <a:schemeClr val="tx1"/>
                </a:solidFill>
              </a:rPr>
              <a:t>クリックして</a:t>
            </a:r>
            <a:r>
              <a:rPr kumimoji="1" lang="ja-JP" altLang="en-US">
                <a:solidFill>
                  <a:schemeClr val="tx1"/>
                </a:solidFill>
              </a:rPr>
              <a:t>、</a:t>
            </a:r>
            <a:r>
              <a:rPr kumimoji="1" lang="en-US" altLang="ja-JP" dirty="0" err="1">
                <a:solidFill>
                  <a:schemeClr val="tx1"/>
                </a:solidFill>
              </a:rPr>
              <a:t>Shift+Enter</a:t>
            </a:r>
            <a:br>
              <a:rPr kumimoji="1" lang="en-US" altLang="ja-JP" dirty="0">
                <a:solidFill>
                  <a:schemeClr val="tx1"/>
                </a:solidFill>
              </a:rPr>
            </a:br>
            <a:r>
              <a:rPr kumimoji="1" lang="ja-JP" altLang="en-US">
                <a:solidFill>
                  <a:schemeClr val="tx1"/>
                </a:solidFill>
              </a:rPr>
              <a:t>で実行ができる</a:t>
            </a:r>
          </a:p>
        </p:txBody>
      </p:sp>
      <p:sp>
        <p:nvSpPr>
          <p:cNvPr id="10" name="四角形吹き出し 9">
            <a:extLst>
              <a:ext uri="{FF2B5EF4-FFF2-40B4-BE49-F238E27FC236}">
                <a16:creationId xmlns:a16="http://schemas.microsoft.com/office/drawing/2014/main" id="{756CD195-9652-F348-9311-F21DA5BDEC89}"/>
              </a:ext>
            </a:extLst>
          </p:cNvPr>
          <p:cNvSpPr/>
          <p:nvPr/>
        </p:nvSpPr>
        <p:spPr>
          <a:xfrm>
            <a:off x="5901735" y="3248808"/>
            <a:ext cx="1555970" cy="878484"/>
          </a:xfrm>
          <a:prstGeom prst="wedgeRectCallout">
            <a:avLst>
              <a:gd name="adj1" fmla="val -59981"/>
              <a:gd name="adj2" fmla="val 46905"/>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重要</a:t>
            </a:r>
            <a:r>
              <a:rPr kumimoji="1" lang="en-US" altLang="ja-JP" dirty="0">
                <a:solidFill>
                  <a:schemeClr val="tx1"/>
                </a:solidFill>
              </a:rPr>
              <a:t>!!</a:t>
            </a:r>
            <a:endParaRPr kumimoji="1" lang="ja-JP" altLang="en-US">
              <a:solidFill>
                <a:schemeClr val="tx1"/>
              </a:solidFill>
            </a:endParaRPr>
          </a:p>
        </p:txBody>
      </p:sp>
    </p:spTree>
    <p:extLst>
      <p:ext uri="{BB962C8B-B14F-4D97-AF65-F5344CB8AC3E}">
        <p14:creationId xmlns:p14="http://schemas.microsoft.com/office/powerpoint/2010/main" val="321707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365125"/>
            <a:ext cx="10515600" cy="638485"/>
          </a:xfrm>
        </p:spPr>
        <p:txBody>
          <a:bodyPr>
            <a:normAutofit/>
          </a:bodyPr>
          <a:lstStyle/>
          <a:p>
            <a:r>
              <a:rPr lang="en-US" altLang="ja-JP" sz="3600" dirty="0"/>
              <a:t>0. </a:t>
            </a:r>
            <a:r>
              <a:rPr lang="ja-JP" altLang="en-US" sz="3600"/>
              <a:t>インポート</a:t>
            </a:r>
            <a:endParaRPr kumimoji="1" lang="ja-JP" altLang="en-US" sz="3600"/>
          </a:p>
        </p:txBody>
      </p:sp>
      <p:sp>
        <p:nvSpPr>
          <p:cNvPr id="3" name="コンテンツ プレースホルダー 2">
            <a:extLst>
              <a:ext uri="{FF2B5EF4-FFF2-40B4-BE49-F238E27FC236}">
                <a16:creationId xmlns:a16="http://schemas.microsoft.com/office/drawing/2014/main" id="{23D384EB-36C0-2447-9E07-710319A28149}"/>
              </a:ext>
            </a:extLst>
          </p:cNvPr>
          <p:cNvSpPr>
            <a:spLocks noGrp="1"/>
          </p:cNvSpPr>
          <p:nvPr>
            <p:ph idx="1"/>
          </p:nvPr>
        </p:nvSpPr>
        <p:spPr>
          <a:xfrm>
            <a:off x="838200" y="1164974"/>
            <a:ext cx="10982093" cy="447403"/>
          </a:xfrm>
        </p:spPr>
        <p:txBody>
          <a:bodyPr lIns="90000"/>
          <a:lstStyle/>
          <a:p>
            <a:pPr>
              <a:buFont typeface="Wingdings" pitchFamily="2" charset="2"/>
              <a:buChar char="Ø"/>
            </a:pPr>
            <a:r>
              <a:rPr lang="en-US" altLang="ja-JP" sz="2400" dirty="0"/>
              <a:t>pandas</a:t>
            </a:r>
            <a:r>
              <a:rPr lang="ja-JP" altLang="en-US" sz="2400"/>
              <a:t>のインポート</a:t>
            </a:r>
            <a:endParaRPr lang="en-US" altLang="ja-JP" sz="2000" dirty="0"/>
          </a:p>
        </p:txBody>
      </p:sp>
      <p:pic>
        <p:nvPicPr>
          <p:cNvPr id="5" name="図 4">
            <a:extLst>
              <a:ext uri="{FF2B5EF4-FFF2-40B4-BE49-F238E27FC236}">
                <a16:creationId xmlns:a16="http://schemas.microsoft.com/office/drawing/2014/main" id="{4035DBB9-4614-B74A-B22C-675092715C7D}"/>
              </a:ext>
            </a:extLst>
          </p:cNvPr>
          <p:cNvPicPr>
            <a:picLocks noChangeAspect="1"/>
          </p:cNvPicPr>
          <p:nvPr/>
        </p:nvPicPr>
        <p:blipFill>
          <a:blip r:embed="rId2"/>
          <a:stretch>
            <a:fillRect/>
          </a:stretch>
        </p:blipFill>
        <p:spPr>
          <a:xfrm>
            <a:off x="1138293" y="1612377"/>
            <a:ext cx="9334500" cy="1739900"/>
          </a:xfrm>
          <a:prstGeom prst="rect">
            <a:avLst/>
          </a:prstGeom>
        </p:spPr>
      </p:pic>
      <p:sp>
        <p:nvSpPr>
          <p:cNvPr id="6" name="コンテンツ プレースホルダー 2">
            <a:extLst>
              <a:ext uri="{FF2B5EF4-FFF2-40B4-BE49-F238E27FC236}">
                <a16:creationId xmlns:a16="http://schemas.microsoft.com/office/drawing/2014/main" id="{2BFD5F16-9B29-3842-ABA9-7765D8890777}"/>
              </a:ext>
            </a:extLst>
          </p:cNvPr>
          <p:cNvSpPr txBox="1">
            <a:spLocks/>
          </p:cNvSpPr>
          <p:nvPr/>
        </p:nvSpPr>
        <p:spPr>
          <a:xfrm>
            <a:off x="838199" y="3455814"/>
            <a:ext cx="10982093" cy="2836697"/>
          </a:xfrm>
          <a:prstGeom prst="rect">
            <a:avLst/>
          </a:prstGeom>
        </p:spPr>
        <p:txBody>
          <a:bodyPr vert="horz" lIns="9000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chemeClr val="tx1"/>
              </a:buClr>
              <a:buFont typeface="Wingdings" pitchFamily="2" charset="2"/>
              <a:buChar char="Ø"/>
            </a:pPr>
            <a:r>
              <a:rPr lang="ja-JP" altLang="en-US" sz="2400" b="1">
                <a:solidFill>
                  <a:srgbClr val="C00000"/>
                </a:solidFill>
              </a:rPr>
              <a:t>超重要</a:t>
            </a:r>
            <a:r>
              <a:rPr lang="en-US" altLang="ja-JP" sz="2400" b="1" dirty="0">
                <a:solidFill>
                  <a:srgbClr val="C00000"/>
                </a:solidFill>
              </a:rPr>
              <a:t>!! </a:t>
            </a:r>
            <a:r>
              <a:rPr lang="en-US" altLang="ja-JP" sz="2400" b="1" dirty="0" err="1">
                <a:solidFill>
                  <a:srgbClr val="C00000"/>
                </a:solidFill>
              </a:rPr>
              <a:t>DataFrame</a:t>
            </a:r>
            <a:r>
              <a:rPr lang="ja-JP" altLang="en-US" sz="2400" b="1">
                <a:solidFill>
                  <a:srgbClr val="C00000"/>
                </a:solidFill>
              </a:rPr>
              <a:t>について</a:t>
            </a:r>
            <a:endParaRPr lang="en-US" altLang="ja-JP" sz="2400" b="1" dirty="0">
              <a:solidFill>
                <a:srgbClr val="C00000"/>
              </a:solidFill>
            </a:endParaRPr>
          </a:p>
          <a:p>
            <a:pPr>
              <a:buClr>
                <a:schemeClr val="tx1"/>
              </a:buClr>
            </a:pPr>
            <a:r>
              <a:rPr lang="en-US" altLang="ja-JP" sz="2000" dirty="0"/>
              <a:t>Pandas</a:t>
            </a:r>
            <a:r>
              <a:rPr lang="ja-JP" altLang="en-US" sz="2000"/>
              <a:t>では、</a:t>
            </a:r>
            <a:r>
              <a:rPr lang="en-US" altLang="ja-JP" sz="2000" dirty="0"/>
              <a:t>csv(</a:t>
            </a:r>
            <a:r>
              <a:rPr lang="ja-JP" altLang="en-US" sz="2000"/>
              <a:t>後述</a:t>
            </a:r>
            <a:r>
              <a:rPr lang="en-US" altLang="ja-JP" sz="2000" dirty="0"/>
              <a:t>)</a:t>
            </a:r>
            <a:r>
              <a:rPr lang="ja-JP" altLang="en-US" sz="2000"/>
              <a:t>などのデータファイルを読み込んで</a:t>
            </a:r>
            <a:r>
              <a:rPr lang="en-US" altLang="ja-JP" sz="2000" b="1" dirty="0" err="1">
                <a:solidFill>
                  <a:schemeClr val="accent6">
                    <a:lumMod val="75000"/>
                  </a:schemeClr>
                </a:solidFill>
              </a:rPr>
              <a:t>DataFrame</a:t>
            </a:r>
            <a:r>
              <a:rPr lang="en-US" altLang="ja-JP" sz="2000" b="1" dirty="0">
                <a:solidFill>
                  <a:schemeClr val="accent6">
                    <a:lumMod val="75000"/>
                  </a:schemeClr>
                </a:solidFill>
              </a:rPr>
              <a:t>(</a:t>
            </a:r>
            <a:r>
              <a:rPr lang="ja-JP" altLang="en-US" sz="2000" b="1">
                <a:solidFill>
                  <a:schemeClr val="accent6">
                    <a:lumMod val="75000"/>
                  </a:schemeClr>
                </a:solidFill>
              </a:rPr>
              <a:t>以下</a:t>
            </a:r>
            <a:r>
              <a:rPr lang="en-US" altLang="ja-JP" sz="2000" b="1" dirty="0" err="1">
                <a:solidFill>
                  <a:schemeClr val="accent6">
                    <a:lumMod val="75000"/>
                  </a:schemeClr>
                </a:solidFill>
              </a:rPr>
              <a:t>df</a:t>
            </a:r>
            <a:r>
              <a:rPr lang="en-US" altLang="ja-JP" sz="2000" b="1" dirty="0">
                <a:solidFill>
                  <a:schemeClr val="accent6">
                    <a:lumMod val="75000"/>
                  </a:schemeClr>
                </a:solidFill>
              </a:rPr>
              <a:t>)</a:t>
            </a:r>
            <a:r>
              <a:rPr lang="ja-JP" altLang="en-US" sz="2000" b="1">
                <a:solidFill>
                  <a:schemeClr val="accent6">
                    <a:lumMod val="75000"/>
                  </a:schemeClr>
                </a:solidFill>
              </a:rPr>
              <a:t>形式で保持</a:t>
            </a:r>
            <a:r>
              <a:rPr lang="ja-JP" altLang="en-US" sz="2000"/>
              <a:t>。</a:t>
            </a:r>
            <a:endParaRPr lang="en-US" altLang="ja-JP" sz="2000" dirty="0"/>
          </a:p>
          <a:p>
            <a:pPr>
              <a:buClr>
                <a:schemeClr val="tx1"/>
              </a:buClr>
            </a:pPr>
            <a:r>
              <a:rPr lang="en-US" altLang="ja-JP" sz="2000" dirty="0" err="1"/>
              <a:t>df</a:t>
            </a:r>
            <a:r>
              <a:rPr lang="ja-JP" altLang="en-US" sz="2000"/>
              <a:t>は行</a:t>
            </a:r>
            <a:r>
              <a:rPr lang="en-US" altLang="ja-JP" sz="2000" dirty="0"/>
              <a:t>(row)</a:t>
            </a:r>
            <a:r>
              <a:rPr lang="ja-JP" altLang="en-US" sz="2000"/>
              <a:t>と列</a:t>
            </a:r>
            <a:r>
              <a:rPr lang="en-US" altLang="ja-JP" sz="2000" dirty="0"/>
              <a:t>(column)</a:t>
            </a:r>
            <a:r>
              <a:rPr lang="ja-JP" altLang="en-US" sz="2000"/>
              <a:t>の（</a:t>
            </a:r>
            <a:r>
              <a:rPr lang="en-US" altLang="ja-JP" sz="2000" dirty="0"/>
              <a:t>2</a:t>
            </a:r>
            <a:r>
              <a:rPr lang="ja-JP" altLang="en-US" sz="2000"/>
              <a:t>次元）から成る。</a:t>
            </a:r>
            <a:endParaRPr lang="en-US" altLang="ja-JP" sz="2000" dirty="0"/>
          </a:p>
          <a:p>
            <a:pPr>
              <a:buClr>
                <a:schemeClr val="tx1"/>
              </a:buClr>
            </a:pPr>
            <a:r>
              <a:rPr lang="en-US" altLang="ja-JP" sz="2000" dirty="0" err="1"/>
              <a:t>df</a:t>
            </a:r>
            <a:r>
              <a:rPr lang="ja-JP" altLang="en-US" sz="2000"/>
              <a:t>にはデータ整理に役立つさまざまな</a:t>
            </a:r>
            <a:r>
              <a:rPr lang="ja-JP" altLang="en-US" sz="2000" b="1"/>
              <a:t>機能</a:t>
            </a:r>
            <a:r>
              <a:rPr lang="en-US" altLang="ja-JP" sz="2000" b="1" dirty="0"/>
              <a:t>(</a:t>
            </a:r>
            <a:r>
              <a:rPr lang="ja-JP" altLang="en-US" sz="2000" b="1"/>
              <a:t>メソッド</a:t>
            </a:r>
            <a:r>
              <a:rPr lang="en-US" altLang="ja-JP" sz="2000" b="1" dirty="0"/>
              <a:t>)</a:t>
            </a:r>
            <a:r>
              <a:rPr lang="ja-JP" altLang="en-US" sz="2000"/>
              <a:t>も合わせて持っている。</a:t>
            </a:r>
            <a:br>
              <a:rPr lang="en-US" altLang="ja-JP" sz="2000" dirty="0"/>
            </a:br>
            <a:r>
              <a:rPr lang="ja-JP" altLang="en-US" sz="2000"/>
              <a:t>⇨メソッドを利用する場合は、</a:t>
            </a:r>
            <a:r>
              <a:rPr lang="en-US" altLang="ja-JP" sz="2000" b="1" dirty="0" err="1"/>
              <a:t>df</a:t>
            </a:r>
            <a:r>
              <a:rPr lang="en-US" altLang="ja-JP" sz="2000" b="1" dirty="0"/>
              <a:t>.</a:t>
            </a:r>
            <a:r>
              <a:rPr lang="ja-JP" altLang="en-US" sz="2000" b="1"/>
              <a:t>メソッド</a:t>
            </a:r>
            <a:r>
              <a:rPr lang="en-US" altLang="ja-JP" sz="2000" b="1" dirty="0"/>
              <a:t>()</a:t>
            </a:r>
            <a:r>
              <a:rPr lang="ja-JP" altLang="en-US" sz="2000"/>
              <a:t>の形式で記述する</a:t>
            </a:r>
            <a:r>
              <a:rPr lang="en-US" altLang="ja-JP" sz="2000" dirty="0"/>
              <a:t>(</a:t>
            </a:r>
            <a:r>
              <a:rPr lang="en-US" altLang="ja-JP" sz="2000" dirty="0" err="1">
                <a:solidFill>
                  <a:srgbClr val="C00000"/>
                </a:solidFill>
              </a:rPr>
              <a:t>df</a:t>
            </a:r>
            <a:r>
              <a:rPr lang="ja-JP" altLang="en-US" sz="2000">
                <a:solidFill>
                  <a:srgbClr val="C00000"/>
                </a:solidFill>
              </a:rPr>
              <a:t>名やメソッドは可変</a:t>
            </a:r>
            <a:r>
              <a:rPr lang="en-US" altLang="ja-JP" sz="2000" dirty="0"/>
              <a:t>)</a:t>
            </a:r>
            <a:r>
              <a:rPr lang="ja-JP" altLang="en-US" sz="2000"/>
              <a:t>。</a:t>
            </a:r>
            <a:endParaRPr lang="en-US" altLang="ja-JP" sz="2000" dirty="0"/>
          </a:p>
          <a:p>
            <a:pPr>
              <a:buClr>
                <a:schemeClr val="tx1"/>
              </a:buClr>
            </a:pPr>
            <a:r>
              <a:rPr lang="ja-JP" altLang="en-US" sz="2000"/>
              <a:t>また、</a:t>
            </a:r>
            <a:r>
              <a:rPr lang="en-US" altLang="ja-JP" sz="2000" dirty="0"/>
              <a:t>Pandas</a:t>
            </a:r>
            <a:r>
              <a:rPr lang="ja-JP" altLang="en-US" sz="2000"/>
              <a:t>ライブラリ自体が持つメソッドは</a:t>
            </a:r>
            <a:r>
              <a:rPr lang="en-US" altLang="ja-JP" sz="2000" b="1" dirty="0"/>
              <a:t>pd.~</a:t>
            </a:r>
            <a:r>
              <a:rPr lang="ja-JP" altLang="en-US" sz="2000"/>
              <a:t>で記述。</a:t>
            </a:r>
            <a:endParaRPr lang="en-US" altLang="ja-JP" sz="2000" dirty="0"/>
          </a:p>
          <a:p>
            <a:pPr>
              <a:buClr>
                <a:schemeClr val="tx1"/>
              </a:buClr>
            </a:pPr>
            <a:r>
              <a:rPr lang="ja-JP" altLang="en-US" sz="2000"/>
              <a:t>つまり</a:t>
            </a:r>
            <a:r>
              <a:rPr lang="en-US" altLang="ja-JP" sz="2000" dirty="0" err="1"/>
              <a:t>df</a:t>
            </a:r>
            <a:r>
              <a:rPr lang="ja-JP" altLang="en-US" sz="2000"/>
              <a:t>の作成も</a:t>
            </a:r>
            <a:r>
              <a:rPr lang="en-US" altLang="ja-JP" sz="2000" dirty="0"/>
              <a:t>Pandas</a:t>
            </a:r>
            <a:r>
              <a:rPr lang="ja-JP" altLang="en-US" sz="2000"/>
              <a:t>ライブラリのメソッドの一つ。</a:t>
            </a:r>
            <a:endParaRPr lang="en-US" altLang="ja-JP" sz="2000" dirty="0"/>
          </a:p>
          <a:p>
            <a:pPr>
              <a:buClr>
                <a:schemeClr val="tx1"/>
              </a:buClr>
            </a:pPr>
            <a:endParaRPr lang="en-US" altLang="ja-JP" sz="2000" dirty="0"/>
          </a:p>
        </p:txBody>
      </p:sp>
      <p:grpSp>
        <p:nvGrpSpPr>
          <p:cNvPr id="15" name="グループ化 14">
            <a:extLst>
              <a:ext uri="{FF2B5EF4-FFF2-40B4-BE49-F238E27FC236}">
                <a16:creationId xmlns:a16="http://schemas.microsoft.com/office/drawing/2014/main" id="{1ACAFD60-817E-C440-99A6-8DBA45AC584B}"/>
              </a:ext>
            </a:extLst>
          </p:cNvPr>
          <p:cNvGrpSpPr/>
          <p:nvPr/>
        </p:nvGrpSpPr>
        <p:grpSpPr>
          <a:xfrm>
            <a:off x="8602427" y="5297858"/>
            <a:ext cx="2529445" cy="1377537"/>
            <a:chOff x="8824355" y="5072226"/>
            <a:chExt cx="2529445" cy="1377537"/>
          </a:xfrm>
        </p:grpSpPr>
        <p:grpSp>
          <p:nvGrpSpPr>
            <p:cNvPr id="12" name="グループ化 11">
              <a:extLst>
                <a:ext uri="{FF2B5EF4-FFF2-40B4-BE49-F238E27FC236}">
                  <a16:creationId xmlns:a16="http://schemas.microsoft.com/office/drawing/2014/main" id="{02AA2A7A-0FE3-0A4E-BF47-C16C1B00731E}"/>
                </a:ext>
              </a:extLst>
            </p:cNvPr>
            <p:cNvGrpSpPr/>
            <p:nvPr/>
          </p:nvGrpSpPr>
          <p:grpSpPr>
            <a:xfrm>
              <a:off x="8954985" y="5072226"/>
              <a:ext cx="2398815" cy="1377537"/>
              <a:chOff x="7101445" y="5480463"/>
              <a:chExt cx="2398815" cy="1377537"/>
            </a:xfrm>
          </p:grpSpPr>
          <p:grpSp>
            <p:nvGrpSpPr>
              <p:cNvPr id="11" name="グループ化 10">
                <a:extLst>
                  <a:ext uri="{FF2B5EF4-FFF2-40B4-BE49-F238E27FC236}">
                    <a16:creationId xmlns:a16="http://schemas.microsoft.com/office/drawing/2014/main" id="{A86F8ED9-CC05-DB42-9330-E51051A16FE0}"/>
                  </a:ext>
                </a:extLst>
              </p:cNvPr>
              <p:cNvGrpSpPr/>
              <p:nvPr/>
            </p:nvGrpSpPr>
            <p:grpSpPr>
              <a:xfrm>
                <a:off x="7101445" y="5480463"/>
                <a:ext cx="2398815" cy="1377537"/>
                <a:chOff x="8121732" y="5645715"/>
                <a:chExt cx="2398815" cy="1377537"/>
              </a:xfrm>
            </p:grpSpPr>
            <p:sp>
              <p:nvSpPr>
                <p:cNvPr id="4" name="正方形/長方形 3">
                  <a:extLst>
                    <a:ext uri="{FF2B5EF4-FFF2-40B4-BE49-F238E27FC236}">
                      <a16:creationId xmlns:a16="http://schemas.microsoft.com/office/drawing/2014/main" id="{DD8B834F-859A-DE47-BF4B-4E83E016AFD8}"/>
                    </a:ext>
                  </a:extLst>
                </p:cNvPr>
                <p:cNvSpPr/>
                <p:nvPr/>
              </p:nvSpPr>
              <p:spPr>
                <a:xfrm>
                  <a:off x="8121732" y="5645715"/>
                  <a:ext cx="2398815" cy="137753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D202F608-1154-254F-A177-F4E35709E1FF}"/>
                    </a:ext>
                  </a:extLst>
                </p:cNvPr>
                <p:cNvSpPr/>
                <p:nvPr/>
              </p:nvSpPr>
              <p:spPr>
                <a:xfrm>
                  <a:off x="8121732" y="5645715"/>
                  <a:ext cx="1235034" cy="295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Pandas</a:t>
                  </a:r>
                  <a:endParaRPr kumimoji="1" lang="ja-JP" altLang="en-US"/>
                </a:p>
              </p:txBody>
            </p:sp>
          </p:grpSp>
          <p:grpSp>
            <p:nvGrpSpPr>
              <p:cNvPr id="10" name="グループ化 9">
                <a:extLst>
                  <a:ext uri="{FF2B5EF4-FFF2-40B4-BE49-F238E27FC236}">
                    <a16:creationId xmlns:a16="http://schemas.microsoft.com/office/drawing/2014/main" id="{AB7864CF-827F-D443-8F6B-7D27684AC955}"/>
                  </a:ext>
                </a:extLst>
              </p:cNvPr>
              <p:cNvGrpSpPr/>
              <p:nvPr/>
            </p:nvGrpSpPr>
            <p:grpSpPr>
              <a:xfrm>
                <a:off x="7824850" y="6042917"/>
                <a:ext cx="1675410" cy="815083"/>
                <a:chOff x="9226138" y="6167608"/>
                <a:chExt cx="1675410" cy="815083"/>
              </a:xfrm>
            </p:grpSpPr>
            <p:sp>
              <p:nvSpPr>
                <p:cNvPr id="8" name="正方形/長方形 7">
                  <a:extLst>
                    <a:ext uri="{FF2B5EF4-FFF2-40B4-BE49-F238E27FC236}">
                      <a16:creationId xmlns:a16="http://schemas.microsoft.com/office/drawing/2014/main" id="{8DA7F2DC-010D-6541-A54B-C9C0099E1276}"/>
                    </a:ext>
                  </a:extLst>
                </p:cNvPr>
                <p:cNvSpPr/>
                <p:nvPr/>
              </p:nvSpPr>
              <p:spPr>
                <a:xfrm>
                  <a:off x="9226138" y="6167608"/>
                  <a:ext cx="1675410" cy="81508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0C21985C-737E-1347-8743-488CD907C6C5}"/>
                    </a:ext>
                  </a:extLst>
                </p:cNvPr>
                <p:cNvSpPr/>
                <p:nvPr/>
              </p:nvSpPr>
              <p:spPr>
                <a:xfrm>
                  <a:off x="9227128" y="6167608"/>
                  <a:ext cx="1235034" cy="295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a:t>df</a:t>
                  </a:r>
                  <a:endParaRPr kumimoji="1" lang="ja-JP" altLang="en-US"/>
                </a:p>
              </p:txBody>
            </p:sp>
          </p:grpSp>
        </p:grpSp>
        <p:sp>
          <p:nvSpPr>
            <p:cNvPr id="13" name="テキスト ボックス 12">
              <a:extLst>
                <a:ext uri="{FF2B5EF4-FFF2-40B4-BE49-F238E27FC236}">
                  <a16:creationId xmlns:a16="http://schemas.microsoft.com/office/drawing/2014/main" id="{1E434770-7E74-1D47-B792-E50E9EC423C1}"/>
                </a:ext>
              </a:extLst>
            </p:cNvPr>
            <p:cNvSpPr txBox="1"/>
            <p:nvPr/>
          </p:nvSpPr>
          <p:spPr>
            <a:xfrm>
              <a:off x="9851076" y="5989945"/>
              <a:ext cx="1330037" cy="307777"/>
            </a:xfrm>
            <a:prstGeom prst="rect">
              <a:avLst/>
            </a:prstGeom>
            <a:noFill/>
          </p:spPr>
          <p:txBody>
            <a:bodyPr wrap="square" rtlCol="0">
              <a:spAutoFit/>
            </a:bodyPr>
            <a:lstStyle/>
            <a:p>
              <a:pPr algn="ctr"/>
              <a:r>
                <a:rPr kumimoji="1" lang="en-US" altLang="ja-JP" sz="1400" dirty="0"/>
                <a:t>methods</a:t>
              </a:r>
              <a:endParaRPr kumimoji="1" lang="ja-JP" altLang="en-US" sz="1400"/>
            </a:p>
          </p:txBody>
        </p:sp>
        <p:sp>
          <p:nvSpPr>
            <p:cNvPr id="14" name="テキスト ボックス 13">
              <a:extLst>
                <a:ext uri="{FF2B5EF4-FFF2-40B4-BE49-F238E27FC236}">
                  <a16:creationId xmlns:a16="http://schemas.microsoft.com/office/drawing/2014/main" id="{E98F187C-09A3-3747-B436-FB310A327D1A}"/>
                </a:ext>
              </a:extLst>
            </p:cNvPr>
            <p:cNvSpPr txBox="1"/>
            <p:nvPr/>
          </p:nvSpPr>
          <p:spPr>
            <a:xfrm>
              <a:off x="8824355" y="5373519"/>
              <a:ext cx="1330037" cy="307777"/>
            </a:xfrm>
            <a:prstGeom prst="rect">
              <a:avLst/>
            </a:prstGeom>
            <a:noFill/>
          </p:spPr>
          <p:txBody>
            <a:bodyPr wrap="square" rtlCol="0">
              <a:spAutoFit/>
            </a:bodyPr>
            <a:lstStyle/>
            <a:p>
              <a:pPr algn="ctr"/>
              <a:r>
                <a:rPr kumimoji="1" lang="en-US" altLang="ja-JP" sz="1400" dirty="0"/>
                <a:t>methods</a:t>
              </a:r>
              <a:endParaRPr kumimoji="1" lang="ja-JP" altLang="en-US" sz="1400"/>
            </a:p>
          </p:txBody>
        </p:sp>
      </p:grpSp>
      <p:sp>
        <p:nvSpPr>
          <p:cNvPr id="16" name="正方形/長方形 15">
            <a:extLst>
              <a:ext uri="{FF2B5EF4-FFF2-40B4-BE49-F238E27FC236}">
                <a16:creationId xmlns:a16="http://schemas.microsoft.com/office/drawing/2014/main" id="{8B12E1EE-9049-1F40-92FA-4560F3AD80AF}"/>
              </a:ext>
            </a:extLst>
          </p:cNvPr>
          <p:cNvSpPr/>
          <p:nvPr/>
        </p:nvSpPr>
        <p:spPr>
          <a:xfrm>
            <a:off x="1674421" y="2220685"/>
            <a:ext cx="2410691" cy="261641"/>
          </a:xfrm>
          <a:prstGeom prst="rect">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吹き出し 16">
            <a:extLst>
              <a:ext uri="{FF2B5EF4-FFF2-40B4-BE49-F238E27FC236}">
                <a16:creationId xmlns:a16="http://schemas.microsoft.com/office/drawing/2014/main" id="{FCE25DA9-1AA7-B449-A1B6-D378AEB742E2}"/>
              </a:ext>
            </a:extLst>
          </p:cNvPr>
          <p:cNvSpPr/>
          <p:nvPr/>
        </p:nvSpPr>
        <p:spPr>
          <a:xfrm>
            <a:off x="6501246" y="2351505"/>
            <a:ext cx="3560859" cy="843148"/>
          </a:xfrm>
          <a:prstGeom prst="wedgeRectCallout">
            <a:avLst>
              <a:gd name="adj1" fmla="val -120510"/>
              <a:gd name="adj2" fmla="val -60035"/>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a:solidFill>
                  <a:schemeClr val="tx1"/>
                </a:solidFill>
              </a:rPr>
              <a:t>p</a:t>
            </a:r>
            <a:r>
              <a:rPr kumimoji="1" lang="en-US" altLang="ja-JP" dirty="0" err="1">
                <a:solidFill>
                  <a:schemeClr val="tx1"/>
                </a:solidFill>
              </a:rPr>
              <a:t>adnas</a:t>
            </a:r>
            <a:r>
              <a:rPr kumimoji="1" lang="ja-JP" altLang="en-US">
                <a:solidFill>
                  <a:schemeClr val="tx1"/>
                </a:solidFill>
              </a:rPr>
              <a:t>ライブラリを</a:t>
            </a:r>
            <a:br>
              <a:rPr kumimoji="1" lang="en-US" altLang="ja-JP" dirty="0">
                <a:solidFill>
                  <a:schemeClr val="tx1"/>
                </a:solidFill>
              </a:rPr>
            </a:br>
            <a:r>
              <a:rPr kumimoji="1" lang="ja-JP" altLang="en-US">
                <a:solidFill>
                  <a:schemeClr val="tx1"/>
                </a:solidFill>
              </a:rPr>
              <a:t>以降</a:t>
            </a:r>
            <a:r>
              <a:rPr kumimoji="1" lang="en-US" altLang="ja-JP" dirty="0" err="1">
                <a:solidFill>
                  <a:schemeClr val="tx1"/>
                </a:solidFill>
              </a:rPr>
              <a:t>pd</a:t>
            </a:r>
            <a:r>
              <a:rPr kumimoji="1" lang="ja-JP" altLang="en-US">
                <a:solidFill>
                  <a:schemeClr val="tx1"/>
                </a:solidFill>
              </a:rPr>
              <a:t>として記述</a:t>
            </a:r>
            <a:r>
              <a:rPr kumimoji="1" lang="en-US" altLang="ja-JP" dirty="0">
                <a:solidFill>
                  <a:schemeClr val="tx1"/>
                </a:solidFill>
              </a:rPr>
              <a:t>(</a:t>
            </a:r>
            <a:r>
              <a:rPr kumimoji="1" lang="ja-JP" altLang="en-US">
                <a:solidFill>
                  <a:schemeClr val="tx1"/>
                </a:solidFill>
              </a:rPr>
              <a:t>お約束</a:t>
            </a:r>
            <a:r>
              <a:rPr kumimoji="1" lang="en-US" altLang="ja-JP" dirty="0">
                <a:solidFill>
                  <a:schemeClr val="tx1"/>
                </a:solidFill>
              </a:rPr>
              <a:t>)</a:t>
            </a:r>
            <a:endParaRPr kumimoji="1" lang="ja-JP" altLang="en-US">
              <a:solidFill>
                <a:schemeClr val="tx1"/>
              </a:solidFill>
            </a:endParaRPr>
          </a:p>
        </p:txBody>
      </p:sp>
    </p:spTree>
    <p:extLst>
      <p:ext uri="{BB962C8B-B14F-4D97-AF65-F5344CB8AC3E}">
        <p14:creationId xmlns:p14="http://schemas.microsoft.com/office/powerpoint/2010/main" val="1797996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C9A23-9EB7-044B-A9CC-0791BDCD14A0}"/>
              </a:ext>
            </a:extLst>
          </p:cNvPr>
          <p:cNvSpPr>
            <a:spLocks noGrp="1"/>
          </p:cNvSpPr>
          <p:nvPr>
            <p:ph type="title"/>
          </p:nvPr>
        </p:nvSpPr>
        <p:spPr>
          <a:xfrm>
            <a:off x="838200" y="270065"/>
            <a:ext cx="10515600" cy="785682"/>
          </a:xfrm>
        </p:spPr>
        <p:txBody>
          <a:bodyPr>
            <a:normAutofit/>
          </a:bodyPr>
          <a:lstStyle/>
          <a:p>
            <a:r>
              <a:rPr lang="en-US" altLang="ja-JP" sz="3600" dirty="0"/>
              <a:t>1. </a:t>
            </a:r>
            <a:r>
              <a:rPr lang="ja-JP" altLang="en-US" sz="3600"/>
              <a:t>データの読み込み・書き込み</a:t>
            </a:r>
            <a:r>
              <a:rPr lang="en-US" altLang="ja-JP" sz="3600" dirty="0"/>
              <a:t>-1</a:t>
            </a:r>
            <a:r>
              <a:rPr lang="ja-JP" altLang="en-US" sz="2400"/>
              <a:t>（</a:t>
            </a:r>
            <a:r>
              <a:rPr lang="en" altLang="ja-JP" sz="2400" dirty="0" err="1"/>
              <a:t>read_csv</a:t>
            </a:r>
            <a:r>
              <a:rPr lang="en" altLang="ja-JP" sz="2400" dirty="0"/>
              <a:t> </a:t>
            </a:r>
            <a:r>
              <a:rPr lang="ja-JP" altLang="en-US" sz="2400"/>
              <a:t>など）</a:t>
            </a:r>
            <a:endParaRPr kumimoji="1" lang="ja-JP" altLang="en-US" sz="3600"/>
          </a:p>
        </p:txBody>
      </p:sp>
      <p:sp>
        <p:nvSpPr>
          <p:cNvPr id="3" name="コンテンツ プレースホルダー 2">
            <a:extLst>
              <a:ext uri="{FF2B5EF4-FFF2-40B4-BE49-F238E27FC236}">
                <a16:creationId xmlns:a16="http://schemas.microsoft.com/office/drawing/2014/main" id="{23D384EB-36C0-2447-9E07-710319A28149}"/>
              </a:ext>
            </a:extLst>
          </p:cNvPr>
          <p:cNvSpPr>
            <a:spLocks noGrp="1"/>
          </p:cNvSpPr>
          <p:nvPr>
            <p:ph idx="1"/>
          </p:nvPr>
        </p:nvSpPr>
        <p:spPr>
          <a:xfrm>
            <a:off x="838200" y="5056095"/>
            <a:ext cx="10982093" cy="1495312"/>
          </a:xfrm>
        </p:spPr>
        <p:txBody>
          <a:bodyPr lIns="90000">
            <a:normAutofit/>
          </a:bodyPr>
          <a:lstStyle/>
          <a:p>
            <a:pPr>
              <a:buFont typeface="システムフォント（レギュラー）"/>
              <a:buChar char="-"/>
            </a:pPr>
            <a:r>
              <a:rPr lang="en-US" altLang="ja-JP" sz="2000" dirty="0"/>
              <a:t>csv = Comma Separated Values</a:t>
            </a:r>
            <a:r>
              <a:rPr lang="ja-JP" altLang="en-US" sz="2000"/>
              <a:t>（カンマ区切りデータ）</a:t>
            </a:r>
            <a:endParaRPr lang="en-US" altLang="ja-JP" sz="2000" dirty="0"/>
          </a:p>
          <a:p>
            <a:pPr>
              <a:buFont typeface="システムフォント（レギュラー）"/>
              <a:buChar char="-"/>
            </a:pPr>
            <a:r>
              <a:rPr lang="ja-JP" altLang="en-US" sz="2000"/>
              <a:t>行名がファイルに存在しない場合は、</a:t>
            </a:r>
            <a:r>
              <a:rPr lang="en-US" altLang="ja-JP" sz="2000" dirty="0"/>
              <a:t>header=None</a:t>
            </a:r>
            <a:r>
              <a:rPr lang="ja-JP" altLang="en-US" sz="2000"/>
              <a:t>とする。</a:t>
            </a:r>
            <a:endParaRPr lang="en-US" altLang="ja-JP" sz="2000" dirty="0"/>
          </a:p>
          <a:p>
            <a:pPr>
              <a:buFont typeface="システムフォント（レギュラー）"/>
              <a:buChar char="-"/>
            </a:pPr>
            <a:r>
              <a:rPr lang="ja-JP" altLang="en-US" sz="2000"/>
              <a:t>引数</a:t>
            </a:r>
            <a:r>
              <a:rPr lang="en-US" altLang="ja-JP" sz="2000" dirty="0"/>
              <a:t>header</a:t>
            </a:r>
            <a:r>
              <a:rPr lang="ja-JP" altLang="en-US" sz="2000"/>
              <a:t>や</a:t>
            </a:r>
            <a:r>
              <a:rPr lang="en-US" altLang="ja-JP" sz="2000" dirty="0" err="1"/>
              <a:t>index_col</a:t>
            </a:r>
            <a:r>
              <a:rPr lang="ja-JP" altLang="en-US" sz="2000"/>
              <a:t>はなくてもデフォルト値が設定されており、動作はする。</a:t>
            </a:r>
            <a:br>
              <a:rPr lang="en-US" altLang="ja-JP" sz="2000" dirty="0"/>
            </a:br>
            <a:r>
              <a:rPr lang="ja-JP" altLang="en-US" sz="2000"/>
              <a:t>デフォルト値は、</a:t>
            </a:r>
            <a:r>
              <a:rPr lang="en-US" altLang="ja-JP" sz="2000" dirty="0"/>
              <a:t>header=0, </a:t>
            </a:r>
            <a:r>
              <a:rPr lang="en-US" altLang="ja-JP" sz="2000" dirty="0" err="1"/>
              <a:t>index_col</a:t>
            </a:r>
            <a:r>
              <a:rPr lang="en-US" altLang="ja-JP" sz="2000" dirty="0"/>
              <a:t>=False</a:t>
            </a:r>
            <a:r>
              <a:rPr lang="ja-JP" altLang="en-US" sz="2000"/>
              <a:t>。</a:t>
            </a:r>
            <a:endParaRPr lang="en-US" altLang="ja-JP" sz="2000" dirty="0"/>
          </a:p>
        </p:txBody>
      </p:sp>
      <p:pic>
        <p:nvPicPr>
          <p:cNvPr id="7" name="図 6">
            <a:extLst>
              <a:ext uri="{FF2B5EF4-FFF2-40B4-BE49-F238E27FC236}">
                <a16:creationId xmlns:a16="http://schemas.microsoft.com/office/drawing/2014/main" id="{A6680389-F035-D049-B79A-05201081D2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1226111"/>
            <a:ext cx="10602088" cy="3754680"/>
          </a:xfrm>
          <a:prstGeom prst="rect">
            <a:avLst/>
          </a:prstGeom>
          <a:ln>
            <a:solidFill>
              <a:srgbClr val="FFC000"/>
            </a:solidFill>
          </a:ln>
        </p:spPr>
      </p:pic>
      <p:sp>
        <p:nvSpPr>
          <p:cNvPr id="8" name="正方形/長方形 7">
            <a:extLst>
              <a:ext uri="{FF2B5EF4-FFF2-40B4-BE49-F238E27FC236}">
                <a16:creationId xmlns:a16="http://schemas.microsoft.com/office/drawing/2014/main" id="{86B28CD0-5F35-5C46-BF88-842E6E053695}"/>
              </a:ext>
            </a:extLst>
          </p:cNvPr>
          <p:cNvSpPr/>
          <p:nvPr/>
        </p:nvSpPr>
        <p:spPr>
          <a:xfrm>
            <a:off x="3270324" y="1688951"/>
            <a:ext cx="6949441" cy="340728"/>
          </a:xfrm>
          <a:prstGeom prst="rect">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94AAE1D-FFF4-1D46-9D14-80C04CFB18DA}"/>
              </a:ext>
            </a:extLst>
          </p:cNvPr>
          <p:cNvSpPr txBox="1"/>
          <p:nvPr/>
        </p:nvSpPr>
        <p:spPr>
          <a:xfrm>
            <a:off x="2252831" y="2029679"/>
            <a:ext cx="9100969" cy="338554"/>
          </a:xfrm>
          <a:prstGeom prst="rect">
            <a:avLst/>
          </a:prstGeom>
          <a:noFill/>
        </p:spPr>
        <p:txBody>
          <a:bodyPr wrap="square" rtlCol="0">
            <a:spAutoFit/>
          </a:bodyPr>
          <a:lstStyle/>
          <a:p>
            <a:r>
              <a:rPr kumimoji="1" lang="ja-JP" altLang="en-US" sz="1600">
                <a:solidFill>
                  <a:schemeClr val="accent4">
                    <a:lumMod val="40000"/>
                    <a:lumOff val="60000"/>
                  </a:schemeClr>
                </a:solidFill>
              </a:rPr>
              <a:t>読み込み対象のファイルがあるフォルダ</a:t>
            </a:r>
            <a:r>
              <a:rPr kumimoji="1" lang="en-US" altLang="ja-JP" sz="1600" dirty="0">
                <a:solidFill>
                  <a:schemeClr val="accent4">
                    <a:lumMod val="40000"/>
                    <a:lumOff val="60000"/>
                  </a:schemeClr>
                </a:solidFill>
              </a:rPr>
              <a:t>&amp;</a:t>
            </a:r>
            <a:r>
              <a:rPr kumimoji="1" lang="ja-JP" altLang="en-US" sz="1600">
                <a:solidFill>
                  <a:schemeClr val="accent4">
                    <a:lumMod val="40000"/>
                    <a:lumOff val="60000"/>
                  </a:schemeClr>
                </a:solidFill>
              </a:rPr>
              <a:t>ファイル名</a:t>
            </a:r>
            <a:r>
              <a:rPr kumimoji="1" lang="en-US" altLang="ja-JP" sz="1600" dirty="0">
                <a:solidFill>
                  <a:schemeClr val="accent4">
                    <a:lumMod val="40000"/>
                    <a:lumOff val="60000"/>
                  </a:schemeClr>
                </a:solidFill>
              </a:rPr>
              <a:t>, </a:t>
            </a:r>
            <a:r>
              <a:rPr kumimoji="1" lang="ja-JP" altLang="en-US" sz="1600">
                <a:solidFill>
                  <a:schemeClr val="accent4">
                    <a:lumMod val="40000"/>
                    <a:lumOff val="60000"/>
                  </a:schemeClr>
                </a:solidFill>
              </a:rPr>
              <a:t>先頭一行は行名（</a:t>
            </a:r>
            <a:r>
              <a:rPr kumimoji="1" lang="en-US" altLang="ja-JP" sz="1600" dirty="0">
                <a:solidFill>
                  <a:schemeClr val="accent4">
                    <a:lumMod val="40000"/>
                    <a:lumOff val="60000"/>
                  </a:schemeClr>
                </a:solidFill>
              </a:rPr>
              <a:t>0</a:t>
            </a:r>
            <a:r>
              <a:rPr kumimoji="1" lang="ja-JP" altLang="en-US" sz="1600">
                <a:solidFill>
                  <a:schemeClr val="accent4">
                    <a:lumMod val="40000"/>
                    <a:lumOff val="60000"/>
                  </a:schemeClr>
                </a:solidFill>
              </a:rPr>
              <a:t>スタート）</a:t>
            </a:r>
            <a:r>
              <a:rPr kumimoji="1" lang="en-US" altLang="ja-JP" sz="1600" dirty="0">
                <a:solidFill>
                  <a:schemeClr val="accent4">
                    <a:lumMod val="40000"/>
                    <a:lumOff val="60000"/>
                  </a:schemeClr>
                </a:solidFill>
              </a:rPr>
              <a:t>, </a:t>
            </a:r>
            <a:r>
              <a:rPr kumimoji="1" lang="ja-JP" altLang="en-US" sz="1600">
                <a:solidFill>
                  <a:schemeClr val="accent4">
                    <a:lumMod val="40000"/>
                    <a:lumOff val="60000"/>
                  </a:schemeClr>
                </a:solidFill>
              </a:rPr>
              <a:t>列名はなし</a:t>
            </a:r>
          </a:p>
        </p:txBody>
      </p:sp>
    </p:spTree>
    <p:extLst>
      <p:ext uri="{BB962C8B-B14F-4D97-AF65-F5344CB8AC3E}">
        <p14:creationId xmlns:p14="http://schemas.microsoft.com/office/powerpoint/2010/main" val="212286827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2992</Words>
  <Application>Microsoft Office PowerPoint</Application>
  <PresentationFormat>ワイド画面</PresentationFormat>
  <Paragraphs>262</Paragraphs>
  <Slides>27</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27</vt:i4>
      </vt:variant>
    </vt:vector>
  </HeadingPairs>
  <TitlesOfParts>
    <vt:vector size="36" baseType="lpstr">
      <vt:lpstr>システムフォント（レギュラー）</vt:lpstr>
      <vt:lpstr>游ゴシック</vt:lpstr>
      <vt:lpstr>游ゴシック Light</vt:lpstr>
      <vt:lpstr>Arial</vt:lpstr>
      <vt:lpstr>Cambria Math</vt:lpstr>
      <vt:lpstr>Courier New</vt:lpstr>
      <vt:lpstr>Times New Roman</vt:lpstr>
      <vt:lpstr>Wingdings</vt:lpstr>
      <vt:lpstr>Office テーマ</vt:lpstr>
      <vt:lpstr>Pandas Data Wrangling</vt:lpstr>
      <vt:lpstr>目的</vt:lpstr>
      <vt:lpstr>やること</vt:lpstr>
      <vt:lpstr>対象と前提</vt:lpstr>
      <vt:lpstr>諸注意 (読み飛ばしても良い)</vt:lpstr>
      <vt:lpstr>Google Colab(Colab)とは</vt:lpstr>
      <vt:lpstr>連動資料(プログラム例)へのアクセスと実行方法</vt:lpstr>
      <vt:lpstr>0. インポート</vt:lpstr>
      <vt:lpstr>1. データの読み込み・書き込み-1（read_csv など）</vt:lpstr>
      <vt:lpstr>1. データの読み込み・書き込み-2（to_csv など）</vt:lpstr>
      <vt:lpstr>2. データの概要を知る-1</vt:lpstr>
      <vt:lpstr>2. データの概要を知る-2</vt:lpstr>
      <vt:lpstr>3. 検索・抽出</vt:lpstr>
      <vt:lpstr>4. 集約-1</vt:lpstr>
      <vt:lpstr>4. 集約-2</vt:lpstr>
      <vt:lpstr>5. 結合-1</vt:lpstr>
      <vt:lpstr>5. 結合-2</vt:lpstr>
      <vt:lpstr>5. 結合-3</vt:lpstr>
      <vt:lpstr>5. 結合-4</vt:lpstr>
      <vt:lpstr>5. ピボットテーブル-1</vt:lpstr>
      <vt:lpstr>5. ピボットテーブル-2</vt:lpstr>
      <vt:lpstr>5. オッズ比について(補)</vt:lpstr>
      <vt:lpstr>5. オッズ比について(補)</vt:lpstr>
      <vt:lpstr>6. まとめ</vt:lpstr>
      <vt:lpstr>おまけ (Google Driveとの連携1) </vt:lpstr>
      <vt:lpstr>おまけ (Google Driveとの連携2) </vt:lpstr>
      <vt:lpstr>◇ 参考文献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Pandas Data Wrangling</dc:title>
  <dc:creator>learningad-2way@rikkyo.ac.jp</dc:creator>
  <cp:lastModifiedBy>池上　めぐみ</cp:lastModifiedBy>
  <cp:revision>334</cp:revision>
  <cp:lastPrinted>2021-11-09T07:50:40Z</cp:lastPrinted>
  <dcterms:created xsi:type="dcterms:W3CDTF">2021-08-30T05:42:03Z</dcterms:created>
  <dcterms:modified xsi:type="dcterms:W3CDTF">2021-12-05T12:44:50Z</dcterms:modified>
</cp:coreProperties>
</file>