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0" r:id="rId2"/>
    <p:sldId id="256" r:id="rId3"/>
    <p:sldId id="257" r:id="rId4"/>
    <p:sldId id="258" r:id="rId5"/>
    <p:sldId id="259" r:id="rId6"/>
    <p:sldId id="262" r:id="rId7"/>
    <p:sldId id="264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03"/>
    <p:restoredTop sz="96327"/>
  </p:normalViewPr>
  <p:slideViewPr>
    <p:cSldViewPr snapToGrid="0" snapToObjects="1">
      <p:cViewPr varScale="1">
        <p:scale>
          <a:sx n="68" d="100"/>
          <a:sy n="68" d="100"/>
        </p:scale>
        <p:origin x="89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C3513-CA86-0943-A331-E3DA1A7B5434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5251A-30D5-AB49-8163-E6A6E868B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597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85251A-30D5-AB49-8163-E6A6E868BAD2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84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A6D15D-624A-69D2-351F-9526098644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FD266A8A-E552-3BBB-7BE5-BC17192144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5649965E-4D9F-3925-FBDB-8D18487085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CCB0037-5D56-EF6C-6A5B-D3A22A664A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85251A-30D5-AB49-8163-E6A6E868BAD2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866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8C31D6-9927-2442-8F75-485F3F5AE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0DD326B-1371-B646-8725-064D1758E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23E6C5-7304-094C-80DB-F58E1187E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0C4CD-E773-7F4D-A9E7-04409C4B1B83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5E3CAF-C0E2-234D-BFDD-7916155F3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AC94AC-A1D8-0A4B-AD10-C9301EA0A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8C41-1F93-E648-8458-67D982CB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042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EF7ABF-8C98-104F-A303-7532F8D01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2C5AC1B-6115-874A-9F24-B57C12F72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793A6C-6D3F-3342-B011-893DD3CFB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0C4CD-E773-7F4D-A9E7-04409C4B1B83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563DD4-751C-444E-9422-E3F0295CD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0BBBCE-25B4-D64B-AE7B-F73BE6D7F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8C41-1F93-E648-8458-67D982CB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0284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1D0FEA7-1B0B-A446-91D4-50F1D7A6B4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0549D7-F901-A04E-A262-75EA03C9D4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5156A8-67DC-5344-B3ED-9C68244DC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0C4CD-E773-7F4D-A9E7-04409C4B1B83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F6E56A-2E27-C542-B93E-AEC338A6C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2C6369-F3A9-644C-8993-B0C6310F1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8C41-1F93-E648-8458-67D982CB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7983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F734D6-A1DC-B34B-A12C-EBFE87ADF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987EBC5-7E04-334D-8480-D2E3B2217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F102A1-396D-BA4C-ACF4-2BE095D75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0C4CD-E773-7F4D-A9E7-04409C4B1B83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E4339C-3E65-7846-AF44-71973F509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DB453E-D00F-3745-B124-38A049A5E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8C41-1F93-E648-8458-67D982CB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7721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6A16DB-5B99-0846-8E90-FFEA1ABE4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7FA2705-BB19-5B4E-937A-7C33B24718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392815-4158-114D-B797-5463457DE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0C4CD-E773-7F4D-A9E7-04409C4B1B83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862C9A-E770-AD4A-88A4-3BAAED2C5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6C6E45-9F40-984F-B3E9-1B08A802C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8C41-1F93-E648-8458-67D982CB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043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CF237F-F663-E246-A50E-1BAEF5035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19EAF9-0F01-5C46-9F42-408BAC3513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E066CB7-AC3B-8640-AA46-CBB140A79E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9D90BB5-C0DA-DA43-9320-77A488FC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0C4CD-E773-7F4D-A9E7-04409C4B1B83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55C8EB-97BC-FE49-B6C9-6556A1CB8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A5DF994-D80A-B649-A610-DB151C6B2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8C41-1F93-E648-8458-67D982CB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675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5B22E9-19B4-B443-A6E8-3047176E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7B04DFC-B53F-7F4E-A6F6-C6665D636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3A8F758-DD54-0C4D-A770-878855118D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EEB1A36-2293-0A45-91A6-E8D2DDAEE3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0D67E80-1CC2-EE45-931F-4972F839FA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7E21149-7933-C544-8AA6-613A5DC50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0C4CD-E773-7F4D-A9E7-04409C4B1B83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F74A5B6-0876-3D43-A061-32E4B14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E551228-5781-9748-AAD7-FFC90B04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8C41-1F93-E648-8458-67D982CB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577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08919F-5508-1549-AEC4-973094C87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765B929-B5C1-154D-B0B9-618E2C790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0C4CD-E773-7F4D-A9E7-04409C4B1B83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B6317F7-3F08-E441-AE95-14C9B7DB6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B9AF740-E79A-4E4E-8D37-8632C0C8E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8C41-1F93-E648-8458-67D982CB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219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44EB851-A61D-A44D-AA34-89AA898E2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0C4CD-E773-7F4D-A9E7-04409C4B1B83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CBBA8F0-6051-7445-9665-6ADEFFE4C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795B763-42C3-504C-9B64-C1CA01C33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8C41-1F93-E648-8458-67D982CB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938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703FF5-6452-974C-BF38-202C5D024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8912A7-E363-294E-90B9-066FA5ED2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5F3CA25-A432-B540-9B0A-9350B0C136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2B21065-DD7F-9743-93FE-41971D687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0C4CD-E773-7F4D-A9E7-04409C4B1B83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DCE06B1-D131-B146-8CF7-85575F13A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4C5411-C217-534A-B22E-78AA6391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8C41-1F93-E648-8458-67D982CB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064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77725D-86D2-C140-8936-536FE61A6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1D7039-F18B-614E-8ADD-77991928A2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39A15BA-8A20-B443-974A-E4AE0E4F11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6D85A1E-DDB2-6040-A5C3-BB24BEA5E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0C4CD-E773-7F4D-A9E7-04409C4B1B83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B313F65-A515-0549-A7C8-C3A698AE8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3B866A4-E588-C54E-BBDF-3234F54E4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8C41-1F93-E648-8458-67D982CB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872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12E5BB1-CB23-1F4D-A921-87FA36A05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D677EBF-4ECE-1F48-A40A-CA37E9D9F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E5398C-3939-6741-A9E8-B418E1D41A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0C4CD-E773-7F4D-A9E7-04409C4B1B83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5B6BE9-1AC2-3446-9D78-190B2D2D8C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2728D9-B622-2644-9253-861716C4A5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18C41-1F93-E648-8458-67D982CB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9260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D83FD43-7282-8AC5-E055-ED0F34C4426D}"/>
              </a:ext>
            </a:extLst>
          </p:cNvPr>
          <p:cNvSpPr txBox="1"/>
          <p:nvPr/>
        </p:nvSpPr>
        <p:spPr>
          <a:xfrm>
            <a:off x="1846949" y="2088573"/>
            <a:ext cx="8032968" cy="13443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600">
                <a:latin typeface="Toppan Bunkyu Midashi Mincho Extrabold" panose="02020900000000000000" pitchFamily="18" charset="-128"/>
                <a:ea typeface="Toppan Bunkyu Midashi Mincho Extrabold" panose="02020900000000000000" pitchFamily="18" charset="-128"/>
              </a:rPr>
              <a:t>経営分野における引用参考</a:t>
            </a:r>
            <a:r>
              <a:rPr lang="ja-JP" altLang="en-US" sz="3600">
                <a:latin typeface="Toppan Bunkyu Midashi Mincho Extrabold" panose="02020900000000000000" pitchFamily="18" charset="-128"/>
                <a:ea typeface="Toppan Bunkyu Midashi Mincho Extrabold" panose="02020900000000000000" pitchFamily="18" charset="-128"/>
              </a:rPr>
              <a:t>の</a:t>
            </a:r>
            <a:r>
              <a:rPr kumimoji="1" lang="ja-JP" altLang="en-US" sz="3600">
                <a:latin typeface="Toppan Bunkyu Midashi Mincho Extrabold" panose="02020900000000000000" pitchFamily="18" charset="-128"/>
                <a:ea typeface="Toppan Bunkyu Midashi Mincho Extrabold" panose="02020900000000000000" pitchFamily="18" charset="-128"/>
              </a:rPr>
              <a:t>記載方法</a:t>
            </a:r>
            <a:endParaRPr kumimoji="1" lang="en-US" altLang="ja-JP" sz="3600" dirty="0">
              <a:latin typeface="Toppan Bunkyu Midashi Mincho Extrabold" panose="02020900000000000000" pitchFamily="18" charset="-128"/>
              <a:ea typeface="Toppan Bunkyu Midashi Mincho Extrabold" panose="02020900000000000000" pitchFamily="18" charset="-128"/>
            </a:endParaRPr>
          </a:p>
          <a:p>
            <a:pPr algn="ctr">
              <a:lnSpc>
                <a:spcPct val="200000"/>
              </a:lnSpc>
            </a:pPr>
            <a:r>
              <a:rPr lang="en-US" altLang="ja-JP" sz="2800" dirty="0">
                <a:latin typeface="Toppan Bunkyu Midashi Mincho Extrabold" panose="02020900000000000000" pitchFamily="18" charset="-128"/>
                <a:ea typeface="Toppan Bunkyu Midashi Mincho Extrabold" panose="02020900000000000000" pitchFamily="18" charset="-128"/>
              </a:rPr>
              <a:t>APA</a:t>
            </a:r>
            <a:r>
              <a:rPr lang="ja-JP" altLang="en-US" sz="2800">
                <a:latin typeface="Toppan Bunkyu Midashi Mincho Extrabold" panose="02020900000000000000" pitchFamily="18" charset="-128"/>
                <a:ea typeface="Toppan Bunkyu Midashi Mincho Extrabold" panose="02020900000000000000" pitchFamily="18" charset="-128"/>
              </a:rPr>
              <a:t>スタイルに基づく</a:t>
            </a:r>
            <a:endParaRPr kumimoji="1" lang="ja-JP" altLang="en-US" sz="2800">
              <a:latin typeface="Toppan Bunkyu Midashi Mincho Extrabold" panose="02020900000000000000" pitchFamily="18" charset="-128"/>
              <a:ea typeface="Toppan Bunkyu Midashi Mincho Extrabold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1260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B799094-811B-6F45-BFA6-BB48CF875B21}"/>
              </a:ext>
            </a:extLst>
          </p:cNvPr>
          <p:cNvSpPr/>
          <p:nvPr/>
        </p:nvSpPr>
        <p:spPr>
          <a:xfrm>
            <a:off x="294644" y="654319"/>
            <a:ext cx="11613931" cy="608938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6208B4F-19BF-444E-9FD8-2830802C21FB}"/>
              </a:ext>
            </a:extLst>
          </p:cNvPr>
          <p:cNvSpPr txBox="1"/>
          <p:nvPr/>
        </p:nvSpPr>
        <p:spPr>
          <a:xfrm>
            <a:off x="201126" y="99135"/>
            <a:ext cx="9722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引用・</a:t>
            </a:r>
            <a:r>
              <a:rPr kumimoji="1" lang="ja-JP" altLang="en-US" sz="2800"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参考文献</a:t>
            </a:r>
            <a:r>
              <a:rPr kumimoji="1" lang="ja-JP" altLang="en-US" sz="20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：</a:t>
            </a:r>
            <a:r>
              <a:rPr lang="ja-JP" altLang="ja-JP" sz="1600" i="1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自説の論拠となった</a:t>
            </a:r>
            <a:r>
              <a:rPr lang="ja-JP" altLang="en-US" sz="1600" i="1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他人の</a:t>
            </a:r>
            <a:r>
              <a:rPr lang="ja-JP" altLang="ja-JP" sz="1600" i="1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理論、研究結果および考察を記載した文献</a:t>
            </a:r>
            <a:r>
              <a:rPr lang="ja-JP" altLang="en-US" sz="1600" i="1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である</a:t>
            </a:r>
            <a:r>
              <a:rPr lang="ja-JP" altLang="ja-JP" sz="1600" i="1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。</a:t>
            </a:r>
            <a:r>
              <a:rPr lang="ja-JP" altLang="ja-JP" sz="1600" i="1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</a:t>
            </a:r>
            <a:endParaRPr kumimoji="1" lang="ja-JP" altLang="en-US" sz="1600" i="1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137DD9-7012-C74E-9B3C-978CFEE31BC1}"/>
              </a:ext>
            </a:extLst>
          </p:cNvPr>
          <p:cNvSpPr txBox="1"/>
          <p:nvPr/>
        </p:nvSpPr>
        <p:spPr>
          <a:xfrm>
            <a:off x="6030305" y="1013876"/>
            <a:ext cx="54548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引用</a:t>
            </a:r>
            <a:r>
              <a:rPr kumimoji="1" lang="ja-JP" altLang="en-US" sz="20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とは、</a:t>
            </a:r>
            <a:r>
              <a:rPr lang="ja-JP" altLang="ja-JP" sz="20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著作物</a:t>
            </a:r>
            <a:r>
              <a:rPr lang="en-US" altLang="ja-JP" sz="20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(</a:t>
            </a:r>
            <a:r>
              <a:rPr lang="ja-JP" altLang="ja-JP" sz="20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書籍や論文</a:t>
            </a:r>
            <a:r>
              <a:rPr lang="en-US" altLang="ja-JP" sz="20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 </a:t>
            </a:r>
            <a:r>
              <a:rPr lang="ja-JP" altLang="ja-JP" sz="20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から、そのままの</a:t>
            </a:r>
            <a:r>
              <a:rPr lang="ja-JP" altLang="en-US" sz="20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形</a:t>
            </a:r>
            <a:r>
              <a:rPr lang="ja-JP" altLang="ja-JP" sz="20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で文書などの内容</a:t>
            </a:r>
            <a:r>
              <a:rPr lang="ja-JP" altLang="en-US" sz="20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を</a:t>
            </a:r>
            <a:r>
              <a:rPr lang="ja-JP" altLang="ja-JP" sz="20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引くこと</a:t>
            </a:r>
            <a:r>
              <a:rPr lang="ja-JP" altLang="en-US" sz="20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である</a:t>
            </a:r>
            <a:r>
              <a:rPr lang="ja-JP" altLang="ja-JP" sz="20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。</a:t>
            </a:r>
            <a:r>
              <a:rPr lang="ja-JP" altLang="ja-JP" sz="200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</a:t>
            </a:r>
            <a:endParaRPr kumimoji="1" lang="ja-JP" altLang="en-US" sz="20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A03323F-0B6B-CF4C-8B8F-FF9D2D00F615}"/>
              </a:ext>
            </a:extLst>
          </p:cNvPr>
          <p:cNvSpPr txBox="1"/>
          <p:nvPr/>
        </p:nvSpPr>
        <p:spPr>
          <a:xfrm>
            <a:off x="6095999" y="3453632"/>
            <a:ext cx="5389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参考</a:t>
            </a:r>
            <a:r>
              <a:rPr lang="ja-JP" altLang="en-US" sz="20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とは、</a:t>
            </a:r>
            <a:r>
              <a:rPr lang="ja-JP" altLang="ja-JP" sz="20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著作物 </a:t>
            </a:r>
            <a:r>
              <a:rPr lang="en-US" altLang="ja-JP" sz="20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ja-JP" sz="20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書籍や論文</a:t>
            </a:r>
            <a:r>
              <a:rPr lang="en-US" altLang="ja-JP" sz="20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 </a:t>
            </a:r>
            <a:r>
              <a:rPr lang="ja-JP" altLang="ja-JP" sz="20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の内容を自分なりに要約したもの</a:t>
            </a:r>
            <a:r>
              <a:rPr lang="ja-JP" altLang="en-US" sz="200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である</a:t>
            </a:r>
            <a:endParaRPr kumimoji="1" lang="ja-JP" altLang="en-US" sz="20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9609373-67FA-224C-9831-72DAC7C5705D}"/>
              </a:ext>
            </a:extLst>
          </p:cNvPr>
          <p:cNvSpPr txBox="1"/>
          <p:nvPr/>
        </p:nvSpPr>
        <p:spPr>
          <a:xfrm>
            <a:off x="585944" y="1575995"/>
            <a:ext cx="49766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「近代の組織をめぐる科学は、感情は組織の重要な動因であり、メガニズムをもち、管理することの重要性を正面から捉え始める」</a:t>
            </a:r>
            <a:r>
              <a:rPr kumimoji="1" lang="en-US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ja-JP" altLang="en-US" sz="160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若林・蔡</a:t>
            </a:r>
            <a:r>
              <a:rPr lang="en-US" altLang="ja-JP" sz="16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, </a:t>
            </a:r>
            <a:r>
              <a:rPr lang="en-US" altLang="ja-JP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2008</a:t>
            </a:r>
            <a:r>
              <a:rPr lang="en-US" altLang="ja-JP" sz="16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, </a:t>
            </a:r>
            <a:r>
              <a:rPr lang="en-US" altLang="ja-JP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p</a:t>
            </a:r>
            <a:r>
              <a:rPr lang="en-US" altLang="ja-JP" sz="16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. </a:t>
            </a:r>
            <a:r>
              <a:rPr lang="en-US" altLang="ja-JP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2</a:t>
            </a:r>
            <a:r>
              <a:rPr lang="en-US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kumimoji="1" lang="ja-JP" altLang="en-US" sz="1600">
              <a:latin typeface="MS Mincho" panose="02020609040205080304" pitchFamily="49" charset="-128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BF5B216-F6F1-B54F-AAF8-CDDF0B94B1A9}"/>
              </a:ext>
            </a:extLst>
          </p:cNvPr>
          <p:cNvSpPr txBox="1"/>
          <p:nvPr/>
        </p:nvSpPr>
        <p:spPr>
          <a:xfrm>
            <a:off x="585945" y="3230577"/>
            <a:ext cx="4976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石川</a:t>
            </a:r>
            <a:r>
              <a:rPr lang="en-US" altLang="ja-JP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</a:t>
            </a:r>
            <a:r>
              <a:rPr lang="en-US" altLang="ja-JP" sz="16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en-US" altLang="ja-JP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2007</a:t>
            </a:r>
            <a:r>
              <a:rPr lang="en-US" altLang="ja-JP" sz="16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) </a:t>
            </a:r>
            <a:r>
              <a:rPr lang="ja-JP" altLang="ja-JP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は、リーダーとフォロワーの人間関係を重視する日本企業では、</a:t>
            </a:r>
            <a:r>
              <a:rPr lang="en-US" altLang="ja-JP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LMX</a:t>
            </a:r>
            <a:r>
              <a:rPr lang="ja-JP" altLang="ja-JP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がリーダーシップの影響力に大きな影響を及ぼすことを指摘している。</a:t>
            </a:r>
            <a:r>
              <a:rPr lang="ja-JP" altLang="ja-JP" sz="160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</a:t>
            </a:r>
            <a:endParaRPr kumimoji="1" lang="ja-JP" altLang="en-US" sz="16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F948DC0-CE65-1F43-BF83-BB61911D50CA}"/>
              </a:ext>
            </a:extLst>
          </p:cNvPr>
          <p:cNvSpPr txBox="1"/>
          <p:nvPr/>
        </p:nvSpPr>
        <p:spPr>
          <a:xfrm>
            <a:off x="585944" y="4152860"/>
            <a:ext cx="49766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米国企業の場合と違って日本企業においては、変革型リーダーシップが、正の影響だけでなく、負の影響も持つ可能性がある</a:t>
            </a:r>
            <a:r>
              <a:rPr lang="ja-JP" altLang="en-US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ことが指摘されている</a:t>
            </a:r>
            <a:r>
              <a:rPr lang="en-US" altLang="ja-JP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 </a:t>
            </a:r>
            <a:r>
              <a:rPr lang="en-US" altLang="ja-JP" sz="16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en-US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石川</a:t>
            </a:r>
            <a:r>
              <a:rPr lang="en-US" altLang="ja-JP" sz="16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, </a:t>
            </a:r>
            <a:r>
              <a:rPr lang="en-US" altLang="ja-JP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2009</a:t>
            </a:r>
            <a:r>
              <a:rPr lang="en-US" altLang="ja-JP" sz="16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)</a:t>
            </a:r>
            <a:r>
              <a:rPr lang="ja-JP" altLang="ja-JP" sz="160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160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。</a:t>
            </a:r>
            <a:endParaRPr kumimoji="1" lang="ja-JP" altLang="en-US" sz="16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B9E4FDB-8D53-C84F-A80C-02925D8852AA}"/>
              </a:ext>
            </a:extLst>
          </p:cNvPr>
          <p:cNvSpPr txBox="1"/>
          <p:nvPr/>
        </p:nvSpPr>
        <p:spPr>
          <a:xfrm>
            <a:off x="6442835" y="1884492"/>
            <a:ext cx="44905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ja-JP" altLang="ja-JP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引用した部分がわかるようにする。</a:t>
            </a:r>
            <a:endParaRPr lang="en-US" altLang="ja-JP" sz="1600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ja-JP" altLang="ja-JP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「」で引用した内容</a:t>
            </a:r>
            <a:r>
              <a:rPr lang="en-US" altLang="ja-JP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(</a:t>
            </a:r>
            <a:r>
              <a:rPr lang="ja-JP" altLang="ja-JP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原文のまま</a:t>
            </a:r>
            <a:r>
              <a:rPr lang="en-US" altLang="ja-JP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 </a:t>
            </a:r>
            <a:r>
              <a:rPr lang="ja-JP" altLang="ja-JP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を囲</a:t>
            </a:r>
            <a:r>
              <a:rPr lang="ja-JP" altLang="en-US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む。</a:t>
            </a:r>
            <a:endParaRPr lang="en-US" altLang="ja-JP" sz="1600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ja-JP" altLang="en-US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引用</a:t>
            </a:r>
            <a:r>
              <a:rPr lang="ja-JP" altLang="ja-JP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文献に関する出典情報を記載する</a:t>
            </a:r>
            <a:r>
              <a:rPr lang="ja-JP" altLang="en-US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。</a:t>
            </a:r>
            <a:endParaRPr kumimoji="1" lang="ja-JP" altLang="en-US" sz="16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66FBE18-E1CB-054C-8774-7C9402184302}"/>
              </a:ext>
            </a:extLst>
          </p:cNvPr>
          <p:cNvSpPr txBox="1"/>
          <p:nvPr/>
        </p:nvSpPr>
        <p:spPr>
          <a:xfrm>
            <a:off x="6565019" y="4375915"/>
            <a:ext cx="4600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ja-JP" altLang="en-US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他人の意見を自分の意見と明確に区別する。</a:t>
            </a:r>
            <a:endParaRPr lang="en-US" altLang="ja-JP" sz="1600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ja-JP" altLang="en-US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参考</a:t>
            </a:r>
            <a:r>
              <a:rPr lang="ja-JP" altLang="ja-JP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文献に関する出典情報を記載する</a:t>
            </a:r>
            <a:r>
              <a:rPr lang="ja-JP" altLang="en-US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。</a:t>
            </a:r>
            <a:endParaRPr lang="en-US" altLang="ja-JP" sz="1600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25" name="角丸四角形 24">
            <a:extLst>
              <a:ext uri="{FF2B5EF4-FFF2-40B4-BE49-F238E27FC236}">
                <a16:creationId xmlns:a16="http://schemas.microsoft.com/office/drawing/2014/main" id="{43FC60A1-068F-044B-A25E-2AF70FB9ACD6}"/>
              </a:ext>
            </a:extLst>
          </p:cNvPr>
          <p:cNvSpPr/>
          <p:nvPr/>
        </p:nvSpPr>
        <p:spPr>
          <a:xfrm>
            <a:off x="491359" y="970081"/>
            <a:ext cx="11209281" cy="2038070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26" name="角丸四角形 25">
            <a:extLst>
              <a:ext uri="{FF2B5EF4-FFF2-40B4-BE49-F238E27FC236}">
                <a16:creationId xmlns:a16="http://schemas.microsoft.com/office/drawing/2014/main" id="{F6BB272C-AF0A-CD4D-B2CF-CECA60CAAC32}"/>
              </a:ext>
            </a:extLst>
          </p:cNvPr>
          <p:cNvSpPr/>
          <p:nvPr/>
        </p:nvSpPr>
        <p:spPr>
          <a:xfrm>
            <a:off x="491359" y="3099437"/>
            <a:ext cx="11209281" cy="2221927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912B56D-97B6-5F48-9412-876F1DAF1E86}"/>
              </a:ext>
            </a:extLst>
          </p:cNvPr>
          <p:cNvSpPr txBox="1"/>
          <p:nvPr/>
        </p:nvSpPr>
        <p:spPr>
          <a:xfrm>
            <a:off x="585944" y="5524700"/>
            <a:ext cx="102108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2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石川淳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(2007). </a:t>
            </a:r>
            <a:r>
              <a:rPr lang="ja-JP" altLang="ja-JP" sz="12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「企業内研究者の創造的成果を促進するリーダーシップの探求」 『日本労務学会誌』 </a:t>
            </a:r>
            <a:r>
              <a:rPr lang="en-US" altLang="ja-JP" sz="1200" i="1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9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(2), 21–35.</a:t>
            </a:r>
          </a:p>
          <a:p>
            <a:r>
              <a:rPr lang="ja-JP" altLang="en-US" sz="12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石川淳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(2009). </a:t>
            </a:r>
            <a:r>
              <a:rPr lang="ja-JP" altLang="en-US" sz="12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「変革型リーダーシップが研究開発チームの業績に及ぼす影響：変革型リーダーシップの正の側面と負の側面」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『</a:t>
            </a:r>
            <a:r>
              <a:rPr lang="ja-JP" altLang="en-US" sz="12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組織科学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』</a:t>
            </a:r>
            <a:r>
              <a:rPr lang="en-US" altLang="ja-JP" sz="1200" i="1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43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(2), 97–112.</a:t>
            </a:r>
          </a:p>
          <a:p>
            <a:r>
              <a:rPr lang="ja-JP" altLang="en-US" sz="12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若林直樹・ 蔡芢錫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(2008). </a:t>
            </a:r>
            <a:r>
              <a:rPr lang="ja-JP" altLang="en-US" sz="12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「特集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『</a:t>
            </a:r>
            <a:r>
              <a:rPr lang="ja-JP" altLang="en-US" sz="12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感情と組織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』</a:t>
            </a:r>
            <a:r>
              <a:rPr lang="ja-JP" altLang="en-US" sz="12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に寄せて 」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『</a:t>
            </a:r>
            <a:r>
              <a:rPr lang="ja-JP" altLang="en-US" sz="12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組織科学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』 </a:t>
            </a:r>
            <a:r>
              <a:rPr lang="en-US" altLang="ja-JP" sz="1200" i="1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41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(4), 2-3.</a:t>
            </a:r>
            <a:endParaRPr lang="ja-JP" altLang="ja-JP" sz="12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endParaRPr lang="en-US" altLang="ja-JP" sz="1200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r>
              <a:rPr lang="ja-JP" altLang="en-US" sz="12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注：</a:t>
            </a:r>
            <a:r>
              <a:rPr kumimoji="1" lang="ja-JP" altLang="en-US" sz="12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上記の資料（</a:t>
            </a:r>
            <a:r>
              <a:rPr kumimoji="1"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『</a:t>
            </a:r>
            <a:r>
              <a:rPr kumimoji="1" lang="ja-JP" altLang="en-US" sz="12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日本労務学会誌</a:t>
            </a:r>
            <a:r>
              <a:rPr kumimoji="1"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』</a:t>
            </a:r>
            <a:r>
              <a:rPr kumimoji="1" lang="ja-JP" altLang="en-US" sz="12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、</a:t>
            </a:r>
            <a:r>
              <a:rPr kumimoji="1"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『</a:t>
            </a:r>
            <a:r>
              <a:rPr kumimoji="1" lang="ja-JP" altLang="en-US" sz="12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組織科学</a:t>
            </a:r>
            <a:r>
              <a:rPr kumimoji="1"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』</a:t>
            </a:r>
            <a:r>
              <a:rPr kumimoji="1" lang="ja-JP" altLang="en-US" sz="12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）は立教大学図書館に所蔵されている。</a:t>
            </a:r>
          </a:p>
        </p:txBody>
      </p:sp>
    </p:spTree>
    <p:extLst>
      <p:ext uri="{BB962C8B-B14F-4D97-AF65-F5344CB8AC3E}">
        <p14:creationId xmlns:p14="http://schemas.microsoft.com/office/powerpoint/2010/main" val="1991111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7D9667-B015-3B4C-8454-449C58395EF2}"/>
              </a:ext>
            </a:extLst>
          </p:cNvPr>
          <p:cNvSpPr txBox="1"/>
          <p:nvPr/>
        </p:nvSpPr>
        <p:spPr>
          <a:xfrm>
            <a:off x="289034" y="80776"/>
            <a:ext cx="1647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引用方法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673A735-7FD3-524F-B1C3-9739CEA221F2}"/>
              </a:ext>
            </a:extLst>
          </p:cNvPr>
          <p:cNvSpPr/>
          <p:nvPr/>
        </p:nvSpPr>
        <p:spPr>
          <a:xfrm>
            <a:off x="289034" y="603996"/>
            <a:ext cx="11613931" cy="61732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C3950D-21EC-AB4F-8FD7-FF3B3706366C}"/>
              </a:ext>
            </a:extLst>
          </p:cNvPr>
          <p:cNvSpPr txBox="1"/>
          <p:nvPr/>
        </p:nvSpPr>
        <p:spPr>
          <a:xfrm>
            <a:off x="362604" y="1214316"/>
            <a:ext cx="695786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 </a:t>
            </a:r>
            <a:endParaRPr lang="ja-JP" altLang="ja-JP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著者</a:t>
            </a:r>
            <a:r>
              <a:rPr lang="ja-JP" altLang="en-US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が</a:t>
            </a:r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一人の場合：</a:t>
            </a:r>
          </a:p>
          <a:p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「引用した内容」□</a:t>
            </a:r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立教</a:t>
            </a:r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,</a:t>
            </a:r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□発行年</a:t>
            </a:r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,</a:t>
            </a:r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p.</a:t>
            </a:r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ja-JP" altLang="en-US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ページ数</a:t>
            </a:r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</a:t>
            </a:r>
            <a:r>
              <a:rPr lang="ja-JP" altLang="ja-JP" dirty="0" err="1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。</a:t>
            </a:r>
            <a:endParaRPr lang="ja-JP" altLang="ja-JP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「引用した内容」□</a:t>
            </a:r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(Rikkyo,</a:t>
            </a:r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□発行年</a:t>
            </a:r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,</a:t>
            </a:r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pp.</a:t>
            </a:r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ja-JP" altLang="en-US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ページ数</a:t>
            </a:r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-</a:t>
            </a:r>
            <a:r>
              <a:rPr lang="ja-JP" altLang="en-US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ページ数</a:t>
            </a:r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</a:t>
            </a:r>
            <a:r>
              <a:rPr lang="ja-JP" altLang="ja-JP" dirty="0" err="1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。</a:t>
            </a:r>
            <a:endParaRPr lang="ja-JP" altLang="ja-JP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 </a:t>
            </a:r>
            <a:endParaRPr lang="ja-JP" altLang="ja-JP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著者</a:t>
            </a:r>
            <a:r>
              <a:rPr lang="ja-JP" altLang="en-US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が</a:t>
            </a:r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二人の場合：</a:t>
            </a:r>
          </a:p>
          <a:p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「引用した内容」□</a:t>
            </a:r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立教・経営</a:t>
            </a:r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,</a:t>
            </a:r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□発行年</a:t>
            </a:r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,</a:t>
            </a:r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p.</a:t>
            </a:r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ja-JP" altLang="en-US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ページ数</a:t>
            </a:r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</a:t>
            </a:r>
            <a:r>
              <a:rPr lang="ja-JP" altLang="ja-JP" dirty="0" err="1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。</a:t>
            </a:r>
            <a:endParaRPr lang="ja-JP" altLang="ja-JP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「引用した内容」□</a:t>
            </a:r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(Rikkyo</a:t>
            </a:r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&amp;</a:t>
            </a:r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Business,</a:t>
            </a:r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□発行年</a:t>
            </a:r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,</a:t>
            </a:r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p.</a:t>
            </a:r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ja-JP" altLang="en-US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ページ数</a:t>
            </a:r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</a:t>
            </a:r>
            <a:r>
              <a:rPr lang="ja-JP" altLang="ja-JP" dirty="0" err="1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。</a:t>
            </a:r>
            <a:endParaRPr lang="ja-JP" altLang="ja-JP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 </a:t>
            </a:r>
          </a:p>
          <a:p>
            <a:endParaRPr lang="ja-JP" altLang="ja-JP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複数</a:t>
            </a:r>
            <a:r>
              <a:rPr lang="ja-JP" altLang="en-US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（三人、あるいは三人以上）</a:t>
            </a:r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の著者の場合：</a:t>
            </a:r>
          </a:p>
          <a:p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「引用した内容」□</a:t>
            </a:r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立教ほか</a:t>
            </a:r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,</a:t>
            </a:r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□発行年□</a:t>
            </a:r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p.</a:t>
            </a:r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ja-JP" altLang="en-US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ページ数</a:t>
            </a:r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</a:t>
            </a:r>
            <a:r>
              <a:rPr lang="ja-JP" altLang="ja-JP" dirty="0" err="1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。</a:t>
            </a:r>
            <a:endParaRPr lang="ja-JP" altLang="ja-JP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「引用した内容」□</a:t>
            </a:r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(Rikkyo</a:t>
            </a:r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et</a:t>
            </a:r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al.,</a:t>
            </a:r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□発行年□</a:t>
            </a:r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p.</a:t>
            </a:r>
            <a:r>
              <a:rPr lang="ja-JP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ja-JP" altLang="en-US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ページ数</a:t>
            </a:r>
            <a:r>
              <a:rPr lang="en-US" altLang="ja-JP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</a:t>
            </a:r>
            <a:r>
              <a:rPr lang="ja-JP" altLang="ja-JP" dirty="0" err="1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。</a:t>
            </a:r>
            <a:endParaRPr lang="ja-JP" altLang="ja-JP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3C6ECBE-1470-9A44-9A24-006324A17B87}"/>
              </a:ext>
            </a:extLst>
          </p:cNvPr>
          <p:cNvSpPr txBox="1"/>
          <p:nvPr/>
        </p:nvSpPr>
        <p:spPr>
          <a:xfrm>
            <a:off x="362604" y="5199160"/>
            <a:ext cx="1084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具体例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8CE49F2-212C-D14C-B6E5-89871BB04DDB}"/>
              </a:ext>
            </a:extLst>
          </p:cNvPr>
          <p:cNvSpPr txBox="1"/>
          <p:nvPr/>
        </p:nvSpPr>
        <p:spPr>
          <a:xfrm>
            <a:off x="8949562" y="740701"/>
            <a:ext cx="1324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>
                <a:solidFill>
                  <a:srgbClr val="C00000"/>
                </a:solidFill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⚠️</a:t>
            </a:r>
            <a:r>
              <a:rPr kumimoji="1" lang="en-US" altLang="ja-JP" sz="2400" dirty="0">
                <a:solidFill>
                  <a:srgbClr val="C00000"/>
                </a:solidFill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2400">
                <a:solidFill>
                  <a:srgbClr val="C00000"/>
                </a:solidFill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注意</a:t>
            </a:r>
            <a:r>
              <a:rPr lang="en-US" altLang="ja-JP" sz="2400" dirty="0">
                <a:solidFill>
                  <a:srgbClr val="C00000"/>
                </a:solidFill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</a:t>
            </a:r>
            <a:endParaRPr kumimoji="1" lang="ja-JP" altLang="en-US" sz="2400">
              <a:solidFill>
                <a:srgbClr val="C00000"/>
              </a:solidFill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11" name="線吹き出し 2 (枠付き) 10">
            <a:extLst>
              <a:ext uri="{FF2B5EF4-FFF2-40B4-BE49-F238E27FC236}">
                <a16:creationId xmlns:a16="http://schemas.microsoft.com/office/drawing/2014/main" id="{82E549BD-09BD-4346-AD7A-4FCDD15AD4B0}"/>
              </a:ext>
            </a:extLst>
          </p:cNvPr>
          <p:cNvSpPr/>
          <p:nvPr/>
        </p:nvSpPr>
        <p:spPr>
          <a:xfrm>
            <a:off x="8108732" y="1191370"/>
            <a:ext cx="2469931" cy="369332"/>
          </a:xfrm>
          <a:prstGeom prst="borderCallout2">
            <a:avLst>
              <a:gd name="adj1" fmla="val 18750"/>
              <a:gd name="adj2" fmla="val -191"/>
              <a:gd name="adj3" fmla="val 18751"/>
              <a:gd name="adj4" fmla="val -207897"/>
              <a:gd name="adj5" fmla="val 166740"/>
              <a:gd name="adj6" fmla="val -210361"/>
            </a:avLst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ja-JP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「□」</a:t>
            </a:r>
            <a:r>
              <a:rPr lang="ja-JP" altLang="en-US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＝</a:t>
            </a:r>
            <a:r>
              <a:rPr lang="en-US" altLang="ja-JP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</a:t>
            </a:r>
            <a:r>
              <a:rPr lang="ja-JP" altLang="ja-JP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半角スペース</a:t>
            </a:r>
            <a:r>
              <a:rPr lang="ja-JP" altLang="ja-JP" sz="160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</a:t>
            </a:r>
            <a:endParaRPr lang="ja-JP" altLang="en-US" sz="16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12" name="線吹き出し 2 (枠付き) 11">
            <a:extLst>
              <a:ext uri="{FF2B5EF4-FFF2-40B4-BE49-F238E27FC236}">
                <a16:creationId xmlns:a16="http://schemas.microsoft.com/office/drawing/2014/main" id="{625292E5-AEB7-2240-84F6-F1940E9B9ABB}"/>
              </a:ext>
            </a:extLst>
          </p:cNvPr>
          <p:cNvSpPr/>
          <p:nvPr/>
        </p:nvSpPr>
        <p:spPr>
          <a:xfrm>
            <a:off x="8108732" y="2686296"/>
            <a:ext cx="2718001" cy="370800"/>
          </a:xfrm>
          <a:prstGeom prst="borderCallout2">
            <a:avLst>
              <a:gd name="adj1" fmla="val 21584"/>
              <a:gd name="adj2" fmla="val -191"/>
              <a:gd name="adj3" fmla="val 29186"/>
              <a:gd name="adj4" fmla="val -192793"/>
              <a:gd name="adj5" fmla="val 86661"/>
              <a:gd name="adj6" fmla="val -195325"/>
            </a:avLst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日本語文献：</a:t>
            </a:r>
            <a:r>
              <a:rPr lang="ja-JP" altLang="ja-JP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著者</a:t>
            </a:r>
            <a:r>
              <a:rPr lang="ja-JP" altLang="en-US" sz="160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の間に「・」</a:t>
            </a:r>
            <a:r>
              <a:rPr lang="ja-JP" altLang="ja-JP" sz="160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</a:t>
            </a:r>
            <a:endParaRPr lang="en-US" altLang="ja-JP" sz="1600" dirty="0">
              <a:effectLst/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13" name="線吹き出し 2 (枠付き) 12">
            <a:extLst>
              <a:ext uri="{FF2B5EF4-FFF2-40B4-BE49-F238E27FC236}">
                <a16:creationId xmlns:a16="http://schemas.microsoft.com/office/drawing/2014/main" id="{666B7CC9-787B-F04B-9825-AA612C62AD76}"/>
              </a:ext>
            </a:extLst>
          </p:cNvPr>
          <p:cNvSpPr/>
          <p:nvPr/>
        </p:nvSpPr>
        <p:spPr>
          <a:xfrm>
            <a:off x="8113988" y="3272461"/>
            <a:ext cx="2718001" cy="370800"/>
          </a:xfrm>
          <a:prstGeom prst="borderCallout2">
            <a:avLst>
              <a:gd name="adj1" fmla="val 83946"/>
              <a:gd name="adj2" fmla="val 68"/>
              <a:gd name="adj3" fmla="val 88698"/>
              <a:gd name="adj4" fmla="val -176107"/>
              <a:gd name="adj5" fmla="val 42798"/>
              <a:gd name="adj6" fmla="val -177082"/>
            </a:avLst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英語文献：</a:t>
            </a:r>
            <a:r>
              <a:rPr lang="ja-JP" altLang="ja-JP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著者</a:t>
            </a:r>
            <a:r>
              <a:rPr lang="ja-JP" altLang="en-US" sz="160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の間に「</a:t>
            </a:r>
            <a:r>
              <a:rPr lang="en-US" altLang="ja-JP" sz="1600" dirty="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&amp;</a:t>
            </a:r>
            <a:r>
              <a:rPr lang="ja-JP" altLang="en-US" sz="160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」</a:t>
            </a:r>
            <a:r>
              <a:rPr lang="ja-JP" altLang="ja-JP" sz="160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</a:t>
            </a:r>
            <a:endParaRPr lang="ja-JP" altLang="en-US" sz="16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14" name="線吹き出し 2 (枠付き) 13">
            <a:extLst>
              <a:ext uri="{FF2B5EF4-FFF2-40B4-BE49-F238E27FC236}">
                <a16:creationId xmlns:a16="http://schemas.microsoft.com/office/drawing/2014/main" id="{433A36A3-D89A-E048-B788-3D46FAF9AC45}"/>
              </a:ext>
            </a:extLst>
          </p:cNvPr>
          <p:cNvSpPr/>
          <p:nvPr/>
        </p:nvSpPr>
        <p:spPr>
          <a:xfrm>
            <a:off x="8113988" y="3861942"/>
            <a:ext cx="3415863" cy="370800"/>
          </a:xfrm>
          <a:prstGeom prst="borderCallout2">
            <a:avLst>
              <a:gd name="adj1" fmla="val 21584"/>
              <a:gd name="adj2" fmla="val -191"/>
              <a:gd name="adj3" fmla="val 35847"/>
              <a:gd name="adj4" fmla="val -153163"/>
              <a:gd name="adj5" fmla="val 124753"/>
              <a:gd name="adj6" fmla="val -153927"/>
            </a:avLst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日本語文献：</a:t>
            </a:r>
            <a:r>
              <a:rPr lang="ja-JP" altLang="ja-JP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第一著者の後に「ほか」</a:t>
            </a:r>
            <a:r>
              <a:rPr lang="ja-JP" altLang="ja-JP" sz="160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</a:t>
            </a:r>
            <a:endParaRPr lang="ja-JP" altLang="en-US" sz="16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15" name="線吹き出し 2 (枠付き) 14">
            <a:extLst>
              <a:ext uri="{FF2B5EF4-FFF2-40B4-BE49-F238E27FC236}">
                <a16:creationId xmlns:a16="http://schemas.microsoft.com/office/drawing/2014/main" id="{D1F8B05C-B3AA-CF41-889E-E8C94C74EF3E}"/>
              </a:ext>
            </a:extLst>
          </p:cNvPr>
          <p:cNvSpPr/>
          <p:nvPr/>
        </p:nvSpPr>
        <p:spPr>
          <a:xfrm>
            <a:off x="8108732" y="4722235"/>
            <a:ext cx="3294757" cy="370800"/>
          </a:xfrm>
          <a:prstGeom prst="borderCallout2">
            <a:avLst>
              <a:gd name="adj1" fmla="val 81111"/>
              <a:gd name="adj2" fmla="val 68"/>
              <a:gd name="adj3" fmla="val 89657"/>
              <a:gd name="adj4" fmla="val -145113"/>
              <a:gd name="adj5" fmla="val 33444"/>
              <a:gd name="adj6" fmla="val -145908"/>
            </a:avLst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英語文献：</a:t>
            </a:r>
            <a:r>
              <a:rPr lang="ja-JP" altLang="ja-JP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第一著者の後に「</a:t>
            </a:r>
            <a:r>
              <a:rPr lang="en-US" altLang="ja-JP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et al.</a:t>
            </a:r>
            <a:r>
              <a:rPr lang="ja-JP" altLang="ja-JP" sz="160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</a:t>
            </a:r>
            <a:r>
              <a:rPr lang="ja-JP" altLang="ja-JP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」</a:t>
            </a:r>
            <a:r>
              <a:rPr lang="ja-JP" altLang="ja-JP" sz="160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</a:t>
            </a:r>
            <a:endParaRPr lang="ja-JP" altLang="en-US" sz="16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1AF880C3-9F0E-BD4B-83CF-1EBF53AFFC06}"/>
              </a:ext>
            </a:extLst>
          </p:cNvPr>
          <p:cNvSpPr/>
          <p:nvPr/>
        </p:nvSpPr>
        <p:spPr>
          <a:xfrm>
            <a:off x="7551696" y="676917"/>
            <a:ext cx="4183114" cy="464055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0A6EE5B0-D79D-7145-8B06-9CAD861DC3B7}"/>
              </a:ext>
            </a:extLst>
          </p:cNvPr>
          <p:cNvCxnSpPr>
            <a:cxnSpLocks/>
          </p:cNvCxnSpPr>
          <p:nvPr/>
        </p:nvCxnSpPr>
        <p:spPr>
          <a:xfrm>
            <a:off x="3084789" y="4821640"/>
            <a:ext cx="65164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33EF4F3-62F0-EDE9-6EA6-E1B65E03B6F5}"/>
              </a:ext>
            </a:extLst>
          </p:cNvPr>
          <p:cNvSpPr txBox="1"/>
          <p:nvPr/>
        </p:nvSpPr>
        <p:spPr>
          <a:xfrm>
            <a:off x="4696691" y="23834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3" name="線吹き出し 2 (枠付き) 2">
            <a:extLst>
              <a:ext uri="{FF2B5EF4-FFF2-40B4-BE49-F238E27FC236}">
                <a16:creationId xmlns:a16="http://schemas.microsoft.com/office/drawing/2014/main" id="{5F648513-C01F-6F87-8CC5-5B3EC55FBCE6}"/>
              </a:ext>
            </a:extLst>
          </p:cNvPr>
          <p:cNvSpPr/>
          <p:nvPr/>
        </p:nvSpPr>
        <p:spPr>
          <a:xfrm>
            <a:off x="8113988" y="1622688"/>
            <a:ext cx="3415863" cy="892045"/>
          </a:xfrm>
          <a:prstGeom prst="borderCallout2">
            <a:avLst>
              <a:gd name="adj1" fmla="val 98336"/>
              <a:gd name="adj2" fmla="val -191"/>
              <a:gd name="adj3" fmla="val 99732"/>
              <a:gd name="adj4" fmla="val -111369"/>
              <a:gd name="adj5" fmla="val 79650"/>
              <a:gd name="adj6" fmla="val -111310"/>
            </a:avLst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単ページは、「</a:t>
            </a:r>
            <a:r>
              <a:rPr lang="en" altLang="ja-JP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page</a:t>
            </a:r>
            <a:r>
              <a:rPr lang="ja-JP" altLang="en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」</a:t>
            </a:r>
            <a:r>
              <a:rPr lang="ja-JP" altLang="en-US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を略して「</a:t>
            </a:r>
            <a:r>
              <a:rPr lang="en" altLang="ja-JP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p.</a:t>
            </a:r>
            <a:r>
              <a:rPr lang="ja-JP" altLang="en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」</a:t>
            </a:r>
            <a:br>
              <a:rPr lang="ja-JP" altLang="en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</a:br>
            <a:r>
              <a:rPr lang="ja-JP" altLang="en-US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複数ページは、「</a:t>
            </a:r>
            <a:r>
              <a:rPr lang="en" altLang="ja-JP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pages</a:t>
            </a:r>
            <a:r>
              <a:rPr lang="ja-JP" altLang="en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」</a:t>
            </a:r>
            <a:r>
              <a:rPr lang="ja-JP" altLang="en-US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を略して「</a:t>
            </a:r>
            <a:r>
              <a:rPr lang="en" altLang="ja-JP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pp.</a:t>
            </a:r>
            <a:r>
              <a:rPr lang="ja-JP" altLang="en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」</a:t>
            </a:r>
            <a:endParaRPr lang="en-US" altLang="ja-JP" sz="1600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r>
              <a:rPr lang="ja-JP" altLang="en-US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例：「</a:t>
            </a:r>
            <a:r>
              <a:rPr lang="en-US" altLang="ja-JP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p. 30</a:t>
            </a:r>
            <a:r>
              <a:rPr lang="ja-JP" altLang="en-US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」「</a:t>
            </a:r>
            <a:r>
              <a:rPr lang="en-US" altLang="ja-JP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pp. 30-41</a:t>
            </a:r>
            <a:r>
              <a:rPr lang="ja-JP" altLang="en-US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」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534AEBB-DF54-EE9A-2C4C-78200387F4B8}"/>
              </a:ext>
            </a:extLst>
          </p:cNvPr>
          <p:cNvSpPr/>
          <p:nvPr/>
        </p:nvSpPr>
        <p:spPr>
          <a:xfrm>
            <a:off x="3987194" y="1828800"/>
            <a:ext cx="2590251" cy="529936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ABB9C66-E8E8-E4EA-8DFE-06FADED0E8D1}"/>
              </a:ext>
            </a:extLst>
          </p:cNvPr>
          <p:cNvSpPr txBox="1"/>
          <p:nvPr/>
        </p:nvSpPr>
        <p:spPr>
          <a:xfrm>
            <a:off x="362604" y="5660825"/>
            <a:ext cx="112440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6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著者</a:t>
            </a:r>
            <a:r>
              <a:rPr lang="ja-JP" altLang="en-US" sz="16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が</a:t>
            </a:r>
            <a:r>
              <a:rPr lang="ja-JP" altLang="ja-JP" sz="16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一人の場合： </a:t>
            </a:r>
            <a:r>
              <a:rPr lang="ja-JP" altLang="en-US" sz="16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「</a:t>
            </a:r>
            <a:r>
              <a:rPr lang="ja-JP" altLang="ja-JP" sz="16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引用した内容</a:t>
            </a:r>
            <a:r>
              <a:rPr lang="ja-JP" altLang="en-US" sz="16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」</a:t>
            </a:r>
            <a:r>
              <a:rPr lang="ja-JP" altLang="ja-JP" sz="16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ja-JP" altLang="en-US" sz="16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伊藤</a:t>
            </a:r>
            <a:r>
              <a:rPr lang="en-US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altLang="ja-JP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1993</a:t>
            </a:r>
            <a:r>
              <a:rPr lang="en-US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" altLang="ja-JP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p.</a:t>
            </a:r>
            <a:r>
              <a:rPr lang="en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" altLang="ja-JP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7</a:t>
            </a:r>
            <a:r>
              <a:rPr lang="en-US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)/</a:t>
            </a:r>
            <a:r>
              <a:rPr lang="ja-JP" altLang="en" sz="16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ja-JP" altLang="ja-JP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「引用した内容」</a:t>
            </a:r>
            <a:r>
              <a:rPr lang="en" altLang="ja-JP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</a:t>
            </a:r>
            <a:r>
              <a:rPr lang="en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ja-JP" altLang="en" sz="16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（</a:t>
            </a:r>
            <a:r>
              <a:rPr lang="en" altLang="ja-JP" sz="1600" dirty="0" err="1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Knigge</a:t>
            </a:r>
            <a:r>
              <a:rPr lang="en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" altLang="ja-JP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1977</a:t>
            </a:r>
            <a:r>
              <a:rPr lang="en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" altLang="ja-JP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pp</a:t>
            </a:r>
            <a:r>
              <a:rPr lang="en" altLang="ja-JP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r>
              <a:rPr lang="en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" altLang="ja-JP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23</a:t>
            </a:r>
            <a:r>
              <a:rPr lang="en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-</a:t>
            </a:r>
            <a:r>
              <a:rPr lang="en" altLang="ja-JP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24</a:t>
            </a:r>
            <a:r>
              <a:rPr lang="ja-JP" altLang="en" sz="16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）</a:t>
            </a:r>
            <a:endParaRPr lang="en-US" altLang="ja-JP" sz="1600" dirty="0">
              <a:latin typeface="MS Mincho" panose="02020609040205080304" pitchFamily="49" charset="-128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ja-JP" altLang="ja-JP" sz="16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著者</a:t>
            </a:r>
            <a:r>
              <a:rPr lang="ja-JP" altLang="en-US" sz="16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が</a:t>
            </a:r>
            <a:r>
              <a:rPr lang="ja-JP" altLang="ja-JP" sz="16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二人の場合</a:t>
            </a:r>
            <a:r>
              <a:rPr lang="ja-JP" altLang="en-US" sz="16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：</a:t>
            </a:r>
            <a:r>
              <a:rPr lang="ja-JP" altLang="ja-JP" sz="16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「引用した内容」</a:t>
            </a:r>
            <a:r>
              <a:rPr lang="en-US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ja-JP" altLang="en-US" sz="16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若林・蔡</a:t>
            </a:r>
            <a:r>
              <a:rPr lang="en-US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altLang="ja-JP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2008</a:t>
            </a:r>
            <a:r>
              <a:rPr lang="en-US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altLang="ja-JP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p.</a:t>
            </a:r>
            <a:r>
              <a:rPr lang="en-US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)/</a:t>
            </a:r>
            <a:r>
              <a:rPr lang="ja-JP" altLang="ja-JP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「引用した内容」</a:t>
            </a:r>
            <a:r>
              <a:rPr lang="en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 (</a:t>
            </a:r>
            <a:r>
              <a:rPr lang="en" altLang="ja-JP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Shin</a:t>
            </a:r>
            <a:r>
              <a:rPr lang="en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" altLang="ja-JP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&amp;</a:t>
            </a:r>
            <a:r>
              <a:rPr lang="en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" altLang="ja-JP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Zhou</a:t>
            </a:r>
            <a:r>
              <a:rPr lang="en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" altLang="ja-JP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2003</a:t>
            </a:r>
            <a:r>
              <a:rPr lang="en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" altLang="ja-JP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pp</a:t>
            </a:r>
            <a:r>
              <a:rPr lang="en" altLang="ja-JP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r>
              <a:rPr lang="en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" altLang="ja-JP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703</a:t>
            </a:r>
            <a:r>
              <a:rPr lang="en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-</a:t>
            </a:r>
            <a:r>
              <a:rPr lang="en" altLang="ja-JP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704</a:t>
            </a:r>
            <a:r>
              <a:rPr lang="en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</a:p>
          <a:p>
            <a:r>
              <a:rPr lang="ja-JP" altLang="en-US" sz="16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複数の著者の場合： 「</a:t>
            </a:r>
            <a:r>
              <a:rPr lang="ja-JP" altLang="ja-JP" sz="16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引用した内容</a:t>
            </a:r>
            <a:r>
              <a:rPr lang="ja-JP" altLang="en-US" sz="16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」</a:t>
            </a:r>
            <a:r>
              <a:rPr lang="ja-JP" altLang="ja-JP" sz="16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ja-JP" altLang="en-US" sz="16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松本ほか</a:t>
            </a:r>
            <a:r>
              <a:rPr lang="en-US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altLang="ja-JP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2004</a:t>
            </a:r>
            <a:r>
              <a:rPr lang="en-US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" altLang="ja-JP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p.</a:t>
            </a:r>
            <a:r>
              <a:rPr lang="en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" altLang="ja-JP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27</a:t>
            </a:r>
            <a:r>
              <a:rPr lang="en-US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)/</a:t>
            </a:r>
            <a:r>
              <a:rPr lang="ja-JP" altLang="ja-JP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「引用した内容」</a:t>
            </a:r>
            <a:r>
              <a:rPr lang="en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 (</a:t>
            </a:r>
            <a:r>
              <a:rPr lang="en" altLang="ja-JP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Sun</a:t>
            </a:r>
            <a:r>
              <a:rPr lang="en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" altLang="ja-JP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et</a:t>
            </a:r>
            <a:r>
              <a:rPr lang="en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" altLang="ja-JP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al.</a:t>
            </a:r>
            <a:r>
              <a:rPr lang="en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" altLang="ja-JP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2012</a:t>
            </a:r>
            <a:r>
              <a:rPr lang="en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" altLang="ja-JP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pp.</a:t>
            </a:r>
            <a:r>
              <a:rPr lang="en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" altLang="ja-JP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59</a:t>
            </a:r>
            <a:r>
              <a:rPr lang="en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-</a:t>
            </a:r>
            <a:r>
              <a:rPr lang="en" altLang="ja-JP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60</a:t>
            </a:r>
            <a:r>
              <a:rPr lang="en" altLang="ja-JP" sz="16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ja-JP" altLang="ja-JP" sz="1600">
              <a:latin typeface="MS Mincho" panose="02020609040205080304" pitchFamily="49" charset="-128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832F8E6E-CE5B-4DE6-A5AD-49747CA77BE2}"/>
              </a:ext>
            </a:extLst>
          </p:cNvPr>
          <p:cNvCxnSpPr>
            <a:cxnSpLocks/>
          </p:cNvCxnSpPr>
          <p:nvPr/>
        </p:nvCxnSpPr>
        <p:spPr>
          <a:xfrm>
            <a:off x="2758968" y="4537942"/>
            <a:ext cx="32582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4617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6B70AC3-5923-124F-A8A4-C7073254ED9D}"/>
              </a:ext>
            </a:extLst>
          </p:cNvPr>
          <p:cNvSpPr/>
          <p:nvPr/>
        </p:nvSpPr>
        <p:spPr>
          <a:xfrm>
            <a:off x="83128" y="644947"/>
            <a:ext cx="12077699" cy="61125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47878C5-67BE-5F43-AC98-4496E90FD83D}"/>
              </a:ext>
            </a:extLst>
          </p:cNvPr>
          <p:cNvSpPr txBox="1"/>
          <p:nvPr/>
        </p:nvSpPr>
        <p:spPr>
          <a:xfrm>
            <a:off x="136992" y="100483"/>
            <a:ext cx="1645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参考方法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41F06D1-020E-BC40-AC20-C74C27FC4646}"/>
              </a:ext>
            </a:extLst>
          </p:cNvPr>
          <p:cNvSpPr txBox="1"/>
          <p:nvPr/>
        </p:nvSpPr>
        <p:spPr>
          <a:xfrm>
            <a:off x="235528" y="739773"/>
            <a:ext cx="9495381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 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著者</a:t>
            </a:r>
            <a:r>
              <a:rPr lang="ja-JP" altLang="en-US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が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一人の場合：</a:t>
            </a:r>
          </a:p>
          <a:p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…について論じられている□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立教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,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□発行年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。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/ 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…について論じられている□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Rikkyo,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□発行年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)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。</a:t>
            </a:r>
          </a:p>
          <a:p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立教□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発行年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□は…と論じている。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/ Rikkyo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発行年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)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□は…と論じている。</a:t>
            </a:r>
          </a:p>
          <a:p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 </a:t>
            </a:r>
            <a:endParaRPr lang="ja-JP" altLang="ja-JP" sz="13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著者</a:t>
            </a:r>
            <a:r>
              <a:rPr lang="ja-JP" altLang="en-US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が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二人の場合：</a:t>
            </a:r>
          </a:p>
          <a:p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…について論じられている□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立教・経営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,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□発行年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。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/ 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…について論じられている□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Rikkyo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&amp;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Business,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□発行年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)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。</a:t>
            </a:r>
          </a:p>
          <a:p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立教・経営□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発行年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□は…と論じている。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/ Rikkyo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&amp;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Business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発行年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)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□は…と論じている。</a:t>
            </a:r>
          </a:p>
          <a:p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 </a:t>
            </a:r>
            <a:endParaRPr lang="ja-JP" altLang="ja-JP" sz="13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複数の著者の場合：</a:t>
            </a:r>
          </a:p>
          <a:p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…について論じられて</a:t>
            </a:r>
            <a:r>
              <a:rPr lang="ja-JP" altLang="ja-JP" sz="130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いる□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ja-JP" sz="130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立教ほか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,</a:t>
            </a:r>
            <a:r>
              <a:rPr lang="ja-JP" altLang="ja-JP" sz="130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□発行年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)</a:t>
            </a:r>
            <a:r>
              <a:rPr lang="ja-JP" altLang="ja-JP" sz="130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。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/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…について論じられている□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Rikkyo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et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al.,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□発行年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)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。</a:t>
            </a:r>
          </a:p>
          <a:p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立教ほか□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発行年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□は…と論じている。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/ Rikkyo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et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al.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発行年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)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□は…と論じている。</a:t>
            </a:r>
          </a:p>
          <a:p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 </a:t>
            </a:r>
            <a:endParaRPr lang="ja-JP" altLang="ja-JP" sz="13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複数の文献をまとめて、要約する場合：</a:t>
            </a:r>
          </a:p>
          <a:p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…について論じられて</a:t>
            </a:r>
            <a:r>
              <a:rPr lang="ja-JP" altLang="ja-JP" sz="130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いる□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ja-JP" sz="130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立教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,</a:t>
            </a:r>
            <a:r>
              <a:rPr lang="ja-JP" altLang="ja-JP" sz="130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□発行年；立教・経営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,</a:t>
            </a:r>
            <a:r>
              <a:rPr lang="ja-JP" altLang="ja-JP" sz="130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□発行年；立教ほか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,</a:t>
            </a:r>
            <a:r>
              <a:rPr lang="ja-JP" altLang="ja-JP" sz="130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□発行年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)</a:t>
            </a:r>
            <a:r>
              <a:rPr lang="ja-JP" altLang="ja-JP" sz="130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。</a:t>
            </a:r>
          </a:p>
          <a:p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…について論じられている□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Rikkyo,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□発行年；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Rikkyo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&amp;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Business,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□発行年；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Rikkyo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et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al.,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□発行年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)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具体例：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 </a:t>
            </a:r>
          </a:p>
          <a:p>
            <a:endParaRPr lang="en-US" altLang="ja-JP" sz="1300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endParaRPr lang="en-US" altLang="ja-JP" sz="1300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endParaRPr lang="ja-JP" altLang="ja-JP" sz="13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同一著者の複数の論文を参考にし、要約する場合：</a:t>
            </a:r>
          </a:p>
          <a:p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立教□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1999,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2010a,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2010b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)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□は…と論じている。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/ </a:t>
            </a:r>
            <a:r>
              <a:rPr lang="en-US" altLang="ja-JP" sz="1300" dirty="0" err="1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Rikkyo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1999,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2011a,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2011b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)</a:t>
            </a:r>
            <a:r>
              <a:rPr lang="ja-JP" altLang="ja-JP" sz="130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は…と論じている。</a:t>
            </a:r>
            <a:endParaRPr lang="en-US" altLang="ja-JP" sz="1300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…について論じられている</a:t>
            </a:r>
            <a:r>
              <a:rPr lang="ja-JP" altLang="ja-JP" sz="130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立教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,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1999;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2010a;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2010b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)</a:t>
            </a:r>
            <a:r>
              <a:rPr lang="ja-JP" altLang="ja-JP" sz="130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。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/</a:t>
            </a:r>
            <a:r>
              <a:rPr lang="ja-JP" altLang="ja-JP" sz="130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…について論じられている□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en-US" altLang="ja-JP" sz="1300" dirty="0" err="1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Rikkyo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,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1999;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2010a;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3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2010b</a:t>
            </a:r>
            <a:r>
              <a:rPr lang="en-US" altLang="ja-JP" sz="13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)</a:t>
            </a:r>
            <a:r>
              <a:rPr lang="ja-JP" altLang="ja-JP" sz="130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。</a:t>
            </a:r>
            <a:endParaRPr lang="en-US" altLang="ja-JP" sz="1300" dirty="0">
              <a:latin typeface="MS PMincho" panose="02020600040205080304" pitchFamily="18" charset="-128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endParaRPr lang="en-US" altLang="ja-JP" sz="1300" dirty="0">
              <a:latin typeface="MS PMincho" panose="02020600040205080304" pitchFamily="18" charset="-128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r>
              <a:rPr lang="ja-JP" altLang="en-US" sz="130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レアな例：</a:t>
            </a:r>
            <a:endParaRPr lang="en-US" altLang="ja-JP" sz="1300" dirty="0">
              <a:latin typeface="MS PMincho" panose="02020600040205080304" pitchFamily="18" charset="-128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複数の文献を</a:t>
            </a:r>
            <a:r>
              <a:rPr lang="ja-JP" altLang="ja-JP" sz="1200">
                <a:effectLst/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列挙</a:t>
            </a:r>
            <a:r>
              <a:rPr lang="ja-JP" altLang="en-US" sz="1200">
                <a:effectLst/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し、またその中に</a:t>
            </a:r>
            <a:r>
              <a:rPr lang="ja-JP" altLang="ja-JP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同一著者の複数の</a:t>
            </a:r>
            <a:r>
              <a:rPr lang="ja-JP" altLang="en-US" sz="13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文献がある場合に</a:t>
            </a:r>
            <a:endParaRPr lang="en-US" altLang="ja-JP" sz="1300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r>
              <a:rPr lang="en-US" altLang="ja-JP" sz="1200" dirty="0"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……</a:t>
            </a:r>
            <a:r>
              <a:rPr lang="ja-JP" altLang="en-US" sz="12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が明かにされている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</a:t>
            </a:r>
            <a:r>
              <a:rPr lang="en-US" altLang="ja-JP" sz="12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altLang="ja-JP" sz="12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Berson</a:t>
            </a:r>
            <a:r>
              <a:rPr lang="en-US" altLang="ja-JP" sz="12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12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&amp;</a:t>
            </a:r>
            <a:r>
              <a:rPr lang="en-US" altLang="ja-JP" sz="12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12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Linton</a:t>
            </a:r>
            <a:r>
              <a:rPr lang="en-US" altLang="ja-JP" sz="12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altLang="ja-JP" sz="12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2005</a:t>
            </a:r>
            <a:r>
              <a:rPr lang="en-US" altLang="ja-JP" sz="12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; </a:t>
            </a:r>
            <a:r>
              <a:rPr lang="ja-JP" altLang="en-US" sz="12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石川</a:t>
            </a:r>
            <a:r>
              <a:rPr lang="en-US" altLang="ja-JP" sz="12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altLang="ja-JP" sz="12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2006</a:t>
            </a:r>
            <a:r>
              <a:rPr lang="en-US" altLang="ja-JP" sz="12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altLang="ja-JP" sz="12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2007</a:t>
            </a:r>
            <a:r>
              <a:rPr lang="en-US" altLang="ja-JP" sz="12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; </a:t>
            </a:r>
            <a:r>
              <a:rPr lang="nb-NO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Liu</a:t>
            </a:r>
            <a:r>
              <a:rPr lang="nb-NO" altLang="ja-JP" sz="1200" dirty="0">
                <a:solidFill>
                  <a:srgbClr val="000000"/>
                </a:solidFill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nb-NO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&amp;</a:t>
            </a:r>
            <a:r>
              <a:rPr lang="nb-NO" altLang="ja-JP" sz="1200" dirty="0">
                <a:solidFill>
                  <a:srgbClr val="000000"/>
                </a:solidFill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nb-NO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Liao</a:t>
            </a:r>
            <a:r>
              <a:rPr lang="nb-NO" altLang="ja-JP" sz="1200" dirty="0">
                <a:solidFill>
                  <a:srgbClr val="000000"/>
                </a:solidFill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nb-NO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2013</a:t>
            </a:r>
            <a:r>
              <a:rPr lang="nb-NO" altLang="ja-JP" sz="1200" dirty="0">
                <a:solidFill>
                  <a:srgbClr val="000000"/>
                </a:solidFill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;</a:t>
            </a:r>
            <a:r>
              <a:rPr lang="nb-NO" altLang="ja-JP" sz="1200" dirty="0">
                <a:solidFill>
                  <a:srgbClr val="000000"/>
                </a:solidFill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12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Shin</a:t>
            </a:r>
            <a:r>
              <a:rPr lang="en-US" altLang="ja-JP" sz="1200" dirty="0"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12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&amp;</a:t>
            </a:r>
            <a:r>
              <a:rPr lang="en-US" altLang="ja-JP" sz="1200" dirty="0"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12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Zhou</a:t>
            </a:r>
            <a:r>
              <a:rPr lang="en-US" altLang="ja-JP" sz="1200" dirty="0"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altLang="ja-JP" sz="12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2003</a:t>
            </a:r>
            <a:r>
              <a:rPr lang="en-US" altLang="ja-JP" sz="12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</a:p>
          <a:p>
            <a:endParaRPr lang="ja-JP" altLang="ja-JP" sz="1300">
              <a:latin typeface="MS PMincho" panose="02020600040205080304" pitchFamily="18" charset="-128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endParaRPr lang="ja-JP" altLang="ja-JP" sz="13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endParaRPr kumimoji="1" lang="ja-JP" altLang="en-US" sz="13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B0E4667-FF4D-5240-AF28-F00E27AD6FCC}"/>
              </a:ext>
            </a:extLst>
          </p:cNvPr>
          <p:cNvSpPr/>
          <p:nvPr/>
        </p:nvSpPr>
        <p:spPr>
          <a:xfrm>
            <a:off x="2308787" y="3302451"/>
            <a:ext cx="5656059" cy="46245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52C04C5-E251-EA43-B2CA-AD68450447EE}"/>
              </a:ext>
            </a:extLst>
          </p:cNvPr>
          <p:cNvSpPr/>
          <p:nvPr/>
        </p:nvSpPr>
        <p:spPr>
          <a:xfrm>
            <a:off x="4677669" y="4686833"/>
            <a:ext cx="1683327" cy="290301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10" name="線吹き出し 1 (枠付き) 9">
            <a:extLst>
              <a:ext uri="{FF2B5EF4-FFF2-40B4-BE49-F238E27FC236}">
                <a16:creationId xmlns:a16="http://schemas.microsoft.com/office/drawing/2014/main" id="{3A00F50F-20CB-7149-AB7F-FF1B5CE152D2}"/>
              </a:ext>
            </a:extLst>
          </p:cNvPr>
          <p:cNvSpPr/>
          <p:nvPr/>
        </p:nvSpPr>
        <p:spPr>
          <a:xfrm>
            <a:off x="9543872" y="2224924"/>
            <a:ext cx="2410690" cy="1671667"/>
          </a:xfrm>
          <a:prstGeom prst="borderCallout1">
            <a:avLst>
              <a:gd name="adj1" fmla="val 86745"/>
              <a:gd name="adj2" fmla="val -72"/>
              <a:gd name="adj3" fmla="val 87233"/>
              <a:gd name="adj4" fmla="val -66472"/>
            </a:avLst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ü"/>
            </a:pPr>
            <a:r>
              <a:rPr lang="ja-JP" altLang="ja-JP" sz="14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著者名と発行年を</a:t>
            </a:r>
            <a:r>
              <a:rPr lang="ja-JP" altLang="en-US" sz="14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「，」</a:t>
            </a:r>
            <a:r>
              <a:rPr lang="ja-JP" altLang="ja-JP" sz="14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で</a:t>
            </a:r>
            <a:r>
              <a:rPr lang="ja-JP" altLang="en-US" sz="1400" dirty="0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区切る</a:t>
            </a:r>
            <a:endParaRPr lang="en-US" altLang="ja-JP" sz="1400" dirty="0">
              <a:latin typeface="MS PMincho" panose="02020600040205080304" pitchFamily="18" charset="-128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ja-JP" altLang="ja-JP" sz="1400" dirty="0">
                <a:effectLst/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複数の著者名を列挙する場合には</a:t>
            </a:r>
            <a:r>
              <a:rPr lang="ja-JP" altLang="en-US" sz="1400" dirty="0">
                <a:effectLst/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、</a:t>
            </a:r>
            <a:r>
              <a:rPr lang="ja-JP" altLang="ja-JP" sz="1400" dirty="0">
                <a:effectLst/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アルファベット順に著者名を列挙し</a:t>
            </a:r>
            <a:r>
              <a:rPr lang="ja-JP" altLang="en-US" sz="1400" dirty="0">
                <a:effectLst/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、</a:t>
            </a:r>
            <a:r>
              <a:rPr lang="ja-JP" altLang="ja-JP" sz="1400" dirty="0">
                <a:effectLst/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各著者名の間は「；」で区切る</a:t>
            </a:r>
            <a:endParaRPr kumimoji="1" lang="ja-JP" altLang="en-US" sz="1400" dirty="0">
              <a:latin typeface="MS PMincho" panose="02020600040205080304" pitchFamily="18" charset="-128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F53C93A1-9B19-FE45-96D2-B725A52338CF}"/>
              </a:ext>
            </a:extLst>
          </p:cNvPr>
          <p:cNvSpPr/>
          <p:nvPr/>
        </p:nvSpPr>
        <p:spPr>
          <a:xfrm>
            <a:off x="9260568" y="738466"/>
            <a:ext cx="2848304" cy="5942888"/>
          </a:xfrm>
          <a:prstGeom prst="roundRect">
            <a:avLst>
              <a:gd name="adj" fmla="val 7547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CF02DDC-7BA0-B840-B8BE-2233EE8112F3}"/>
              </a:ext>
            </a:extLst>
          </p:cNvPr>
          <p:cNvSpPr txBox="1"/>
          <p:nvPr/>
        </p:nvSpPr>
        <p:spPr>
          <a:xfrm>
            <a:off x="10022567" y="758073"/>
            <a:ext cx="1324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>
                <a:solidFill>
                  <a:srgbClr val="C00000"/>
                </a:solidFill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⚠️</a:t>
            </a:r>
            <a:r>
              <a:rPr kumimoji="1" lang="en-US" altLang="ja-JP" sz="2400" dirty="0">
                <a:solidFill>
                  <a:srgbClr val="C00000"/>
                </a:solidFill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2400">
                <a:solidFill>
                  <a:srgbClr val="C00000"/>
                </a:solidFill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注意</a:t>
            </a:r>
            <a:r>
              <a:rPr lang="en-US" altLang="ja-JP" sz="2400" dirty="0">
                <a:solidFill>
                  <a:srgbClr val="C00000"/>
                </a:solidFill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</a:t>
            </a:r>
            <a:endParaRPr kumimoji="1" lang="ja-JP" altLang="en-US" sz="2400">
              <a:solidFill>
                <a:srgbClr val="C00000"/>
              </a:solidFill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13" name="線吹き出し 2 (枠付き) 12">
            <a:extLst>
              <a:ext uri="{FF2B5EF4-FFF2-40B4-BE49-F238E27FC236}">
                <a16:creationId xmlns:a16="http://schemas.microsoft.com/office/drawing/2014/main" id="{326DD685-0695-7944-B397-0A64E3B2CF27}"/>
              </a:ext>
            </a:extLst>
          </p:cNvPr>
          <p:cNvSpPr/>
          <p:nvPr/>
        </p:nvSpPr>
        <p:spPr>
          <a:xfrm>
            <a:off x="9543872" y="4092752"/>
            <a:ext cx="2410690" cy="2381128"/>
          </a:xfrm>
          <a:prstGeom prst="borderCallout2">
            <a:avLst>
              <a:gd name="adj1" fmla="val 32309"/>
              <a:gd name="adj2" fmla="val -754"/>
              <a:gd name="adj3" fmla="val 23273"/>
              <a:gd name="adj4" fmla="val -20734"/>
              <a:gd name="adj5" fmla="val 24580"/>
              <a:gd name="adj6" fmla="val -131245"/>
            </a:avLst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ü"/>
            </a:pPr>
            <a:r>
              <a:rPr lang="ja-JP" altLang="en-US" sz="14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各文献を</a:t>
            </a:r>
            <a:r>
              <a:rPr lang="ja-JP" altLang="ja-JP" sz="14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発行年順に</a:t>
            </a:r>
            <a:r>
              <a:rPr lang="ja-JP" altLang="ja-JP" sz="1400">
                <a:effectLst/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列挙し</a:t>
            </a:r>
            <a:r>
              <a:rPr lang="ja-JP" altLang="en-US" sz="1400">
                <a:effectLst/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、</a:t>
            </a:r>
            <a:r>
              <a:rPr lang="ja-JP" altLang="en-US" sz="14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「</a:t>
            </a:r>
            <a:r>
              <a:rPr lang="en-US" altLang="ja-JP" sz="14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,</a:t>
            </a:r>
            <a:r>
              <a:rPr lang="ja-JP" altLang="en-US" sz="14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」</a:t>
            </a:r>
            <a:r>
              <a:rPr lang="ja-JP" altLang="ja-JP" sz="14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で</a:t>
            </a:r>
            <a:r>
              <a:rPr lang="ja-JP" altLang="ja-JP" sz="1400">
                <a:effectLst/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区切る</a:t>
            </a:r>
            <a:endParaRPr lang="en-US" altLang="ja-JP" sz="1400" dirty="0">
              <a:effectLst/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ja-JP" altLang="en-US" sz="140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同年度に発表されている論文は発表年数の後にアルファベット（</a:t>
            </a:r>
            <a:r>
              <a:rPr lang="en-US" altLang="ja-JP" sz="1400" dirty="0" err="1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a,b,c</a:t>
            </a:r>
            <a:r>
              <a:rPr lang="ja-JP" altLang="en-US" sz="140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など）の追加で区別する（</a:t>
            </a:r>
            <a:r>
              <a:rPr lang="en" altLang="ja-JP" sz="1400" dirty="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</a:t>
            </a:r>
            <a:r>
              <a:rPr lang="en" altLang="ja-JP" sz="1400" dirty="0" err="1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a,b,c</a:t>
            </a:r>
            <a:r>
              <a:rPr lang="en" altLang="ja-JP" sz="1400" dirty="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140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は時系列が判明している場合には時系列に従い、判明できない場合には掲載順とする ）</a:t>
            </a:r>
            <a:endParaRPr lang="en-US" altLang="ja-JP" sz="1400" dirty="0">
              <a:effectLst/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96421D9-1CB6-AC47-A41B-AC803320A716}"/>
              </a:ext>
            </a:extLst>
          </p:cNvPr>
          <p:cNvSpPr/>
          <p:nvPr/>
        </p:nvSpPr>
        <p:spPr>
          <a:xfrm>
            <a:off x="9543872" y="1174761"/>
            <a:ext cx="2410690" cy="83031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論じる；述べる；概説する；言及する；指摘する；示唆する；主張する；批判する</a:t>
            </a:r>
            <a:r>
              <a:rPr lang="en-US" altLang="ja-JP" sz="14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…</a:t>
            </a:r>
            <a:endParaRPr kumimoji="1" lang="ja-JP" altLang="en-US" sz="14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004FDC27-4CB3-3B49-BA63-BA9F2E22CF38}"/>
              </a:ext>
            </a:extLst>
          </p:cNvPr>
          <p:cNvCxnSpPr>
            <a:cxnSpLocks/>
            <a:endCxn id="14" idx="1"/>
          </p:cNvCxnSpPr>
          <p:nvPr/>
        </p:nvCxnSpPr>
        <p:spPr>
          <a:xfrm>
            <a:off x="2432191" y="1589920"/>
            <a:ext cx="7111681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2933D924-1038-A447-9965-43DCBADFF673}"/>
              </a:ext>
            </a:extLst>
          </p:cNvPr>
          <p:cNvCxnSpPr>
            <a:cxnSpLocks/>
          </p:cNvCxnSpPr>
          <p:nvPr/>
        </p:nvCxnSpPr>
        <p:spPr>
          <a:xfrm flipV="1">
            <a:off x="5136817" y="1380208"/>
            <a:ext cx="0" cy="209711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63E8F41E-BF7D-5A4A-9894-384B0E11607A}"/>
              </a:ext>
            </a:extLst>
          </p:cNvPr>
          <p:cNvCxnSpPr>
            <a:cxnSpLocks/>
          </p:cNvCxnSpPr>
          <p:nvPr/>
        </p:nvCxnSpPr>
        <p:spPr>
          <a:xfrm flipV="1">
            <a:off x="2437447" y="1380208"/>
            <a:ext cx="0" cy="209711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10986D9-780A-1DC0-453E-18345A95BA88}"/>
              </a:ext>
            </a:extLst>
          </p:cNvPr>
          <p:cNvSpPr/>
          <p:nvPr/>
        </p:nvSpPr>
        <p:spPr>
          <a:xfrm>
            <a:off x="2009427" y="1174761"/>
            <a:ext cx="832310" cy="19531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4C533F0-6E69-1FAD-F6DC-1E1458C2F222}"/>
              </a:ext>
            </a:extLst>
          </p:cNvPr>
          <p:cNvSpPr/>
          <p:nvPr/>
        </p:nvSpPr>
        <p:spPr>
          <a:xfrm>
            <a:off x="4802035" y="1189947"/>
            <a:ext cx="832310" cy="19531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F470297-2CD8-3850-C943-03DD1DC42733}"/>
              </a:ext>
            </a:extLst>
          </p:cNvPr>
          <p:cNvSpPr txBox="1"/>
          <p:nvPr/>
        </p:nvSpPr>
        <p:spPr>
          <a:xfrm>
            <a:off x="545997" y="3981838"/>
            <a:ext cx="82633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dirty="0"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……</a:t>
            </a:r>
            <a:r>
              <a:rPr lang="ja-JP" altLang="en-US" sz="12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が</a:t>
            </a:r>
            <a:r>
              <a:rPr lang="ja-JP" altLang="ja-JP" sz="1200"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指摘されている</a:t>
            </a:r>
            <a:r>
              <a:rPr lang="en-US" altLang="ja-JP" sz="1200" dirty="0"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nb-NO" altLang="ja-JP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Euwema</a:t>
            </a:r>
            <a:r>
              <a:rPr lang="nb-NO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nb-NO" altLang="ja-JP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Wendt</a:t>
            </a:r>
            <a:r>
              <a:rPr lang="nb-NO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 &amp; van Emmerik</a:t>
            </a:r>
            <a:r>
              <a:rPr lang="nb-NO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nb-NO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2007</a:t>
            </a:r>
            <a:r>
              <a:rPr lang="nb-NO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; </a:t>
            </a:r>
            <a:r>
              <a:rPr lang="en-US" altLang="ja-JP" sz="1200" dirty="0" err="1"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Kirkam</a:t>
            </a:r>
            <a:r>
              <a:rPr lang="en-US" altLang="ja-JP" sz="12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 et al.</a:t>
            </a:r>
            <a:r>
              <a:rPr lang="en-US" altLang="ja-JP" sz="1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altLang="ja-JP" sz="12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2009</a:t>
            </a:r>
            <a:r>
              <a:rPr lang="en-US" altLang="ja-JP" sz="1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; </a:t>
            </a:r>
            <a:r>
              <a:rPr lang="nb-NO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Liu &amp; Liao</a:t>
            </a:r>
            <a:r>
              <a:rPr lang="nb-NO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nb-NO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2013</a:t>
            </a:r>
            <a:r>
              <a:rPr lang="nb-NO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; </a:t>
            </a:r>
            <a:r>
              <a:rPr lang="en-US" altLang="ja-JP" sz="12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Shin &amp; Zhou</a:t>
            </a:r>
            <a:r>
              <a:rPr lang="en-US" altLang="ja-JP" sz="1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altLang="ja-JP" sz="12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2003</a:t>
            </a:r>
            <a:r>
              <a:rPr lang="en-US" altLang="ja-JP" sz="1200" dirty="0"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ja-JP" altLang="ja-JP" sz="1200"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。</a:t>
            </a:r>
            <a:endParaRPr lang="en-US" altLang="ja-JP" sz="1200" dirty="0">
              <a:effectLst/>
              <a:latin typeface="MS Mincho" panose="02020609040205080304" pitchFamily="49" charset="-128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altLang="ja-JP" sz="1200" dirty="0"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……</a:t>
            </a:r>
            <a:r>
              <a:rPr lang="ja-JP" altLang="en-US" sz="12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が示唆</a:t>
            </a:r>
            <a:r>
              <a:rPr lang="ja-JP" altLang="en-US" sz="120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されて</a:t>
            </a:r>
            <a:r>
              <a:rPr lang="ja-JP" altLang="en-US" sz="1200"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いる</a:t>
            </a:r>
            <a:r>
              <a:rPr lang="en-US" altLang="ja-JP" sz="1200" dirty="0"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ja-JP" altLang="en-US" sz="1200"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池田・金井</a:t>
            </a:r>
            <a:r>
              <a:rPr lang="en-US" altLang="ja-JP" sz="1200" dirty="0"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altLang="ja-JP" sz="1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2007</a:t>
            </a:r>
            <a:r>
              <a:rPr lang="en-US" altLang="ja-JP" sz="1200" dirty="0"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; </a:t>
            </a:r>
            <a:r>
              <a:rPr lang="ja-JP" altLang="en-US" sz="12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石川</a:t>
            </a:r>
            <a:r>
              <a:rPr lang="en-US" altLang="ja-JP" sz="12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altLang="ja-JP" sz="12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2006</a:t>
            </a:r>
            <a:r>
              <a:rPr lang="en-US" altLang="ja-JP" sz="12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; </a:t>
            </a:r>
            <a:r>
              <a:rPr lang="ja-JP" altLang="en-US" sz="12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淵上</a:t>
            </a:r>
            <a:r>
              <a:rPr lang="en-US" altLang="ja-JP" sz="12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altLang="ja-JP" sz="12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2009</a:t>
            </a:r>
            <a:r>
              <a:rPr lang="en-US" altLang="ja-JP" sz="12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ja-JP" altLang="en-US" sz="12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。</a:t>
            </a:r>
            <a:endParaRPr lang="en-US" altLang="ja-JP" sz="1200" dirty="0">
              <a:latin typeface="MS Mincho" panose="02020609040205080304" pitchFamily="49" charset="-128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144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16C654E-6897-FB47-9615-899003CB367A}"/>
              </a:ext>
            </a:extLst>
          </p:cNvPr>
          <p:cNvSpPr txBox="1"/>
          <p:nvPr/>
        </p:nvSpPr>
        <p:spPr>
          <a:xfrm>
            <a:off x="94593" y="247543"/>
            <a:ext cx="3791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参考文献リストの書き方</a:t>
            </a:r>
            <a:endParaRPr kumimoji="1" lang="ja-JP" altLang="en-US" sz="2800">
              <a:latin typeface="MS PGothic" panose="020B0600070205080204" pitchFamily="34" charset="-128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A752327-15B3-1043-B7EA-FEF02FBD5D53}"/>
              </a:ext>
            </a:extLst>
          </p:cNvPr>
          <p:cNvSpPr/>
          <p:nvPr/>
        </p:nvSpPr>
        <p:spPr>
          <a:xfrm>
            <a:off x="94593" y="892476"/>
            <a:ext cx="12023835" cy="545637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73635F1-2943-8B42-AC89-A4EA97193001}"/>
              </a:ext>
            </a:extLst>
          </p:cNvPr>
          <p:cNvSpPr txBox="1"/>
          <p:nvPr/>
        </p:nvSpPr>
        <p:spPr>
          <a:xfrm>
            <a:off x="210208" y="1688935"/>
            <a:ext cx="1100158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 </a:t>
            </a:r>
            <a:endParaRPr lang="ja-JP" altLang="ja-JP" sz="1200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ja-JP" altLang="ja-JP" sz="14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書籍：</a:t>
            </a:r>
          </a:p>
          <a:p>
            <a:pPr marL="171450" lvl="0" indent="-171450" algn="just">
              <a:buFont typeface="Wingdings" pitchFamily="2" charset="2"/>
              <a:buChar char="Ø"/>
            </a:pP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日本語文献：著者の氏名□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発行年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).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□『本のタイトル』□発行所名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.</a:t>
            </a:r>
            <a:endParaRPr lang="ja-JP" altLang="ja-JP" sz="1200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171450" lvl="0" indent="-171450" algn="just">
              <a:buFont typeface="Wingdings" pitchFamily="2" charset="2"/>
              <a:buChar char="Ø"/>
            </a:pP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英文文献：著者の</a:t>
            </a:r>
            <a:r>
              <a:rPr lang="ja-JP" altLang="en-US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姓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, 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□著者の名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.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□著者のミドルネーム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.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発行年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).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□本のタイトル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.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□発行社名．</a:t>
            </a:r>
          </a:p>
          <a:p>
            <a:pPr algn="just"/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 </a:t>
            </a:r>
            <a:endParaRPr lang="ja-JP" altLang="ja-JP" sz="1200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ja-JP" altLang="ja-JP" sz="14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翻訳書籍</a:t>
            </a:r>
            <a:r>
              <a:rPr lang="ja-JP" altLang="en-US" sz="14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（日本語に翻訳された書籍）</a:t>
            </a:r>
            <a:r>
              <a:rPr lang="ja-JP" altLang="ja-JP" sz="14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：</a:t>
            </a:r>
            <a:endParaRPr lang="en-US" altLang="ja-JP" sz="1400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著者の氏名□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発行年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).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□『本のタイトル』 □</a:t>
            </a:r>
            <a:r>
              <a:rPr lang="en-US" altLang="ja-JP" sz="1200" dirty="0">
                <a:solidFill>
                  <a:srgbClr val="000000"/>
                </a:solidFill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訳者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氏名</a:t>
            </a:r>
            <a:r>
              <a:rPr lang="ja-JP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・訳</a:t>
            </a:r>
            <a:r>
              <a:rPr lang="en-US" altLang="ja-JP" sz="1200" dirty="0">
                <a:solidFill>
                  <a:srgbClr val="000000"/>
                </a:solidFill>
                <a:latin typeface="MS PMincho" panose="02020600040205080304" pitchFamily="18" charset="-128"/>
                <a:ea typeface="MS PMincho" panose="02020600040205080304" pitchFamily="18" charset="-128"/>
              </a:rPr>
              <a:t>)</a:t>
            </a:r>
            <a:r>
              <a:rPr lang="ja-JP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 </a:t>
            </a:r>
            <a:r>
              <a:rPr lang="en-US" altLang="ja-JP" sz="1200" dirty="0">
                <a:solidFill>
                  <a:srgbClr val="000000"/>
                </a:solidFill>
                <a:latin typeface="Times New Roman" panose="02020603050405020304" pitchFamily="18" charset="0"/>
                <a:ea typeface="ＭＳ 明朝" panose="02020609040205080304" pitchFamily="49" charset="-128"/>
              </a:rPr>
              <a:t>.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□</a:t>
            </a:r>
            <a:r>
              <a:rPr lang="ja-JP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出版社</a:t>
            </a:r>
            <a:r>
              <a:rPr lang="en-US" altLang="ja-JP" sz="1200" dirty="0">
                <a:solidFill>
                  <a:srgbClr val="000000"/>
                </a:solidFill>
                <a:latin typeface="Times New Roman" panose="02020603050405020304" pitchFamily="18" charset="0"/>
                <a:ea typeface="ＭＳ 明朝" panose="02020609040205080304" pitchFamily="49" charset="-128"/>
              </a:rPr>
              <a:t>.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□ </a:t>
            </a:r>
            <a:r>
              <a:rPr lang="ja-JP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明朝" panose="02020600040205080304" pitchFamily="18" charset="-128"/>
              </a:rPr>
              <a:t>［</a:t>
            </a:r>
            <a:r>
              <a:rPr lang="ja-JP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原著：</a:t>
            </a:r>
            <a:r>
              <a:rPr lang="en-US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Last Name, Initial. (Year). </a:t>
            </a:r>
            <a:r>
              <a:rPr lang="en-US" altLang="ja-JP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Title: Subtitle.</a:t>
            </a:r>
            <a:r>
              <a:rPr lang="en-US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 Place: Publisher</a:t>
            </a:r>
            <a:r>
              <a:rPr lang="ja-JP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明朝" panose="02020600040205080304" pitchFamily="18" charset="-128"/>
              </a:rPr>
              <a:t>］</a:t>
            </a:r>
            <a:r>
              <a:rPr lang="ja-JP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．</a:t>
            </a:r>
            <a:endParaRPr lang="en-US" altLang="ja-JP" sz="1200" dirty="0">
              <a:solidFill>
                <a:srgbClr val="000000"/>
              </a:solidFill>
              <a:latin typeface="Times New Roman" panose="02020603050405020304" pitchFamily="18" charset="0"/>
              <a:ea typeface="ＭＳ 明朝" panose="02020609040205080304" pitchFamily="49" charset="-128"/>
            </a:endParaRPr>
          </a:p>
          <a:p>
            <a:pPr marL="629285" marR="579120" indent="-337185" algn="just">
              <a:spcAft>
                <a:spcPts val="0"/>
              </a:spcAft>
            </a:pPr>
            <a:endParaRPr lang="ja-JP" altLang="ja-JP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ＭＳ 明朝" panose="02020609040205080304" pitchFamily="49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ja-JP" altLang="ja-JP" sz="14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書籍の特定の章</a:t>
            </a:r>
            <a:r>
              <a:rPr lang="ja-JP" altLang="en-US" sz="14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（論文集、全集、叢書などの単行本に収録されている論文や章）</a:t>
            </a:r>
            <a:endParaRPr lang="ja-JP" altLang="ja-JP" sz="1400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itchFamily="2" charset="2"/>
              <a:buChar char="Ø"/>
            </a:pP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日本語文献：著者の氏名□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発行年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).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□「章のタイトル」編者の氏名□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編著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□『本のタイトル』名□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en-US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所収ページ</a:t>
            </a:r>
            <a:r>
              <a:rPr lang="ja-JP" alt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頁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□発行所名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.</a:t>
            </a:r>
            <a:endParaRPr lang="ja-JP" altLang="ja-JP" sz="1200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itchFamily="2" charset="2"/>
              <a:buChar char="Ø"/>
            </a:pP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英文文献：著者の</a:t>
            </a:r>
            <a:r>
              <a:rPr lang="ja-JP" altLang="en-US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姓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,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□著者の名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.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□著者のミドルネーム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.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発行年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). 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□章のタイトル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.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In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□編者の名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.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□編者のミドルネーム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.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□著者の</a:t>
            </a:r>
            <a:r>
              <a:rPr lang="ja-JP" altLang="en-US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姓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(Eds.),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ja-JP" altLang="ja-JP" sz="1200" i="1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本のタイトル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(pp.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□</a:t>
            </a:r>
            <a:r>
              <a:rPr lang="ja-JP" altLang="en-US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所収ページ 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).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□発行所名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.</a:t>
            </a:r>
            <a:endParaRPr lang="ja-JP" altLang="ja-JP" sz="1200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 </a:t>
            </a:r>
            <a:endParaRPr lang="ja-JP" altLang="ja-JP" sz="1200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ja-JP" altLang="ja-JP" sz="14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雑誌論文</a:t>
            </a:r>
            <a:r>
              <a:rPr lang="en-US" altLang="ja-JP" sz="14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:</a:t>
            </a:r>
            <a:endParaRPr lang="ja-JP" altLang="ja-JP" sz="1400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itchFamily="2" charset="2"/>
              <a:buChar char="Ø"/>
            </a:pP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日本語文献：著者の氏名□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発行年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).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□「論文・記事のタイトル」『雑誌のタイトル』</a:t>
            </a:r>
            <a:r>
              <a:rPr lang="ja-JP" altLang="ja-JP" sz="1200" i="1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巻数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号数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),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ja-JP" altLang="en-US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所収ページ</a:t>
            </a:r>
            <a:r>
              <a:rPr lang="ja-JP" alt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頁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.</a:t>
            </a:r>
            <a:endParaRPr lang="ja-JP" altLang="ja-JP" sz="1200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itchFamily="2" charset="2"/>
              <a:buChar char="Ø"/>
            </a:pP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英文文献：著者の</a:t>
            </a:r>
            <a:r>
              <a:rPr lang="ja-JP" altLang="en-US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姓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, 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□著者の</a:t>
            </a:r>
            <a:r>
              <a:rPr lang="ja-JP" altLang="en-US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名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.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□著者のミドルネーム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.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発行年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).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□論文・記事のタイト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.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ja-JP" altLang="ja-JP" sz="1200" i="1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雑誌のタイトル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,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ja-JP" altLang="ja-JP" sz="1200" i="1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巻数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号数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),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ja-JP" altLang="en-US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所収ページ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.</a:t>
            </a:r>
            <a:endParaRPr lang="ja-JP" altLang="ja-JP" sz="1200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 </a:t>
            </a:r>
            <a:endParaRPr lang="ja-JP" altLang="ja-JP" sz="1200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ja-JP" altLang="ja-JP" sz="14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ウェブサイト上の資料：</a:t>
            </a:r>
          </a:p>
          <a:p>
            <a:pPr marL="171450" indent="-171450" algn="just">
              <a:buFont typeface="Wingdings" pitchFamily="2" charset="2"/>
              <a:buChar char="Ø"/>
            </a:pP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著者の氏名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/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機関名□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発表年月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).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□［資料タイトル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］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. 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□年月日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URL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より情報取得．</a:t>
            </a:r>
          </a:p>
          <a:p>
            <a:pPr algn="just"/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 </a:t>
            </a:r>
            <a:endParaRPr lang="ja-JP" altLang="ja-JP" sz="1200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ja-JP" altLang="ja-JP" sz="14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新聞・記事</a:t>
            </a:r>
            <a:r>
              <a:rPr lang="en-US" altLang="ja-JP" sz="14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:</a:t>
            </a:r>
            <a:endParaRPr lang="ja-JP" altLang="ja-JP" sz="1400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itchFamily="2" charset="2"/>
              <a:buChar char="Ø"/>
            </a:pP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筆者氏名□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発表年月日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).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□「記事タイトル：副題」『掲載新聞名』朝刊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or 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夕刊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,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ja-JP" altLang="en-US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掲載ページ</a:t>
            </a:r>
            <a:r>
              <a:rPr lang="ja-JP" alt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頁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．</a:t>
            </a:r>
            <a:endParaRPr lang="en-US" altLang="ja-JP" sz="1200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itchFamily="2" charset="2"/>
              <a:buChar char="Ø"/>
            </a:pP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筆者氏名□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発表年月日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).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□「記事タイトル：副題」『掲載</a:t>
            </a:r>
            <a:r>
              <a:rPr lang="ja-JP" altLang="en-US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雑誌タイトル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』</a:t>
            </a:r>
            <a:r>
              <a:rPr lang="ja-JP" altLang="en-US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巻数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or </a:t>
            </a:r>
            <a:r>
              <a:rPr lang="ja-JP" altLang="en-US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号数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,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</a:t>
            </a:r>
            <a:r>
              <a:rPr lang="ja-JP" altLang="en-US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掲載ページ</a:t>
            </a:r>
            <a:r>
              <a:rPr lang="ja-JP" alt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頁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.</a:t>
            </a:r>
            <a:r>
              <a:rPr lang="ja-JP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□発行所名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.</a:t>
            </a:r>
            <a:endParaRPr lang="ja-JP" altLang="ja-JP" sz="1200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algn="just"/>
            <a:endParaRPr lang="ja-JP" altLang="ja-JP" sz="1200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E6427E8E-97E6-584D-A62F-4868B333A691}"/>
              </a:ext>
            </a:extLst>
          </p:cNvPr>
          <p:cNvCxnSpPr>
            <a:cxnSpLocks/>
          </p:cNvCxnSpPr>
          <p:nvPr/>
        </p:nvCxnSpPr>
        <p:spPr>
          <a:xfrm>
            <a:off x="1797629" y="2495468"/>
            <a:ext cx="239958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線吹き出し 2 (枠付き) 8">
            <a:extLst>
              <a:ext uri="{FF2B5EF4-FFF2-40B4-BE49-F238E27FC236}">
                <a16:creationId xmlns:a16="http://schemas.microsoft.com/office/drawing/2014/main" id="{A2611DC5-95D8-554F-9CAD-68358EB4BAE9}"/>
              </a:ext>
            </a:extLst>
          </p:cNvPr>
          <p:cNvSpPr/>
          <p:nvPr/>
        </p:nvSpPr>
        <p:spPr>
          <a:xfrm>
            <a:off x="7536871" y="2483548"/>
            <a:ext cx="2545773" cy="256685"/>
          </a:xfrm>
          <a:prstGeom prst="borderCallout2">
            <a:avLst>
              <a:gd name="adj1" fmla="val 61270"/>
              <a:gd name="adj2" fmla="val 803"/>
              <a:gd name="adj3" fmla="val 61312"/>
              <a:gd name="adj4" fmla="val -169348"/>
              <a:gd name="adj5" fmla="val 14045"/>
              <a:gd name="adj6" fmla="val -169697"/>
            </a:avLst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>
                <a:solidFill>
                  <a:srgbClr val="C00000"/>
                </a:solidFill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⚠️</a:t>
            </a:r>
            <a:r>
              <a:rPr lang="en-US" altLang="ja-JP" sz="1600" dirty="0">
                <a:solidFill>
                  <a:srgbClr val="C00000"/>
                </a:solidFill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</a:t>
            </a:r>
            <a:r>
              <a:rPr lang="ja-JP" altLang="ja-JP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イニシャル</a:t>
            </a:r>
            <a:r>
              <a:rPr lang="ja-JP" altLang="en-US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で表記する</a:t>
            </a:r>
          </a:p>
        </p:txBody>
      </p:sp>
      <p:sp>
        <p:nvSpPr>
          <p:cNvPr id="19" name="線吹き出し 2 (枠付き) 18">
            <a:extLst>
              <a:ext uri="{FF2B5EF4-FFF2-40B4-BE49-F238E27FC236}">
                <a16:creationId xmlns:a16="http://schemas.microsoft.com/office/drawing/2014/main" id="{CC39D32F-2718-AE47-9AF8-8A33EABD309E}"/>
              </a:ext>
            </a:extLst>
          </p:cNvPr>
          <p:cNvSpPr/>
          <p:nvPr/>
        </p:nvSpPr>
        <p:spPr>
          <a:xfrm>
            <a:off x="10321161" y="4955758"/>
            <a:ext cx="1513488" cy="274481"/>
          </a:xfrm>
          <a:prstGeom prst="borderCallout2">
            <a:avLst>
              <a:gd name="adj1" fmla="val 34467"/>
              <a:gd name="adj2" fmla="val -1875"/>
              <a:gd name="adj3" fmla="val 28239"/>
              <a:gd name="adj4" fmla="val -199165"/>
              <a:gd name="adj5" fmla="val -47659"/>
              <a:gd name="adj6" fmla="val -199105"/>
            </a:avLst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>
                <a:solidFill>
                  <a:srgbClr val="C00000"/>
                </a:solidFill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⚠️</a:t>
            </a:r>
            <a:r>
              <a:rPr lang="en-US" altLang="ja-JP" sz="1600" dirty="0">
                <a:solidFill>
                  <a:srgbClr val="C00000"/>
                </a:solidFill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1600">
                <a:solidFill>
                  <a:schemeClr val="tx1"/>
                </a:solidFill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斜体</a:t>
            </a:r>
            <a:r>
              <a:rPr lang="ja-JP" altLang="ja-JP" sz="16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に</a:t>
            </a:r>
            <a:r>
              <a:rPr lang="ja-JP" altLang="en-US" sz="160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する</a:t>
            </a:r>
            <a:endParaRPr lang="ja-JP" altLang="en-US" sz="16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937671F0-C85A-2045-8071-255BE4A1610D}"/>
              </a:ext>
            </a:extLst>
          </p:cNvPr>
          <p:cNvCxnSpPr>
            <a:cxnSpLocks/>
          </p:cNvCxnSpPr>
          <p:nvPr/>
        </p:nvCxnSpPr>
        <p:spPr>
          <a:xfrm>
            <a:off x="6617617" y="4794907"/>
            <a:ext cx="141022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7AC3EFA5-185E-5A40-B7EC-6B6D891733FA}"/>
              </a:ext>
            </a:extLst>
          </p:cNvPr>
          <p:cNvCxnSpPr>
            <a:cxnSpLocks/>
          </p:cNvCxnSpPr>
          <p:nvPr/>
        </p:nvCxnSpPr>
        <p:spPr>
          <a:xfrm>
            <a:off x="5541549" y="4400769"/>
            <a:ext cx="28377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85080EBF-F0AA-204F-B16C-B1726A9ABBC4}"/>
              </a:ext>
            </a:extLst>
          </p:cNvPr>
          <p:cNvCxnSpPr>
            <a:cxnSpLocks/>
          </p:cNvCxnSpPr>
          <p:nvPr/>
        </p:nvCxnSpPr>
        <p:spPr>
          <a:xfrm>
            <a:off x="5754411" y="4155761"/>
            <a:ext cx="5323489" cy="1779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89B0E679-0C65-EC48-9AA7-145090DBEA1B}"/>
              </a:ext>
            </a:extLst>
          </p:cNvPr>
          <p:cNvCxnSpPr>
            <a:cxnSpLocks/>
          </p:cNvCxnSpPr>
          <p:nvPr/>
        </p:nvCxnSpPr>
        <p:spPr>
          <a:xfrm>
            <a:off x="5754416" y="4148355"/>
            <a:ext cx="0" cy="252414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C06EB224-4398-EA46-A899-991C828B158B}"/>
              </a:ext>
            </a:extLst>
          </p:cNvPr>
          <p:cNvCxnSpPr>
            <a:cxnSpLocks/>
            <a:endCxn id="19" idx="3"/>
          </p:cNvCxnSpPr>
          <p:nvPr/>
        </p:nvCxnSpPr>
        <p:spPr>
          <a:xfrm>
            <a:off x="11077905" y="4166152"/>
            <a:ext cx="0" cy="78960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7D7F933B-77D2-9C41-AF02-CB4BA5ACD47E}"/>
              </a:ext>
            </a:extLst>
          </p:cNvPr>
          <p:cNvSpPr txBox="1"/>
          <p:nvPr/>
        </p:nvSpPr>
        <p:spPr>
          <a:xfrm>
            <a:off x="210205" y="978619"/>
            <a:ext cx="116244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＊文献を著者名のアルファベット順に並べる</a:t>
            </a:r>
            <a:endParaRPr lang="en-US" altLang="ja-JP" sz="1600" dirty="0">
              <a:latin typeface="MS PGothic" panose="020B0600070205080204" pitchFamily="34" charset="-128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r>
              <a:rPr lang="ja-JP" altLang="en-US" sz="1600" dirty="0"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＊英文文献は「</a:t>
            </a:r>
            <a:r>
              <a:rPr lang="en-US" altLang="ja-JP" sz="1600" dirty="0"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Times New Roman</a:t>
            </a:r>
            <a:r>
              <a:rPr lang="ja-JP" altLang="en-US" sz="1600" dirty="0"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」（書体）で記入する</a:t>
            </a:r>
            <a:endParaRPr lang="en-US" altLang="ja-JP" sz="1600" dirty="0">
              <a:latin typeface="MS PGothic" panose="020B0600070205080204" pitchFamily="34" charset="-128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r>
              <a:rPr lang="ja-JP" altLang="en-US" sz="1600" dirty="0"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＊日本語文献に含まれる数字（発行年、ページ数）や英語（</a:t>
            </a:r>
            <a:r>
              <a:rPr lang="ja-JP" altLang="ja-JP" sz="1600" dirty="0"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翻訳された書籍</a:t>
            </a:r>
            <a:r>
              <a:rPr lang="ja-JP" altLang="en-US" sz="1600" dirty="0"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の</a:t>
            </a:r>
            <a:r>
              <a:rPr lang="ja-JP" altLang="ja-JP" sz="1600" dirty="0">
                <a:solidFill>
                  <a:srgbClr val="000000"/>
                </a:solidFill>
                <a:effectLst/>
                <a:latin typeface="MS PGothic" panose="020B0600070205080204" pitchFamily="34" charset="-128"/>
                <a:ea typeface="MS PGothic" panose="020B0600070205080204" pitchFamily="34" charset="-128"/>
              </a:rPr>
              <a:t>原著</a:t>
            </a:r>
            <a:r>
              <a:rPr lang="ja-JP" altLang="en-US" sz="1600" dirty="0">
                <a:solidFill>
                  <a:srgbClr val="000000"/>
                </a:solidFill>
                <a:effectLst/>
                <a:latin typeface="MS PGothic" panose="020B0600070205080204" pitchFamily="34" charset="-128"/>
                <a:ea typeface="MS PGothic" panose="020B0600070205080204" pitchFamily="34" charset="-128"/>
              </a:rPr>
              <a:t>情報など）も</a:t>
            </a:r>
            <a:r>
              <a:rPr lang="ja-JP" altLang="en-US" sz="1600" dirty="0"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「</a:t>
            </a:r>
            <a:r>
              <a:rPr lang="en-US" altLang="ja-JP" sz="1600" dirty="0"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Times New Roman</a:t>
            </a:r>
            <a:r>
              <a:rPr lang="ja-JP" altLang="en-US" sz="1600" dirty="0"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」（書体）で記入する</a:t>
            </a:r>
            <a:endParaRPr lang="en-US" altLang="ja-JP" sz="1600" dirty="0">
              <a:latin typeface="MS PGothic" panose="020B0600070205080204" pitchFamily="34" charset="-128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0B81C71C-9D1F-2DE0-79CB-58C4C7CC108D}"/>
              </a:ext>
            </a:extLst>
          </p:cNvPr>
          <p:cNvCxnSpPr>
            <a:cxnSpLocks/>
          </p:cNvCxnSpPr>
          <p:nvPr/>
        </p:nvCxnSpPr>
        <p:spPr>
          <a:xfrm>
            <a:off x="6617617" y="3658835"/>
            <a:ext cx="91925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線吹き出し 2 (枠付き) 7">
            <a:extLst>
              <a:ext uri="{FF2B5EF4-FFF2-40B4-BE49-F238E27FC236}">
                <a16:creationId xmlns:a16="http://schemas.microsoft.com/office/drawing/2014/main" id="{B55483BF-3E01-5F66-4095-4AA4275EBCB2}"/>
              </a:ext>
            </a:extLst>
          </p:cNvPr>
          <p:cNvSpPr/>
          <p:nvPr/>
        </p:nvSpPr>
        <p:spPr>
          <a:xfrm>
            <a:off x="7835710" y="3165245"/>
            <a:ext cx="3242190" cy="239118"/>
          </a:xfrm>
          <a:prstGeom prst="borderCallout2">
            <a:avLst>
              <a:gd name="adj1" fmla="val 61270"/>
              <a:gd name="adj2" fmla="val 803"/>
              <a:gd name="adj3" fmla="val 61312"/>
              <a:gd name="adj4" fmla="val -24858"/>
              <a:gd name="adj5" fmla="val 119296"/>
              <a:gd name="adj6" fmla="val -33085"/>
            </a:avLst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⚠️例： </a:t>
            </a:r>
            <a:r>
              <a:rPr lang="en-US" altLang="ja-JP" sz="1600" dirty="0">
                <a:solidFill>
                  <a:schemeClr val="tx1"/>
                </a:solidFill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177-188</a:t>
            </a:r>
            <a:r>
              <a:rPr lang="ja-JP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（＝</a:t>
            </a:r>
            <a:r>
              <a:rPr lang="ja-JP" altLang="en-US" sz="16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所収ページ）</a:t>
            </a:r>
            <a:r>
              <a:rPr lang="ja-JP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頁 </a:t>
            </a:r>
          </a:p>
        </p:txBody>
      </p:sp>
      <p:sp>
        <p:nvSpPr>
          <p:cNvPr id="10" name="線吹き出し 2 (枠付き) 9">
            <a:extLst>
              <a:ext uri="{FF2B5EF4-FFF2-40B4-BE49-F238E27FC236}">
                <a16:creationId xmlns:a16="http://schemas.microsoft.com/office/drawing/2014/main" id="{3E8BF20D-B0F7-5F47-DD3A-FF652D74C7C4}"/>
              </a:ext>
            </a:extLst>
          </p:cNvPr>
          <p:cNvSpPr/>
          <p:nvPr/>
        </p:nvSpPr>
        <p:spPr>
          <a:xfrm>
            <a:off x="8809757" y="5589086"/>
            <a:ext cx="1934444" cy="583114"/>
          </a:xfrm>
          <a:prstGeom prst="borderCallout2">
            <a:avLst>
              <a:gd name="adj1" fmla="val 61270"/>
              <a:gd name="adj2" fmla="val 803"/>
              <a:gd name="adj3" fmla="val 61312"/>
              <a:gd name="adj4" fmla="val -9173"/>
              <a:gd name="adj5" fmla="val -134049"/>
              <a:gd name="adj6" fmla="val -9607"/>
            </a:avLst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>
                <a:solidFill>
                  <a:schemeClr val="tx1"/>
                </a:solidFill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⚠️英語研究論文では、「</a:t>
            </a:r>
            <a:r>
              <a:rPr lang="en-US" altLang="ja-JP" sz="1400" dirty="0">
                <a:solidFill>
                  <a:schemeClr val="tx1"/>
                </a:solidFill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pp.</a:t>
            </a:r>
            <a:r>
              <a:rPr lang="ja-JP" altLang="en-US" sz="1400">
                <a:solidFill>
                  <a:schemeClr val="tx1"/>
                </a:solidFill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」を記入しない</a:t>
            </a:r>
            <a:endParaRPr lang="en-US" altLang="ja-JP" sz="1400" dirty="0">
              <a:solidFill>
                <a:schemeClr val="tx1"/>
              </a:solidFill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B762FFEB-39A3-424B-BD8C-2C29A248849C}"/>
              </a:ext>
            </a:extLst>
          </p:cNvPr>
          <p:cNvCxnSpPr>
            <a:cxnSpLocks/>
          </p:cNvCxnSpPr>
          <p:nvPr/>
        </p:nvCxnSpPr>
        <p:spPr>
          <a:xfrm>
            <a:off x="8247259" y="4794907"/>
            <a:ext cx="91925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79FE59FE-7A2F-4AB9-579B-124984359000}"/>
              </a:ext>
            </a:extLst>
          </p:cNvPr>
          <p:cNvCxnSpPr>
            <a:cxnSpLocks/>
          </p:cNvCxnSpPr>
          <p:nvPr/>
        </p:nvCxnSpPr>
        <p:spPr>
          <a:xfrm>
            <a:off x="6132544" y="3832431"/>
            <a:ext cx="211783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カギ線コネクタ 16">
            <a:extLst>
              <a:ext uri="{FF2B5EF4-FFF2-40B4-BE49-F238E27FC236}">
                <a16:creationId xmlns:a16="http://schemas.microsoft.com/office/drawing/2014/main" id="{C5C6157C-8569-B57B-37A2-7518E963976F}"/>
              </a:ext>
            </a:extLst>
          </p:cNvPr>
          <p:cNvCxnSpPr>
            <a:stCxn id="9" idx="0"/>
          </p:cNvCxnSpPr>
          <p:nvPr/>
        </p:nvCxnSpPr>
        <p:spPr>
          <a:xfrm flipH="1">
            <a:off x="8250382" y="2611891"/>
            <a:ext cx="1832262" cy="1262104"/>
          </a:xfrm>
          <a:prstGeom prst="bentConnector3">
            <a:avLst>
              <a:gd name="adj1" fmla="val -81663"/>
            </a:avLst>
          </a:prstGeom>
          <a:ln w="95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332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DA87A9-3763-CA69-9924-45F08D5028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A077C62-FA30-D0EA-595E-AFF8C09450C4}"/>
              </a:ext>
            </a:extLst>
          </p:cNvPr>
          <p:cNvSpPr/>
          <p:nvPr/>
        </p:nvSpPr>
        <p:spPr>
          <a:xfrm>
            <a:off x="84082" y="1141858"/>
            <a:ext cx="12023835" cy="528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6FE02A2-AF7B-02F5-392B-B4A0684FFCBA}"/>
              </a:ext>
            </a:extLst>
          </p:cNvPr>
          <p:cNvSpPr txBox="1"/>
          <p:nvPr/>
        </p:nvSpPr>
        <p:spPr>
          <a:xfrm>
            <a:off x="120033" y="1346032"/>
            <a:ext cx="1196686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 </a:t>
            </a:r>
            <a:endParaRPr lang="ja-JP" altLang="ja-JP" sz="12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ja-JP" altLang="ja-JP" sz="14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書籍：</a:t>
            </a:r>
          </a:p>
          <a:p>
            <a:pPr marL="171450" indent="-171450" algn="just">
              <a:buFont typeface="Wingdings" pitchFamily="2" charset="2"/>
              <a:buChar char="Ø"/>
            </a:pPr>
            <a:r>
              <a:rPr lang="ja-JP" altLang="ja-JP" sz="1200" kern="100"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浅井亜紀子</a:t>
            </a:r>
            <a:r>
              <a:rPr lang="en-US" altLang="ja-JP" sz="1200" kern="100" dirty="0"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1200" kern="100" dirty="0"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altLang="ja-JP" sz="1200" kern="1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2006</a:t>
            </a:r>
            <a:r>
              <a:rPr lang="en-US" altLang="ja-JP" sz="1200" kern="100" dirty="0">
                <a:effectLst/>
                <a:latin typeface="ＭＳ 明朝" panose="02020609040205080304" pitchFamily="49" charset="-128"/>
                <a:ea typeface="游明朝" panose="02020400000000000000" pitchFamily="18" charset="-128"/>
                <a:cs typeface="Times New Roman" panose="02020603050405020304" pitchFamily="18" charset="0"/>
              </a:rPr>
              <a:t>). </a:t>
            </a:r>
            <a:r>
              <a:rPr lang="ja-JP" altLang="ja-JP" sz="1200" kern="100"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『異文化接触における文化的アイデンティティのゆらぎ』</a:t>
            </a:r>
            <a:r>
              <a:rPr lang="ja-JP" altLang="ja-JP" sz="1200" kern="10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Arial" panose="020B0604020202020204" pitchFamily="34" charset="0"/>
              </a:rPr>
              <a:t>ミネルヴァ書房</a:t>
            </a:r>
            <a:r>
              <a:rPr lang="en-US" altLang="ja-JP" sz="1200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Arial" panose="020B0604020202020204" pitchFamily="34" charset="0"/>
              </a:rPr>
              <a:t>.</a:t>
            </a:r>
            <a:endParaRPr lang="ja-JP" altLang="ja-JP" sz="12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itchFamily="2" charset="2"/>
              <a:buChar char="Ø"/>
            </a:pPr>
            <a:r>
              <a:rPr lang="en-US" altLang="ja-JP" sz="1200" kern="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Hofstede, G. (2001). </a:t>
            </a:r>
            <a:r>
              <a:rPr lang="en-US" altLang="ja-JP" sz="1200" i="1" kern="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Culture’s consequences: comparing values, behaviors, institutions, and organizations across nations</a:t>
            </a:r>
            <a:r>
              <a:rPr lang="en-US" altLang="ja-JP" sz="1200" kern="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. Thousand Oaks, Calif: Sage Publications.</a:t>
            </a:r>
            <a:endParaRPr lang="ja-JP" altLang="ja-JP" sz="1200" kern="100">
              <a:effectLst/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lvl="0" algn="just"/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 </a:t>
            </a:r>
            <a:endParaRPr lang="ja-JP" altLang="ja-JP" sz="12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ja-JP" altLang="ja-JP" sz="14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翻訳された書籍：</a:t>
            </a:r>
          </a:p>
          <a:p>
            <a:pPr marL="171450" indent="-171450" algn="just">
              <a:buFont typeface="Wingdings" pitchFamily="2" charset="2"/>
              <a:buChar char="Ø"/>
            </a:pPr>
            <a:r>
              <a:rPr lang="ja-JP" altLang="ja-JP" sz="1200" kern="100"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ゴッフマン</a:t>
            </a:r>
            <a:r>
              <a:rPr lang="en-US" altLang="ja-JP" sz="1200" kern="100" dirty="0"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altLang="ja-JP" sz="1200" kern="1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E</a:t>
            </a:r>
            <a:r>
              <a:rPr lang="en-US" altLang="ja-JP" sz="1200" kern="100" dirty="0">
                <a:effectLst/>
                <a:latin typeface="ＭＳ 明朝" panose="02020609040205080304" pitchFamily="49" charset="-128"/>
                <a:ea typeface="游明朝" panose="02020400000000000000" pitchFamily="18" charset="-128"/>
                <a:cs typeface="Times New Roman" panose="02020603050405020304" pitchFamily="18" charset="0"/>
              </a:rPr>
              <a:t>. (</a:t>
            </a:r>
            <a:r>
              <a:rPr lang="en-US" altLang="ja-JP" sz="1200" kern="1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2001</a:t>
            </a:r>
            <a:r>
              <a:rPr lang="en-US" altLang="ja-JP" sz="1200" kern="100" dirty="0">
                <a:effectLst/>
                <a:latin typeface="ＭＳ 明朝" panose="02020609040205080304" pitchFamily="49" charset="-128"/>
                <a:ea typeface="游明朝" panose="02020400000000000000" pitchFamily="18" charset="-128"/>
                <a:cs typeface="Times New Roman" panose="02020603050405020304" pitchFamily="18" charset="0"/>
              </a:rPr>
              <a:t>). </a:t>
            </a:r>
            <a:r>
              <a:rPr lang="ja-JP" altLang="ja-JP" sz="1200" kern="100"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『スティグマの社会学：烙印を押されたアイデンティティ』</a:t>
            </a:r>
            <a:r>
              <a:rPr lang="en-US" altLang="ja-JP" sz="1200" kern="100" dirty="0"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ja-JP" altLang="ja-JP" sz="1200" kern="100"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石黒毅・訳</a:t>
            </a:r>
            <a:r>
              <a:rPr lang="en-US" altLang="ja-JP" sz="1200" kern="100" dirty="0"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ja-JP" altLang="ja-JP" sz="1200" kern="100"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せりか書房</a:t>
            </a:r>
            <a:r>
              <a:rPr lang="en-US" altLang="ja-JP" sz="1200" kern="100" dirty="0"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. [</a:t>
            </a:r>
            <a:r>
              <a:rPr lang="ja-JP" altLang="ja-JP" sz="1200" kern="100"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原著：</a:t>
            </a:r>
            <a:r>
              <a:rPr lang="en-US" altLang="ja-JP" sz="1200" kern="1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Goffman, E. (1963). </a:t>
            </a:r>
            <a:r>
              <a:rPr lang="en-US" altLang="ja-JP" sz="1200" i="1" kern="1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Stigma: notes on the management of spoiled identity.</a:t>
            </a:r>
            <a:r>
              <a:rPr lang="en-US" altLang="ja-JP" sz="1200" kern="1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 Prentice-Hall, Inc.</a:t>
            </a:r>
            <a:r>
              <a:rPr lang="en-US" altLang="ja-JP" sz="1200" kern="100" dirty="0">
                <a:effectLst/>
                <a:latin typeface="ＭＳ 明朝" panose="02020609040205080304" pitchFamily="49" charset="-128"/>
                <a:ea typeface="游明朝" panose="02020400000000000000" pitchFamily="18" charset="-128"/>
                <a:cs typeface="Times New Roman" panose="02020603050405020304" pitchFamily="18" charset="0"/>
              </a:rPr>
              <a:t>].</a:t>
            </a:r>
            <a:endParaRPr lang="en-US" altLang="ja-JP" sz="1200" kern="100" dirty="0">
              <a:effectLst/>
              <a:latin typeface="游明朝" panose="02020400000000000000" pitchFamily="18" charset="-128"/>
              <a:ea typeface="ＭＳ 明朝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 </a:t>
            </a:r>
            <a:endParaRPr lang="ja-JP" altLang="ja-JP" sz="12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ja-JP" altLang="ja-JP" sz="14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書籍の特定の章：</a:t>
            </a:r>
            <a:endParaRPr lang="en-US" altLang="ja-JP" sz="1400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itchFamily="2" charset="2"/>
              <a:buChar char="Ø"/>
            </a:pPr>
            <a:r>
              <a:rPr lang="ja-JP" altLang="ja-JP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久米昭元（</a:t>
            </a:r>
            <a:r>
              <a:rPr lang="en-US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2001</a:t>
            </a:r>
            <a:r>
              <a:rPr lang="ja-JP" altLang="ja-JP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明朝" panose="02020600040205080304" pitchFamily="18" charset="-128"/>
              </a:rPr>
              <a:t>）</a:t>
            </a:r>
            <a:r>
              <a:rPr lang="ja-JP" altLang="ja-JP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．「集団・組織内の意思形成試論」石井敏・久米昭元・遠山淳（編著）『異文化コミュニケーションの理論：新しいパラダイムを求めて』（</a:t>
            </a:r>
            <a:r>
              <a:rPr lang="en-US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177-188</a:t>
            </a:r>
            <a:r>
              <a:rPr lang="ja-JP" altLang="en-US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頁 </a:t>
            </a:r>
            <a:r>
              <a:rPr lang="ja-JP" altLang="ja-JP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明朝" panose="02020600040205080304" pitchFamily="18" charset="-128"/>
              </a:rPr>
              <a:t>）</a:t>
            </a:r>
            <a:r>
              <a:rPr lang="ja-JP" altLang="ja-JP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．有斐閣．</a:t>
            </a:r>
          </a:p>
          <a:p>
            <a:pPr marL="171450" lvl="0" indent="-171450" algn="just">
              <a:buFont typeface="Wingdings" pitchFamily="2" charset="2"/>
              <a:buChar char="Ø"/>
            </a:pPr>
            <a:r>
              <a:rPr lang="en-US" altLang="ja-JP" sz="1200" kern="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House, R. J. (1977). A 1976 theory of charismatic leadership. In J. G. Hunt &amp; L. L. Larson (Eds.), </a:t>
            </a:r>
            <a:r>
              <a:rPr lang="en-US" altLang="ja-JP" sz="1200" i="1" kern="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Leadership: The Cutting Edge</a:t>
            </a:r>
            <a:r>
              <a:rPr lang="en-US" altLang="ja-JP" sz="1200" kern="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(pp. 189–207). Southern Illinois University Press.</a:t>
            </a:r>
            <a:endParaRPr lang="ja-JP" altLang="ja-JP" sz="1200" kern="100">
              <a:effectLst/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 </a:t>
            </a:r>
            <a:endParaRPr lang="ja-JP" altLang="ja-JP" sz="12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ja-JP" altLang="ja-JP" sz="14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定期刊行物</a:t>
            </a:r>
            <a:r>
              <a:rPr lang="en-US" altLang="ja-JP" sz="14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(</a:t>
            </a:r>
            <a:r>
              <a:rPr lang="ja-JP" altLang="ja-JP" sz="14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雑誌論文</a:t>
            </a:r>
            <a:r>
              <a:rPr lang="en-US" altLang="ja-JP" sz="14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):</a:t>
            </a:r>
            <a:endParaRPr lang="ja-JP" altLang="ja-JP" sz="14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itchFamily="2" charset="2"/>
              <a:buChar char="Ø"/>
            </a:pPr>
            <a:r>
              <a:rPr lang="ja-JP" altLang="ja-JP" sz="1200" kern="0"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石川淳</a:t>
            </a:r>
            <a:r>
              <a:rPr lang="en-US" altLang="ja-JP" sz="1200" kern="0" dirty="0"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altLang="ja-JP" sz="1200" kern="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2009</a:t>
            </a:r>
            <a:r>
              <a:rPr lang="en-US" altLang="ja-JP" sz="1200" kern="0" dirty="0"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). </a:t>
            </a:r>
            <a:r>
              <a:rPr lang="ja-JP" altLang="ja-JP" sz="1200" kern="0"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「変革型リーダーシップが研究開発チームの業績に及ぼす影響：変革型リーダーシップの正の側面と負の側面」『組織科学』</a:t>
            </a:r>
            <a:r>
              <a:rPr lang="en-US" altLang="ja-JP" sz="1200" i="1" kern="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43</a:t>
            </a:r>
            <a:r>
              <a:rPr lang="en-US" altLang="ja-JP" sz="1200" kern="0" dirty="0"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altLang="ja-JP" sz="1200" kern="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altLang="ja-JP" sz="1200" kern="0" dirty="0"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), </a:t>
            </a:r>
            <a:r>
              <a:rPr lang="en-US" altLang="ja-JP" sz="1200" kern="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97</a:t>
            </a:r>
            <a:r>
              <a:rPr lang="en-US" altLang="ja-JP" sz="1200" kern="0" dirty="0"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–</a:t>
            </a:r>
            <a:r>
              <a:rPr lang="en-US" altLang="ja-JP" sz="1200" kern="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112</a:t>
            </a:r>
            <a:r>
              <a:rPr lang="ja-JP" altLang="en-US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頁</a:t>
            </a:r>
            <a:r>
              <a:rPr lang="en-US" altLang="ja-JP" sz="1200" kern="0" dirty="0"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n-US" altLang="ja-JP" sz="1200" dirty="0">
              <a:latin typeface="MS Mincho" panose="02020609040205080304" pitchFamily="49" charset="-128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itchFamily="2" charset="2"/>
              <a:buChar char="Ø"/>
            </a:pPr>
            <a:r>
              <a:rPr lang="en-US" altLang="ja-JP" sz="1200" kern="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House, R. J. (1996). Path-goal theory of leadership: Lessons, legacy, and a reformulated theory. </a:t>
            </a:r>
            <a:r>
              <a:rPr lang="en-US" altLang="ja-JP" sz="1200" i="1" kern="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Leadership Quarterly</a:t>
            </a:r>
            <a:r>
              <a:rPr lang="en-US" altLang="ja-JP" sz="1200" kern="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en-US" altLang="ja-JP" sz="1200" i="1" kern="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7</a:t>
            </a:r>
            <a:r>
              <a:rPr lang="en-US" altLang="ja-JP" sz="1200" kern="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(3), 323–352.</a:t>
            </a:r>
          </a:p>
          <a:p>
            <a:pPr algn="just"/>
            <a:endParaRPr lang="ja-JP" altLang="ja-JP" sz="120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ja-JP" altLang="ja-JP" sz="14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ウェブサイト上の資料：</a:t>
            </a:r>
          </a:p>
          <a:p>
            <a:pPr marL="171450" indent="-171450" algn="just">
              <a:buFont typeface="Wingdings" pitchFamily="2" charset="2"/>
              <a:buChar char="Ø"/>
            </a:pPr>
            <a:r>
              <a:rPr lang="ja-JP" altLang="ja-JP" sz="1200">
                <a:effectLst/>
                <a:ea typeface="ＭＳ 明朝" panose="02020609040205080304" pitchFamily="49" charset="-128"/>
                <a:cs typeface="Times New Roman" panose="02020603050405020304" pitchFamily="18" charset="0"/>
              </a:rPr>
              <a:t>法務省</a:t>
            </a:r>
            <a:r>
              <a:rPr lang="en-US" altLang="ja-JP" sz="1200" dirty="0">
                <a:effectLst/>
                <a:ea typeface="ＭＳ 明朝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altLang="ja-JP" sz="12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2020</a:t>
            </a:r>
            <a:r>
              <a:rPr lang="en-US" altLang="ja-JP" sz="1200" dirty="0">
                <a:effectLst/>
                <a:latin typeface="ＭＳ 明朝" panose="02020609040205080304" pitchFamily="49" charset="-128"/>
                <a:cs typeface="Times New Roman" panose="02020603050405020304" pitchFamily="18" charset="0"/>
              </a:rPr>
              <a:t>). </a:t>
            </a:r>
            <a:r>
              <a:rPr lang="ja-JP" altLang="ja-JP" sz="1200">
                <a:effectLst/>
                <a:ea typeface="ＭＳ 明朝" panose="02020609040205080304" pitchFamily="49" charset="-128"/>
                <a:cs typeface="Times New Roman" panose="02020603050405020304" pitchFamily="18" charset="0"/>
              </a:rPr>
              <a:t>「在留外国人統計</a:t>
            </a:r>
            <a:r>
              <a:rPr lang="en-US" altLang="ja-JP" sz="1200" dirty="0">
                <a:effectLst/>
                <a:ea typeface="ＭＳ 明朝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ja-JP" altLang="ja-JP" sz="1200">
                <a:effectLst/>
                <a:ea typeface="ＭＳ 明朝" panose="02020609040205080304" pitchFamily="49" charset="-128"/>
                <a:cs typeface="Times New Roman" panose="02020603050405020304" pitchFamily="18" charset="0"/>
              </a:rPr>
              <a:t>旧登録外国人統計</a:t>
            </a:r>
            <a:r>
              <a:rPr lang="en-US" altLang="ja-JP" sz="1200" dirty="0">
                <a:effectLst/>
                <a:ea typeface="ＭＳ 明朝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ja-JP" altLang="ja-JP" sz="1200">
                <a:effectLst/>
                <a:ea typeface="ＭＳ 明朝" panose="02020609040205080304" pitchFamily="49" charset="-128"/>
                <a:cs typeface="Times New Roman" panose="02020603050405020304" pitchFamily="18" charset="0"/>
              </a:rPr>
              <a:t>：都道府県別 年齢・男女別 在留外国人</a:t>
            </a:r>
            <a:r>
              <a:rPr lang="en-US" altLang="ja-JP" sz="1200" dirty="0">
                <a:effectLst/>
                <a:ea typeface="ＭＳ 明朝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ja-JP" altLang="ja-JP" sz="1200">
                <a:effectLst/>
                <a:ea typeface="ＭＳ 明朝" panose="02020609040205080304" pitchFamily="49" charset="-128"/>
                <a:cs typeface="Times New Roman" panose="02020603050405020304" pitchFamily="18" charset="0"/>
              </a:rPr>
              <a:t>その</a:t>
            </a:r>
            <a:r>
              <a:rPr lang="ja-JP" altLang="ja-JP" sz="1200"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１</a:t>
            </a:r>
            <a:r>
              <a:rPr lang="ja-JP" altLang="ja-JP" sz="1200">
                <a:effectLst/>
                <a:ea typeface="ＭＳ 明朝" panose="02020609040205080304" pitchFamily="49" charset="-128"/>
                <a:cs typeface="Times New Roman" panose="02020603050405020304" pitchFamily="18" charset="0"/>
              </a:rPr>
              <a:t>中国</a:t>
            </a:r>
            <a:r>
              <a:rPr lang="en-US" altLang="ja-JP" sz="1200" dirty="0">
                <a:effectLst/>
                <a:ea typeface="ＭＳ 明朝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ja-JP" altLang="ja-JP" sz="1200">
                <a:effectLst/>
                <a:ea typeface="ＭＳ 明朝" panose="02020609040205080304" pitchFamily="49" charset="-128"/>
                <a:cs typeface="Times New Roman" panose="02020603050405020304" pitchFamily="18" charset="0"/>
              </a:rPr>
              <a:t>」</a:t>
            </a:r>
            <a:r>
              <a:rPr lang="en-US" altLang="ja-JP" sz="1200" dirty="0">
                <a:effectLst/>
                <a:ea typeface="ＭＳ 明朝" panose="02020609040205080304" pitchFamily="49" charset="-128"/>
                <a:cs typeface="Times New Roman" panose="02020603050405020304" pitchFamily="18" charset="0"/>
              </a:rPr>
              <a:t>.</a:t>
            </a:r>
            <a:r>
              <a:rPr lang="en-US" altLang="ja-JP" sz="12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 2020</a:t>
            </a:r>
            <a:r>
              <a:rPr lang="ja-JP" altLang="ja-JP" sz="1200">
                <a:effectLst/>
                <a:ea typeface="ＭＳ 明朝" panose="02020609040205080304" pitchFamily="49" charset="-128"/>
                <a:cs typeface="Times New Roman" panose="02020603050405020304" pitchFamily="18" charset="0"/>
              </a:rPr>
              <a:t>年</a:t>
            </a:r>
            <a:r>
              <a:rPr lang="en-US" altLang="ja-JP" sz="12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10</a:t>
            </a:r>
            <a:r>
              <a:rPr lang="ja-JP" altLang="ja-JP" sz="1200">
                <a:effectLst/>
                <a:ea typeface="ＭＳ 明朝" panose="02020609040205080304" pitchFamily="49" charset="-128"/>
                <a:cs typeface="Times New Roman" panose="02020603050405020304" pitchFamily="18" charset="0"/>
              </a:rPr>
              <a:t>月</a:t>
            </a:r>
            <a:r>
              <a:rPr lang="en-US" altLang="ja-JP" sz="12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23</a:t>
            </a:r>
            <a:r>
              <a:rPr lang="ja-JP" altLang="ja-JP" sz="1200">
                <a:effectLst/>
                <a:ea typeface="ＭＳ 明朝" panose="02020609040205080304" pitchFamily="49" charset="-128"/>
                <a:cs typeface="Times New Roman" panose="02020603050405020304" pitchFamily="18" charset="0"/>
              </a:rPr>
              <a:t>日</a:t>
            </a:r>
            <a:r>
              <a:rPr lang="en-US" altLang="ja-JP" sz="12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http://www.moj.go.jp/nyuukokukanri/kouhou/ nyuukokukanri07_00229.html</a:t>
            </a:r>
            <a:r>
              <a:rPr lang="ja-JP" altLang="ja-JP" sz="120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より情報取得．</a:t>
            </a:r>
            <a:r>
              <a:rPr lang="ja-JP" altLang="ja-JP" sz="1200">
                <a:effectLst/>
              </a:rPr>
              <a:t> 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 </a:t>
            </a:r>
          </a:p>
          <a:p>
            <a:pPr algn="just"/>
            <a:endParaRPr lang="ja-JP" altLang="ja-JP" sz="12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ja-JP" altLang="ja-JP" sz="14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新聞・記事</a:t>
            </a:r>
            <a:r>
              <a:rPr lang="en-US" altLang="ja-JP" sz="14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:</a:t>
            </a:r>
          </a:p>
          <a:p>
            <a:pPr marL="171450" lvl="0" indent="-171450" algn="just">
              <a:buFont typeface="Wingdings" pitchFamily="2" charset="2"/>
              <a:buChar char="Ø"/>
            </a:pPr>
            <a:r>
              <a:rPr lang="ja-JP" altLang="ja-JP" sz="1200"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阿部潔（</a:t>
            </a:r>
            <a:r>
              <a:rPr lang="en-US" altLang="ja-JP" sz="12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2005.3.28</a:t>
            </a:r>
            <a:r>
              <a:rPr lang="ja-JP" altLang="ja-JP" sz="1200">
                <a:effectLst/>
                <a:ea typeface="ＭＳ Ｐ明朝" panose="02020600040205080304" pitchFamily="18" charset="-128"/>
                <a:cs typeface="Times New Roman" panose="02020603050405020304" pitchFamily="18" charset="0"/>
              </a:rPr>
              <a:t>）</a:t>
            </a:r>
            <a:r>
              <a:rPr lang="ja-JP" altLang="ja-JP" sz="1200"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．「情報社会は人々の結び付きをどう変えるか？</a:t>
            </a:r>
            <a:r>
              <a:rPr lang="ja-JP" altLang="ja-JP" sz="1200">
                <a:effectLst/>
                <a:ea typeface="Times New Roman" panose="02020603050405020304" pitchFamily="18" charset="0"/>
              </a:rPr>
              <a:t> </a:t>
            </a:r>
            <a:r>
              <a:rPr lang="ja-JP" altLang="ja-JP" sz="1200"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―</a:t>
            </a:r>
            <a:r>
              <a:rPr lang="ja-JP" altLang="ja-JP" sz="1200">
                <a:effectLst/>
                <a:ea typeface="Times New Roman" panose="02020603050405020304" pitchFamily="18" charset="0"/>
              </a:rPr>
              <a:t> </a:t>
            </a:r>
            <a:r>
              <a:rPr lang="ja-JP" altLang="ja-JP" sz="1200"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シリーズ＜現在＞への問い</a:t>
            </a:r>
            <a:r>
              <a:rPr lang="ja-JP" altLang="ja-JP" sz="1200">
                <a:effectLst/>
                <a:ea typeface="Times New Roman" panose="02020603050405020304" pitchFamily="18" charset="0"/>
              </a:rPr>
              <a:t> </a:t>
            </a:r>
            <a:r>
              <a:rPr lang="ja-JP" altLang="ja-JP" sz="1200"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第</a:t>
            </a:r>
            <a:r>
              <a:rPr lang="en-US" altLang="ja-JP" sz="12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2</a:t>
            </a:r>
            <a:r>
              <a:rPr lang="ja-JP" altLang="ja-JP" sz="1200"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部　地球サバイバル</a:t>
            </a:r>
            <a:r>
              <a:rPr lang="ja-JP" altLang="ja-JP" sz="1200">
                <a:effectLst/>
                <a:ea typeface="Times New Roman" panose="02020603050405020304" pitchFamily="18" charset="0"/>
              </a:rPr>
              <a:t> </a:t>
            </a:r>
            <a:r>
              <a:rPr lang="ja-JP" altLang="ja-JP" sz="1200"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第</a:t>
            </a:r>
            <a:r>
              <a:rPr lang="en-US" altLang="ja-JP" sz="12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6</a:t>
            </a:r>
            <a:r>
              <a:rPr lang="ja-JP" altLang="ja-JP" sz="1200"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回」『毎日新聞』夕刊，</a:t>
            </a:r>
            <a:r>
              <a:rPr lang="en-US" altLang="ja-JP" sz="12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9</a:t>
            </a:r>
            <a:r>
              <a:rPr lang="ja-JP" altLang="ja-JP" sz="1200"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頁</a:t>
            </a:r>
            <a:r>
              <a:rPr lang="en-US" altLang="ja-JP" sz="12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.</a:t>
            </a:r>
            <a:endParaRPr lang="ja-JP" altLang="ja-JP" sz="12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itchFamily="2" charset="2"/>
              <a:buChar char="Ø"/>
            </a:pPr>
            <a:r>
              <a:rPr lang="ja-JP" altLang="en-US" sz="12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佐藤嘉彦</a:t>
            </a:r>
            <a:r>
              <a:rPr lang="en-US" altLang="ja-JP" sz="12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altLang="ja-JP" sz="12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2024.1.1</a:t>
            </a:r>
            <a:r>
              <a:rPr lang="en-US" altLang="ja-JP" sz="12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). </a:t>
            </a:r>
            <a:r>
              <a:rPr lang="ja-JP" altLang="ja-JP" sz="12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「</a:t>
            </a:r>
            <a:r>
              <a:rPr lang="ja-JP" altLang="en-US" sz="12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開業６０年を迎える東海道新幹線</a:t>
            </a:r>
            <a:r>
              <a:rPr lang="ja-JP" altLang="en-US" sz="1200"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12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殻を破った</a:t>
            </a:r>
            <a:r>
              <a:rPr lang="ja-JP" altLang="en" sz="12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ＪＲ</a:t>
            </a:r>
            <a:r>
              <a:rPr lang="ja-JP" altLang="en-US" sz="12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東海　前例なきサービス続々</a:t>
            </a:r>
            <a:r>
              <a:rPr lang="ja-JP" altLang="ja-JP" sz="12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」『</a:t>
            </a:r>
            <a:r>
              <a:rPr lang="ja-JP" altLang="en-US" sz="12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日経ビジネス</a:t>
            </a:r>
            <a:r>
              <a:rPr lang="en-US" altLang="ja-JP" sz="12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』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2023/12/25 </a:t>
            </a:r>
            <a:r>
              <a:rPr lang="ja-JP" altLang="en-US" sz="12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号</a:t>
            </a:r>
            <a:r>
              <a:rPr lang="en-US" altLang="ja-JP" sz="12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40</a:t>
            </a:r>
            <a:r>
              <a:rPr lang="en-US" altLang="ja-JP" sz="12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-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45</a:t>
            </a:r>
            <a:r>
              <a:rPr lang="ja-JP" altLang="en-US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頁</a:t>
            </a:r>
            <a:r>
              <a:rPr lang="en-US" altLang="ja-JP" sz="12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ja-JP" altLang="en-US" sz="120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日経</a:t>
            </a:r>
            <a:r>
              <a:rPr lang="en-US" altLang="ja-JP" sz="12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BP</a:t>
            </a:r>
            <a:r>
              <a:rPr lang="en-US" altLang="ja-JP" sz="12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ja-JP" altLang="ja-JP" sz="1200">
              <a:latin typeface="MS Mincho" panose="02020609040205080304" pitchFamily="49" charset="-128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 </a:t>
            </a:r>
            <a:endParaRPr lang="ja-JP" altLang="ja-JP" sz="12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085AC42E-7C01-702F-CA08-9292D19A1C3B}"/>
              </a:ext>
            </a:extLst>
          </p:cNvPr>
          <p:cNvSpPr txBox="1"/>
          <p:nvPr/>
        </p:nvSpPr>
        <p:spPr>
          <a:xfrm>
            <a:off x="3875689" y="612447"/>
            <a:ext cx="8634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具体例</a:t>
            </a:r>
            <a:endParaRPr lang="en-US" altLang="ja-JP" sz="1600" dirty="0"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EC24B15-17A0-4654-A0C6-E3C66ED67237}"/>
              </a:ext>
            </a:extLst>
          </p:cNvPr>
          <p:cNvSpPr txBox="1"/>
          <p:nvPr/>
        </p:nvSpPr>
        <p:spPr>
          <a:xfrm>
            <a:off x="84082" y="443170"/>
            <a:ext cx="3791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参考文献リストの書き方</a:t>
            </a:r>
            <a:endParaRPr kumimoji="1" lang="ja-JP" altLang="en-US" sz="2800">
              <a:latin typeface="MS PGothic" panose="020B0600070205080204" pitchFamily="34" charset="-128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F3B7CE4-0953-F79B-87FC-C21CC8C27F32}"/>
              </a:ext>
            </a:extLst>
          </p:cNvPr>
          <p:cNvSpPr txBox="1"/>
          <p:nvPr/>
        </p:nvSpPr>
        <p:spPr>
          <a:xfrm>
            <a:off x="4405485" y="59705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latin typeface="MS Mincho" panose="02020609040205080304" pitchFamily="49" charset="-128"/>
                <a:ea typeface="MS Mincho" panose="02020609040205080304" pitchFamily="49" charset="-128"/>
              </a:rPr>
              <a:t>（一般）</a:t>
            </a:r>
            <a:endParaRPr kumimoji="1" lang="ja-JP" altLang="en-US"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2608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701C03-192F-7D7E-46E6-A98DD6ED45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2EE4881-E597-5A24-12EB-57E876B03325}"/>
              </a:ext>
            </a:extLst>
          </p:cNvPr>
          <p:cNvSpPr/>
          <p:nvPr/>
        </p:nvSpPr>
        <p:spPr>
          <a:xfrm>
            <a:off x="94593" y="767784"/>
            <a:ext cx="12023835" cy="321193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AD1B4CB-626C-8F23-6226-B12380C38191}"/>
              </a:ext>
            </a:extLst>
          </p:cNvPr>
          <p:cNvSpPr txBox="1"/>
          <p:nvPr/>
        </p:nvSpPr>
        <p:spPr>
          <a:xfrm>
            <a:off x="196890" y="1429159"/>
            <a:ext cx="1179822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 </a:t>
            </a:r>
            <a:endParaRPr lang="ja-JP" altLang="ja-JP" sz="12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ja-JP" altLang="ja-JP" sz="14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翻訳書籍の特定の章</a:t>
            </a:r>
            <a:r>
              <a:rPr lang="ja-JP" altLang="en-US" sz="14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（＊章の著者と本の編者が同一ではない） </a:t>
            </a:r>
            <a:r>
              <a:rPr lang="ja-JP" altLang="ja-JP" sz="14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：</a:t>
            </a:r>
            <a:endParaRPr lang="en-US" altLang="ja-JP" sz="1400" dirty="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itchFamily="2" charset="2"/>
              <a:buChar char="Ø"/>
            </a:pP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 </a:t>
            </a:r>
            <a:r>
              <a:rPr lang="ja-JP" altLang="ja-JP" sz="1200" kern="100"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ホール</a:t>
            </a:r>
            <a:r>
              <a:rPr lang="en-US" altLang="ja-JP" sz="1200" kern="100" dirty="0"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altLang="ja-JP" sz="1200" kern="1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S.</a:t>
            </a:r>
            <a:r>
              <a:rPr lang="en-US" altLang="ja-JP" sz="1200" kern="100" dirty="0"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 (2001). </a:t>
            </a:r>
            <a:r>
              <a:rPr lang="ja-JP" altLang="ja-JP" sz="1200" kern="100"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「誰がアイデンティティを必要とするのか？」ホール</a:t>
            </a:r>
            <a:r>
              <a:rPr lang="en-US" altLang="ja-JP" sz="1200" kern="100" dirty="0"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altLang="ja-JP" sz="1200" kern="1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S</a:t>
            </a:r>
            <a:r>
              <a:rPr lang="ja-JP" altLang="en-US" sz="1200" kern="100"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・</a:t>
            </a:r>
            <a:r>
              <a:rPr lang="ja-JP" altLang="ja-JP" sz="1200" kern="100"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ドゥ</a:t>
            </a:r>
            <a:r>
              <a:rPr lang="en-US" altLang="ja-JP" sz="1200" kern="100" dirty="0"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ja-JP" altLang="ja-JP" sz="1200" kern="100"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ゲイ</a:t>
            </a:r>
            <a:r>
              <a:rPr lang="en-US" altLang="ja-JP" sz="1200" kern="100" dirty="0"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altLang="ja-JP" sz="1200" kern="1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altLang="ja-JP" sz="1200" kern="100" dirty="0"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. (</a:t>
            </a:r>
            <a:r>
              <a:rPr lang="ja-JP" altLang="ja-JP" sz="1200" kern="100"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編</a:t>
            </a:r>
            <a:r>
              <a:rPr lang="en-US" altLang="ja-JP" sz="1200" kern="100" dirty="0"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ja-JP" altLang="ja-JP" sz="1200" kern="100"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『カルチュラル・アイデンティティの諸問題</a:t>
            </a:r>
            <a:r>
              <a:rPr lang="en-US" altLang="ja-JP" sz="1200" kern="100" dirty="0"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 : </a:t>
            </a:r>
            <a:r>
              <a:rPr lang="ja-JP" altLang="ja-JP" sz="1200" kern="100"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誰がアイデンティティを必要とするのか</a:t>
            </a:r>
            <a:r>
              <a:rPr lang="en-US" altLang="ja-JP" sz="1200" kern="100" dirty="0"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?</a:t>
            </a:r>
            <a:r>
              <a:rPr lang="ja-JP" altLang="ja-JP" sz="1200" kern="100"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』 </a:t>
            </a:r>
            <a:r>
              <a:rPr lang="en-US" altLang="ja-JP" sz="1200" kern="100" dirty="0"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ja-JP" altLang="ja-JP" sz="1200" kern="100"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柿沼敏江・佐復秀樹・林完枝・松畑強・宇波彰・訳</a:t>
            </a:r>
            <a:r>
              <a:rPr lang="en-US" altLang="ja-JP" sz="1200" kern="100" dirty="0">
                <a:effectLst/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)(</a:t>
            </a:r>
            <a:r>
              <a:rPr lang="en-US" altLang="zh-CN" sz="1200" kern="1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07</a:t>
            </a:r>
            <a:r>
              <a:rPr lang="en-US" altLang="zh-CN" sz="1200" kern="1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-</a:t>
            </a:r>
            <a:r>
              <a:rPr lang="en-US" altLang="zh-CN" sz="1200" kern="1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35</a:t>
            </a:r>
            <a:r>
              <a:rPr lang="ja-JP" altLang="en-US" sz="1200">
                <a:solidFill>
                  <a:srgbClr val="000000"/>
                </a:solidFill>
                <a:effectLst/>
                <a:latin typeface="MS Mincho" panose="02020609040205080304" pitchFamily="49" charset="-128"/>
                <a:ea typeface="MS Mincho" panose="02020609040205080304" pitchFamily="49" charset="-128"/>
              </a:rPr>
              <a:t>頁</a:t>
            </a:r>
            <a:r>
              <a:rPr lang="en-US" altLang="zh-CN" sz="1200" kern="100" dirty="0"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ja-JP" altLang="ja-JP" sz="1200" kern="100"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大村書店</a:t>
            </a:r>
            <a:r>
              <a:rPr lang="en-US" altLang="ja-JP" sz="1200" kern="100" dirty="0"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en-US" altLang="ja-JP" sz="12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[</a:t>
            </a:r>
            <a:r>
              <a:rPr lang="ja-JP" altLang="ja-JP" sz="1200" kern="100">
                <a:effectLst/>
                <a:latin typeface="游明朝" panose="02020400000000000000" pitchFamily="18" charset="-128"/>
                <a:ea typeface="ＭＳ 明朝" panose="02020609040205080304" pitchFamily="49" charset="-128"/>
                <a:cs typeface="Times New Roman" panose="02020603050405020304" pitchFamily="18" charset="0"/>
              </a:rPr>
              <a:t>原著：</a:t>
            </a:r>
            <a:r>
              <a:rPr lang="en-US" altLang="ja-JP" sz="1200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Hall, S. (1996). Introduction: Who needs identity? In S. Hall and P. du Gay (eds.), </a:t>
            </a:r>
            <a:r>
              <a:rPr lang="en-US" altLang="ja-JP" sz="1200" i="1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Questions of Cultural Identity </a:t>
            </a:r>
            <a:r>
              <a:rPr lang="en-US" altLang="ja-JP" sz="1200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(pp. 1–17). London: Sage.].</a:t>
            </a:r>
          </a:p>
          <a:p>
            <a:pPr marL="171450" indent="-171450" algn="just">
              <a:buFont typeface="Wingdings" pitchFamily="2" charset="2"/>
              <a:buChar char="Ø"/>
            </a:pPr>
            <a:endParaRPr lang="en-US" altLang="ja-JP" sz="1200" kern="10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itchFamily="2" charset="2"/>
              <a:buChar char="Ø"/>
            </a:pPr>
            <a:endParaRPr lang="en-US" altLang="ja-JP" sz="1200" kern="100" dirty="0">
              <a:effectLst/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itchFamily="2" charset="2"/>
              <a:buChar char="Ø"/>
            </a:pPr>
            <a:endParaRPr lang="en-US" altLang="ja-JP" sz="1200" kern="10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ja-JP" altLang="ja-JP" sz="14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ウェブサイト上の新聞記事</a:t>
            </a:r>
            <a:r>
              <a:rPr lang="ja-JP" altLang="en-US" sz="14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（</a:t>
            </a:r>
            <a:r>
              <a:rPr lang="ja-JP" altLang="ja-JP" sz="14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筆者</a:t>
            </a:r>
            <a:r>
              <a:rPr lang="ja-JP" altLang="en-US" sz="14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不明）</a:t>
            </a:r>
            <a:r>
              <a:rPr lang="ja-JP" altLang="ja-JP" sz="14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：</a:t>
            </a:r>
          </a:p>
          <a:p>
            <a:pPr marL="171450" indent="-171450" algn="just">
              <a:buFont typeface="Wingdings" pitchFamily="2" charset="2"/>
              <a:buChar char="Ø"/>
            </a:pPr>
            <a:r>
              <a:rPr lang="ja-JP" altLang="ja-JP" sz="12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「記事タイトル：副題」 □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ja-JP" sz="12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掲載年月日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).</a:t>
            </a:r>
            <a:r>
              <a:rPr lang="ja-JP" altLang="ja-JP" sz="12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□『掲載新聞・雑誌・ニュースレタータイトル』</a:t>
            </a:r>
            <a:r>
              <a:rPr lang="ja-JP" altLang="en-US" sz="12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最終閲覧</a:t>
            </a:r>
            <a:r>
              <a:rPr lang="ja-JP" altLang="ja-JP" sz="12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年月日</a:t>
            </a:r>
            <a:r>
              <a:rPr lang="en-US" altLang="ja-JP" sz="120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URL</a:t>
            </a:r>
            <a:r>
              <a:rPr lang="ja-JP" altLang="ja-JP" sz="120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より情報取得．</a:t>
            </a:r>
          </a:p>
          <a:p>
            <a:pPr marL="171450" lvl="0" indent="-171450" algn="just">
              <a:buFont typeface="Wingdings" pitchFamily="2" charset="2"/>
              <a:buChar char="Ø"/>
            </a:pPr>
            <a:r>
              <a:rPr lang="ja-JP" altLang="ja-JP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「ダイオキシン汚染</a:t>
            </a:r>
            <a:r>
              <a:rPr lang="ja-JP" altLang="en-US" sz="1200">
                <a:solidFill>
                  <a:srgbClr val="000000"/>
                </a:solidFill>
                <a:latin typeface="Times New Roman" panose="02020603050405020304" pitchFamily="18" charset="0"/>
                <a:ea typeface="ＭＳ 明朝" panose="02020609040205080304" pitchFamily="49" charset="-128"/>
              </a:rPr>
              <a:t>、</a:t>
            </a:r>
            <a:r>
              <a:rPr lang="ja-JP" altLang="ja-JP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複数微生物で浄化　三井造船開発」</a:t>
            </a:r>
            <a:r>
              <a:rPr lang="en-US" altLang="ja-JP" sz="1200" dirty="0">
                <a:solidFill>
                  <a:srgbClr val="000000"/>
                </a:solidFill>
                <a:effectLst/>
                <a:latin typeface="MS Mincho" panose="02020609040205080304" pitchFamily="49" charset="-128"/>
                <a:ea typeface="MS Mincho" panose="02020609040205080304" pitchFamily="49" charset="-128"/>
              </a:rPr>
              <a:t> (</a:t>
            </a:r>
            <a:r>
              <a:rPr lang="en-US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2005</a:t>
            </a:r>
            <a:r>
              <a:rPr lang="ja-JP" altLang="ja-JP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年</a:t>
            </a:r>
            <a:r>
              <a:rPr lang="en-US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3</a:t>
            </a:r>
            <a:r>
              <a:rPr lang="ja-JP" altLang="ja-JP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月</a:t>
            </a:r>
            <a:r>
              <a:rPr lang="en-US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27</a:t>
            </a:r>
            <a:r>
              <a:rPr lang="ja-JP" altLang="ja-JP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日</a:t>
            </a:r>
            <a:r>
              <a:rPr lang="en-US" altLang="ja-JP" sz="1200" dirty="0">
                <a:solidFill>
                  <a:srgbClr val="0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)</a:t>
            </a:r>
            <a:r>
              <a:rPr lang="ja-JP" altLang="ja-JP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12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r>
              <a:rPr lang="en-US" altLang="ja-JP" sz="1200" dirty="0">
                <a:solidFill>
                  <a:srgbClr val="000000"/>
                </a:solidFill>
                <a:latin typeface="MS Mincho" panose="02020609040205080304" pitchFamily="49" charset="-128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ja-JP" altLang="ja-JP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『朝日新聞</a:t>
            </a:r>
            <a:r>
              <a:rPr lang="en-US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 </a:t>
            </a:r>
            <a:r>
              <a:rPr lang="en-US" altLang="ja-JP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asahi.com</a:t>
            </a:r>
            <a:r>
              <a:rPr lang="ja-JP" altLang="ja-JP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』</a:t>
            </a:r>
            <a:r>
              <a:rPr lang="en-US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2023</a:t>
            </a:r>
            <a:r>
              <a:rPr lang="ja-JP" altLang="ja-JP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年</a:t>
            </a:r>
            <a:r>
              <a:rPr lang="en-US" altLang="ja-JP" sz="1200" dirty="0">
                <a:solidFill>
                  <a:srgbClr val="000000"/>
                </a:solidFill>
                <a:latin typeface="Times New Roman" panose="02020603050405020304" pitchFamily="18" charset="0"/>
                <a:ea typeface="ＭＳ 明朝" panose="02020609040205080304" pitchFamily="49" charset="-128"/>
              </a:rPr>
              <a:t>12</a:t>
            </a:r>
            <a:r>
              <a:rPr lang="ja-JP" altLang="ja-JP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月</a:t>
            </a:r>
            <a:r>
              <a:rPr lang="en-US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15</a:t>
            </a:r>
            <a:r>
              <a:rPr lang="ja-JP" altLang="ja-JP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日</a:t>
            </a:r>
            <a:r>
              <a:rPr lang="en-US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http://</a:t>
            </a:r>
            <a:r>
              <a:rPr lang="en-US" altLang="ja-JP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www.asahi.com</a:t>
            </a:r>
            <a:r>
              <a:rPr lang="en-US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/science/news/TKY200503270</a:t>
            </a:r>
          </a:p>
          <a:p>
            <a:pPr lvl="0" algn="just"/>
            <a:r>
              <a:rPr lang="ja-JP" altLang="en-US" sz="1200">
                <a:solidFill>
                  <a:srgbClr val="000000"/>
                </a:solidFill>
                <a:latin typeface="Times New Roman" panose="02020603050405020304" pitchFamily="18" charset="0"/>
                <a:ea typeface="ＭＳ 明朝" panose="02020609040205080304" pitchFamily="49" charset="-128"/>
              </a:rPr>
              <a:t>　　</a:t>
            </a:r>
            <a:r>
              <a:rPr lang="en-US" altLang="ja-JP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042.html </a:t>
            </a:r>
            <a:r>
              <a:rPr lang="ja-JP" altLang="ja-JP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より情報</a:t>
            </a:r>
            <a:r>
              <a:rPr lang="ja-JP" altLang="ja-JP" sz="120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取得</a:t>
            </a:r>
            <a:r>
              <a:rPr lang="en-US" altLang="ja-JP" sz="1200" kern="100" dirty="0">
                <a:solidFill>
                  <a:srgbClr val="000000"/>
                </a:solidFill>
                <a:latin typeface="Times New Roman" panose="020206030504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.</a:t>
            </a:r>
            <a:endParaRPr lang="ja-JP" altLang="ja-JP" sz="1200"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BAE4A30-8256-8212-FF40-5F47BAC2F11A}"/>
              </a:ext>
            </a:extLst>
          </p:cNvPr>
          <p:cNvSpPr txBox="1"/>
          <p:nvPr/>
        </p:nvSpPr>
        <p:spPr>
          <a:xfrm>
            <a:off x="94593" y="176167"/>
            <a:ext cx="3791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参考文献リストの書き方</a:t>
            </a:r>
            <a:endParaRPr kumimoji="1" lang="ja-JP" altLang="en-US" sz="2800">
              <a:latin typeface="MS PGothic" panose="020B0600070205080204" pitchFamily="34" charset="-128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8A66B58-60C9-2AE9-8CB5-8AE58B0F52FD}"/>
              </a:ext>
            </a:extLst>
          </p:cNvPr>
          <p:cNvSpPr txBox="1"/>
          <p:nvPr/>
        </p:nvSpPr>
        <p:spPr>
          <a:xfrm>
            <a:off x="4405603" y="330055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latin typeface="MS Mincho" panose="02020609040205080304" pitchFamily="49" charset="-128"/>
                <a:ea typeface="MS Mincho" panose="02020609040205080304" pitchFamily="49" charset="-128"/>
              </a:rPr>
              <a:t>（レア）</a:t>
            </a:r>
            <a:endParaRPr kumimoji="1" lang="ja-JP" altLang="en-US"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34FD1246-525B-DCB1-4726-B49D94FA1274}"/>
              </a:ext>
            </a:extLst>
          </p:cNvPr>
          <p:cNvSpPr/>
          <p:nvPr/>
        </p:nvSpPr>
        <p:spPr>
          <a:xfrm>
            <a:off x="1332694" y="4074196"/>
            <a:ext cx="9827143" cy="176549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手元の資料</a:t>
            </a:r>
            <a:r>
              <a:rPr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が</a:t>
            </a:r>
            <a:r>
              <a:rPr kumimoji="1"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、ここで示した例に当てはまらい場合は、</a:t>
            </a:r>
            <a:endParaRPr kumimoji="1" lang="en-US" altLang="ja-JP" sz="2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担当の先生に確認するようにしましょう！</a:t>
            </a:r>
            <a:endParaRPr kumimoji="1" lang="en-US" altLang="ja-JP" sz="2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または、立教大学図書館ラーニングアドバイサーへ！</a:t>
            </a:r>
          </a:p>
        </p:txBody>
      </p:sp>
      <p:sp>
        <p:nvSpPr>
          <p:cNvPr id="4" name="線吹き出し 1 (枠付き) 3">
            <a:extLst>
              <a:ext uri="{FF2B5EF4-FFF2-40B4-BE49-F238E27FC236}">
                <a16:creationId xmlns:a16="http://schemas.microsoft.com/office/drawing/2014/main" id="{A7BE1C8C-CE69-E960-DEAF-6E9C0DB5CC50}"/>
              </a:ext>
            </a:extLst>
          </p:cNvPr>
          <p:cNvSpPr/>
          <p:nvPr/>
        </p:nvSpPr>
        <p:spPr>
          <a:xfrm>
            <a:off x="6162345" y="2307775"/>
            <a:ext cx="5642264" cy="612648"/>
          </a:xfrm>
          <a:prstGeom prst="borderCallout1">
            <a:avLst>
              <a:gd name="adj1" fmla="val 27230"/>
              <a:gd name="adj2" fmla="val -414"/>
              <a:gd name="adj3" fmla="val 5648"/>
              <a:gd name="adj4" fmla="val -1733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ja-JP" sz="1200">
                <a:solidFill>
                  <a:srgbClr val="000000"/>
                </a:solidFill>
                <a:effectLst/>
                <a:latin typeface="MS Mincho" panose="02020609040205080304" pitchFamily="49" charset="-128"/>
                <a:ea typeface="MS Mincho" panose="02020609040205080304" pitchFamily="49" charset="-128"/>
              </a:rPr>
              <a:t>著者，訳者（監訳者を含む）が複数いる場合には，訳者を全角中点「・」で区切って並べる。</a:t>
            </a:r>
            <a:r>
              <a:rPr lang="en-US" altLang="ja-JP" sz="1200" dirty="0">
                <a:solidFill>
                  <a:srgbClr val="000000"/>
                </a:solidFill>
                <a:effectLst/>
                <a:latin typeface="MS Mincho" panose="02020609040205080304" pitchFamily="49" charset="-128"/>
                <a:ea typeface="MS Mincho" panose="02020609040205080304" pitchFamily="49" charset="-128"/>
              </a:rPr>
              <a:t>7</a:t>
            </a:r>
            <a:r>
              <a:rPr lang="ja-JP" altLang="ja-JP" sz="1200">
                <a:solidFill>
                  <a:srgbClr val="000000"/>
                </a:solidFill>
                <a:effectLst/>
                <a:latin typeface="MS Mincho" panose="02020609040205080304" pitchFamily="49" charset="-128"/>
                <a:ea typeface="MS Mincho" panose="02020609040205080304" pitchFamily="49" charset="-128"/>
              </a:rPr>
              <a:t>人以上いる場合には</a:t>
            </a:r>
            <a:r>
              <a:rPr lang="en-US" altLang="ja-JP" sz="1200" dirty="0">
                <a:solidFill>
                  <a:srgbClr val="000000"/>
                </a:solidFill>
                <a:effectLst/>
                <a:latin typeface="MS Mincho" panose="02020609040205080304" pitchFamily="49" charset="-128"/>
                <a:ea typeface="MS Mincho" panose="02020609040205080304" pitchFamily="49" charset="-128"/>
              </a:rPr>
              <a:t>7</a:t>
            </a:r>
            <a:r>
              <a:rPr lang="ja-JP" altLang="ja-JP" sz="1200">
                <a:solidFill>
                  <a:srgbClr val="000000"/>
                </a:solidFill>
                <a:effectLst/>
                <a:latin typeface="MS Mincho" panose="02020609040205080304" pitchFamily="49" charset="-128"/>
                <a:ea typeface="MS Mincho" panose="02020609040205080304" pitchFamily="49" charset="-128"/>
              </a:rPr>
              <a:t>人目以降を省略し「ほか」と表記する。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F57EDE2-1212-3854-4608-5C0311320E1B}"/>
              </a:ext>
            </a:extLst>
          </p:cNvPr>
          <p:cNvSpPr txBox="1"/>
          <p:nvPr/>
        </p:nvSpPr>
        <p:spPr>
          <a:xfrm>
            <a:off x="3844494" y="339962"/>
            <a:ext cx="8634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>
                <a:latin typeface="MS Gothic" panose="020B0609070205080204" pitchFamily="49" charset="-128"/>
                <a:ea typeface="MS Gothic" panose="020B0609070205080204" pitchFamily="49" charset="-128"/>
                <a:cs typeface="Times New Roman" panose="02020603050405020304" pitchFamily="18" charset="0"/>
              </a:rPr>
              <a:t>具体例</a:t>
            </a:r>
            <a:endParaRPr lang="en-US" altLang="ja-JP" sz="1600" dirty="0">
              <a:latin typeface="MS Gothic" panose="020B0609070205080204" pitchFamily="49" charset="-128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2CF95B-582D-F323-616B-16E6C2DFA2C2}"/>
              </a:ext>
            </a:extLst>
          </p:cNvPr>
          <p:cNvSpPr txBox="1"/>
          <p:nvPr/>
        </p:nvSpPr>
        <p:spPr>
          <a:xfrm>
            <a:off x="196890" y="868786"/>
            <a:ext cx="74300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パターンが沢山あるので、全てのレアな例の提供は不可能</a:t>
            </a:r>
            <a:endParaRPr kumimoji="1" lang="en-US" altLang="ja-JP" sz="1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kumimoji="1" lang="ja-JP" altLang="en-US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下記の２つの例は、レポートや論文を書く際に使う特別な資料の中でよく出会う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473367D-577B-9D30-E059-D60EF23348B4}"/>
              </a:ext>
            </a:extLst>
          </p:cNvPr>
          <p:cNvSpPr txBox="1"/>
          <p:nvPr/>
        </p:nvSpPr>
        <p:spPr>
          <a:xfrm>
            <a:off x="2376693" y="6192329"/>
            <a:ext cx="75713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u="none">
                <a:latin typeface="MS Gothic" panose="020B0609070205080204" pitchFamily="49" charset="-128"/>
                <a:ea typeface="MS Gothic" panose="020B0609070205080204" pitchFamily="49" charset="-128"/>
              </a:rPr>
              <a:t>注：指定された書式がある場合に、とにかく授業内で指示された書式を守ろう！</a:t>
            </a:r>
            <a:endParaRPr kumimoji="1" lang="ja-JP" altLang="en-US" sz="160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5830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959</TotalTime>
  <Words>2691</Words>
  <Application>Microsoft Office PowerPoint</Application>
  <PresentationFormat>ワイド画面</PresentationFormat>
  <Paragraphs>158</Paragraphs>
  <Slides>7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21" baseType="lpstr">
      <vt:lpstr>MS PGothic</vt:lpstr>
      <vt:lpstr>ＭＳ Ｐ明朝</vt:lpstr>
      <vt:lpstr>ＭＳ Ｐ明朝</vt:lpstr>
      <vt:lpstr>MS Gothic</vt:lpstr>
      <vt:lpstr>MS Mincho</vt:lpstr>
      <vt:lpstr>MS Mincho</vt:lpstr>
      <vt:lpstr>Toppan Bunkyu Midashi Mincho Extrabold</vt:lpstr>
      <vt:lpstr>游ゴシック</vt:lpstr>
      <vt:lpstr>游ゴシック Light</vt:lpstr>
      <vt:lpstr>游明朝</vt:lpstr>
      <vt:lpstr>Arial</vt:lpstr>
      <vt:lpstr>Times New Roman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成 龍</dc:creator>
  <cp:lastModifiedBy>渡辺　貴夫</cp:lastModifiedBy>
  <cp:revision>30</cp:revision>
  <dcterms:created xsi:type="dcterms:W3CDTF">2020-10-11T07:54:20Z</dcterms:created>
  <dcterms:modified xsi:type="dcterms:W3CDTF">2024-02-01T02:37:58Z</dcterms:modified>
</cp:coreProperties>
</file>