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57" r:id="rId3"/>
    <p:sldId id="263" r:id="rId4"/>
    <p:sldId id="262" r:id="rId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0" d="100"/>
          <a:sy n="60" d="100"/>
        </p:scale>
        <p:origin x="564" y="8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99E4E4-AA88-4574-9CC9-972D44302E05}" type="datetimeFigureOut">
              <a:rPr kumimoji="1" lang="ja-JP" altLang="en-US" smtClean="0"/>
              <a:t>2024/1/31</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9C94AF-C979-410E-85F2-91145935D1FB}" type="slidenum">
              <a:rPr kumimoji="1" lang="ja-JP" altLang="en-US" smtClean="0"/>
              <a:t>‹#›</a:t>
            </a:fld>
            <a:endParaRPr kumimoji="1" lang="ja-JP" altLang="en-US"/>
          </a:p>
        </p:txBody>
      </p:sp>
    </p:spTree>
    <p:extLst>
      <p:ext uri="{BB962C8B-B14F-4D97-AF65-F5344CB8AC3E}">
        <p14:creationId xmlns:p14="http://schemas.microsoft.com/office/powerpoint/2010/main" val="390448039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先行研究が見当たらない」とはどのような状況か。有名な作家の有名な作品を論じるのでなければ、扱いたいテクストについて単体で論じた論文がないということはしばしばある（比較的メジャーな作家にも研究の手薄な作品はある）。しかし、そのテクストについて書かれた論文が見当たらないのはなぜか、と問うことは、その対象テクストの価値はどこにあるのかということを考えることである。</a:t>
            </a:r>
          </a:p>
        </p:txBody>
      </p:sp>
      <p:sp>
        <p:nvSpPr>
          <p:cNvPr id="4" name="スライド番号プレースホルダー 3"/>
          <p:cNvSpPr>
            <a:spLocks noGrp="1"/>
          </p:cNvSpPr>
          <p:nvPr>
            <p:ph type="sldNum" sz="quarter" idx="5"/>
          </p:nvPr>
        </p:nvSpPr>
        <p:spPr/>
        <p:txBody>
          <a:bodyPr/>
          <a:lstStyle/>
          <a:p>
            <a:fld id="{479C94AF-C979-410E-85F2-91145935D1FB}" type="slidenum">
              <a:rPr kumimoji="1" lang="ja-JP" altLang="en-US" smtClean="0"/>
              <a:t>2</a:t>
            </a:fld>
            <a:endParaRPr kumimoji="1" lang="ja-JP" altLang="en-US"/>
          </a:p>
        </p:txBody>
      </p:sp>
    </p:spTree>
    <p:extLst>
      <p:ext uri="{BB962C8B-B14F-4D97-AF65-F5344CB8AC3E}">
        <p14:creationId xmlns:p14="http://schemas.microsoft.com/office/powerpoint/2010/main" val="1457454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別のテーマについて論じた研究との相対性のなかに自らのテーマを位置づける。比較対象になりそうなテクスト・研究との共通点や差異について考察することで、自分の研究のイントロダクションを作ることができる。</a:t>
            </a:r>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79C94AF-C979-410E-85F2-91145935D1FB}"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7412560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先行研究と対話することは研究の基礎である。別のテーマについて論じた研究との相対性のなかに自らのテーマを位置づけることで、。</a:t>
            </a:r>
            <a:endParaRPr kumimoji="1" lang="ja-JP" altLang="en-US" dirty="0"/>
          </a:p>
        </p:txBody>
      </p:sp>
      <p:sp>
        <p:nvSpPr>
          <p:cNvPr id="4" name="スライド番号プレースホルダー 3"/>
          <p:cNvSpPr>
            <a:spLocks noGrp="1"/>
          </p:cNvSpPr>
          <p:nvPr>
            <p:ph type="sldNum" sz="quarter" idx="5"/>
          </p:nvPr>
        </p:nvSpPr>
        <p:spPr/>
        <p:txBody>
          <a:bodyPr/>
          <a:lstStyle/>
          <a:p>
            <a:fld id="{479C94AF-C979-410E-85F2-91145935D1FB}" type="slidenum">
              <a:rPr kumimoji="1" lang="ja-JP" altLang="en-US" smtClean="0"/>
              <a:t>4</a:t>
            </a:fld>
            <a:endParaRPr kumimoji="1" lang="ja-JP" altLang="en-US"/>
          </a:p>
        </p:txBody>
      </p:sp>
    </p:spTree>
    <p:extLst>
      <p:ext uri="{BB962C8B-B14F-4D97-AF65-F5344CB8AC3E}">
        <p14:creationId xmlns:p14="http://schemas.microsoft.com/office/powerpoint/2010/main" val="141564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1/31/2024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3356458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1/31/2024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576530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1/31/2024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400646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1/31/2024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1913659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E5059C3-6A89-4494-99FF-5A4D6FFD50EB}" type="datetimeFigureOut">
              <a:rPr lang="en-US" dirty="0"/>
              <a:t>1/31/2024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903017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1/31/2024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235134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2609285" y="2851331"/>
            <a:ext cx="3893623" cy="307143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666635" y="2851331"/>
            <a:ext cx="3899798" cy="307143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1/31/2024</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862640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1/31/2024</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912492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1/31/2024</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234860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7D525BB-DA17-4BA0-B3C8-3AC3ABC827E6}" type="datetimeFigureOut">
              <a:rPr lang="en-US" dirty="0"/>
              <a:t>1/31/2024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192871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16C4C9A-3960-41CF-A4E9-2A8FB932454B}" type="datetimeFigureOut">
              <a:rPr lang="en-US" dirty="0"/>
              <a:t>1/31/2024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523190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1/31/2024</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5839948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r" defTabSz="914400" rtl="0" eaLnBrk="1" latinLnBrk="0" hangingPunct="1">
        <a:lnSpc>
          <a:spcPct val="90000"/>
        </a:lnSpc>
        <a:spcBef>
          <a:spcPct val="0"/>
        </a:spcBef>
        <a:buNone/>
        <a:defRPr kumimoji="1"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kumimoji="1"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kumimoji="1"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kumimoji="1"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kumimoji="1"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kumimoji="1"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kumimoji="1"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kumimoji="1"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kumimoji="1"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kumimoji="1"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31D94E-B522-4F43-B944-1C76B9EF42CC}"/>
              </a:ext>
            </a:extLst>
          </p:cNvPr>
          <p:cNvSpPr>
            <a:spLocks noGrp="1"/>
          </p:cNvSpPr>
          <p:nvPr>
            <p:ph type="ctrTitle"/>
          </p:nvPr>
        </p:nvSpPr>
        <p:spPr>
          <a:xfrm>
            <a:off x="996287" y="3098042"/>
            <a:ext cx="7958140" cy="2599515"/>
          </a:xfrm>
        </p:spPr>
        <p:txBody>
          <a:bodyPr>
            <a:normAutofit fontScale="90000"/>
          </a:bodyPr>
          <a:lstStyle/>
          <a:p>
            <a:pPr algn="l"/>
            <a:r>
              <a:rPr lang="ja-JP" altLang="en-US" dirty="0"/>
              <a:t>先行研究が</a:t>
            </a:r>
            <a:br>
              <a:rPr lang="en-US" altLang="ja-JP" dirty="0"/>
            </a:br>
            <a:r>
              <a:rPr lang="ja-JP" altLang="en-US" dirty="0"/>
              <a:t>見当たらない場合について</a:t>
            </a:r>
            <a:br>
              <a:rPr lang="en-US" altLang="ja-JP" dirty="0"/>
            </a:br>
            <a:r>
              <a:rPr lang="ja-JP" altLang="en-US" dirty="0"/>
              <a:t>（日本近現代文学研究）</a:t>
            </a:r>
            <a:endParaRPr kumimoji="1" lang="ja-JP" altLang="en-US" dirty="0"/>
          </a:p>
        </p:txBody>
      </p:sp>
      <p:sp>
        <p:nvSpPr>
          <p:cNvPr id="3" name="字幕 2">
            <a:extLst>
              <a:ext uri="{FF2B5EF4-FFF2-40B4-BE49-F238E27FC236}">
                <a16:creationId xmlns:a16="http://schemas.microsoft.com/office/drawing/2014/main" id="{448D4B6D-C104-41B1-A12C-1B087B96F228}"/>
              </a:ext>
            </a:extLst>
          </p:cNvPr>
          <p:cNvSpPr>
            <a:spLocks noGrp="1"/>
          </p:cNvSpPr>
          <p:nvPr>
            <p:ph type="subTitle" idx="1"/>
          </p:nvPr>
        </p:nvSpPr>
        <p:spPr>
          <a:xfrm>
            <a:off x="3596827" y="2268786"/>
            <a:ext cx="5357600" cy="1160213"/>
          </a:xfrm>
        </p:spPr>
        <p:txBody>
          <a:bodyPr/>
          <a:lstStyle/>
          <a:p>
            <a:pPr algn="r"/>
            <a:r>
              <a:rPr kumimoji="1" lang="ja" altLang="en-US" dirty="0"/>
              <a:t>　　文学研究科ラーニングアドバイザー</a:t>
            </a:r>
            <a:endParaRPr kumimoji="1" lang="ja-JP" altLang="en-US" dirty="0"/>
          </a:p>
        </p:txBody>
      </p:sp>
    </p:spTree>
    <p:extLst>
      <p:ext uri="{BB962C8B-B14F-4D97-AF65-F5344CB8AC3E}">
        <p14:creationId xmlns:p14="http://schemas.microsoft.com/office/powerpoint/2010/main" val="1468856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16AA68-679D-45D0-B11E-2272A31D23FB}"/>
              </a:ext>
            </a:extLst>
          </p:cNvPr>
          <p:cNvSpPr>
            <a:spLocks noGrp="1"/>
          </p:cNvSpPr>
          <p:nvPr>
            <p:ph type="title"/>
          </p:nvPr>
        </p:nvSpPr>
        <p:spPr>
          <a:xfrm>
            <a:off x="1094664" y="808056"/>
            <a:ext cx="9475476" cy="1077229"/>
          </a:xfrm>
        </p:spPr>
        <p:txBody>
          <a:bodyPr/>
          <a:lstStyle/>
          <a:p>
            <a:r>
              <a:rPr lang="ja-JP" altLang="en-US" dirty="0"/>
              <a:t>「先行研究が見当たらない」</a:t>
            </a:r>
            <a:r>
              <a:rPr kumimoji="1" lang="ja" altLang="en-US" dirty="0"/>
              <a:t>とは</a:t>
            </a:r>
            <a:r>
              <a:rPr lang="ja-JP" altLang="en-US" dirty="0"/>
              <a:t>どのような状況</a:t>
            </a:r>
            <a:r>
              <a:rPr kumimoji="1" lang="ja" altLang="en-US" dirty="0"/>
              <a:t>か</a:t>
            </a:r>
            <a:endParaRPr kumimoji="1" lang="ja-JP" altLang="en-US" dirty="0"/>
          </a:p>
        </p:txBody>
      </p:sp>
      <p:sp>
        <p:nvSpPr>
          <p:cNvPr id="3" name="コンテンツ プレースホルダー 2">
            <a:extLst>
              <a:ext uri="{FF2B5EF4-FFF2-40B4-BE49-F238E27FC236}">
                <a16:creationId xmlns:a16="http://schemas.microsoft.com/office/drawing/2014/main" id="{AF77E788-CF9A-4EBD-93D6-E5D8DD04A6CE}"/>
              </a:ext>
            </a:extLst>
          </p:cNvPr>
          <p:cNvSpPr>
            <a:spLocks noGrp="1"/>
          </p:cNvSpPr>
          <p:nvPr>
            <p:ph idx="1"/>
          </p:nvPr>
        </p:nvSpPr>
        <p:spPr>
          <a:xfrm>
            <a:off x="1094664" y="2052116"/>
            <a:ext cx="9475475" cy="3997828"/>
          </a:xfrm>
        </p:spPr>
        <p:txBody>
          <a:bodyPr/>
          <a:lstStyle/>
          <a:p>
            <a:r>
              <a:rPr lang="ja" altLang="en-US" dirty="0"/>
              <a:t>研究対象とするテクストに</a:t>
            </a:r>
            <a:r>
              <a:rPr lang="ja-JP" altLang="en-US" dirty="0"/>
              <a:t>ついて、（とくに単体で論じた、</a:t>
            </a:r>
            <a:r>
              <a:rPr lang="en-US" altLang="ja-JP" dirty="0" err="1"/>
              <a:t>cinii</a:t>
            </a:r>
            <a:r>
              <a:rPr lang="ja-JP" altLang="en-US" dirty="0"/>
              <a:t>等で検索可能な）</a:t>
            </a:r>
            <a:r>
              <a:rPr kumimoji="1" lang="ja" altLang="en-US" dirty="0"/>
              <a:t>アカデミックな研究・論文</a:t>
            </a:r>
            <a:r>
              <a:rPr kumimoji="1" lang="ja-JP" altLang="en-US" dirty="0"/>
              <a:t>が見つからない（または極端に少ない）場合。</a:t>
            </a:r>
            <a:endParaRPr kumimoji="1" lang="en-US" altLang="ja-JP" dirty="0"/>
          </a:p>
          <a:p>
            <a:endParaRPr kumimoji="1" lang="en-US" altLang="ja-JP" dirty="0"/>
          </a:p>
          <a:p>
            <a:r>
              <a:rPr lang="ja-JP" altLang="en-US" dirty="0"/>
              <a:t>発表されたばかりの新しいテクストに言及しようとする場合。</a:t>
            </a:r>
            <a:endParaRPr kumimoji="1" lang="en-US" altLang="ja" dirty="0"/>
          </a:p>
        </p:txBody>
      </p:sp>
    </p:spTree>
    <p:extLst>
      <p:ext uri="{BB962C8B-B14F-4D97-AF65-F5344CB8AC3E}">
        <p14:creationId xmlns:p14="http://schemas.microsoft.com/office/powerpoint/2010/main" val="497478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573B45-C31D-4E3F-A57E-75CEED71A199}"/>
              </a:ext>
            </a:extLst>
          </p:cNvPr>
          <p:cNvSpPr>
            <a:spLocks noGrp="1"/>
          </p:cNvSpPr>
          <p:nvPr>
            <p:ph type="title"/>
          </p:nvPr>
        </p:nvSpPr>
        <p:spPr/>
        <p:txBody>
          <a:bodyPr/>
          <a:lstStyle/>
          <a:p>
            <a:r>
              <a:rPr lang="ja-JP" altLang="en-US" dirty="0"/>
              <a:t>自分の研究の先行研究に「なってもらう」</a:t>
            </a:r>
            <a:endParaRPr kumimoji="1" lang="ja-JP" altLang="en-US" dirty="0"/>
          </a:p>
        </p:txBody>
      </p:sp>
      <p:sp>
        <p:nvSpPr>
          <p:cNvPr id="3" name="コンテンツ プレースホルダー 2">
            <a:extLst>
              <a:ext uri="{FF2B5EF4-FFF2-40B4-BE49-F238E27FC236}">
                <a16:creationId xmlns:a16="http://schemas.microsoft.com/office/drawing/2014/main" id="{4BB9D499-BF2B-4408-BE31-7710FDDDC88E}"/>
              </a:ext>
            </a:extLst>
          </p:cNvPr>
          <p:cNvSpPr>
            <a:spLocks noGrp="1"/>
          </p:cNvSpPr>
          <p:nvPr>
            <p:ph idx="1"/>
          </p:nvPr>
        </p:nvSpPr>
        <p:spPr/>
        <p:txBody>
          <a:bodyPr>
            <a:normAutofit/>
          </a:bodyPr>
          <a:lstStyle/>
          <a:p>
            <a:r>
              <a:rPr lang="ja-JP" altLang="en-US" dirty="0"/>
              <a:t>同じ作家の別のテクストを論じた研究はないか？</a:t>
            </a:r>
            <a:endParaRPr lang="en-US" altLang="ja-JP" dirty="0"/>
          </a:p>
          <a:p>
            <a:r>
              <a:rPr lang="ja-JP" altLang="en-US" dirty="0"/>
              <a:t>研究対象とするテクストと同時代のテクストを論じた研究はないか？</a:t>
            </a:r>
            <a:endParaRPr lang="en-US" altLang="ja-JP" dirty="0"/>
          </a:p>
          <a:p>
            <a:r>
              <a:rPr lang="ja-JP" altLang="en-US" dirty="0"/>
              <a:t>なかでも同一のモチーフ・方法が見いだせる別のテクストを論じた研究はないか？ など</a:t>
            </a:r>
            <a:endParaRPr lang="en-US" altLang="ja-JP" dirty="0"/>
          </a:p>
          <a:p>
            <a:pPr marL="0" indent="0">
              <a:buNone/>
            </a:pPr>
            <a:endParaRPr lang="en-US" altLang="ja" dirty="0"/>
          </a:p>
          <a:p>
            <a:pPr marL="0" indent="0">
              <a:buNone/>
            </a:pPr>
            <a:r>
              <a:rPr lang="ja-JP" altLang="en-US" dirty="0"/>
              <a:t>その「先行」研究が分析したことは、対象テクストに応用可能か・応用可能であるならどの程度か考察する。</a:t>
            </a:r>
            <a:endParaRPr lang="en-US" altLang="ja" dirty="0"/>
          </a:p>
        </p:txBody>
      </p:sp>
    </p:spTree>
    <p:extLst>
      <p:ext uri="{BB962C8B-B14F-4D97-AF65-F5344CB8AC3E}">
        <p14:creationId xmlns:p14="http://schemas.microsoft.com/office/powerpoint/2010/main" val="1432371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573B45-C31D-4E3F-A57E-75CEED71A199}"/>
              </a:ext>
            </a:extLst>
          </p:cNvPr>
          <p:cNvSpPr>
            <a:spLocks noGrp="1"/>
          </p:cNvSpPr>
          <p:nvPr>
            <p:ph type="title"/>
          </p:nvPr>
        </p:nvSpPr>
        <p:spPr/>
        <p:txBody>
          <a:bodyPr/>
          <a:lstStyle/>
          <a:p>
            <a:r>
              <a:rPr lang="ja-JP" altLang="en-US" dirty="0"/>
              <a:t>自分の研究の先行研究に「なってもらう」</a:t>
            </a:r>
            <a:endParaRPr kumimoji="1" lang="ja-JP" altLang="en-US" dirty="0"/>
          </a:p>
        </p:txBody>
      </p:sp>
      <p:sp>
        <p:nvSpPr>
          <p:cNvPr id="3" name="コンテンツ プレースホルダー 2">
            <a:extLst>
              <a:ext uri="{FF2B5EF4-FFF2-40B4-BE49-F238E27FC236}">
                <a16:creationId xmlns:a16="http://schemas.microsoft.com/office/drawing/2014/main" id="{4BB9D499-BF2B-4408-BE31-7710FDDDC88E}"/>
              </a:ext>
            </a:extLst>
          </p:cNvPr>
          <p:cNvSpPr>
            <a:spLocks noGrp="1"/>
          </p:cNvSpPr>
          <p:nvPr>
            <p:ph idx="1"/>
          </p:nvPr>
        </p:nvSpPr>
        <p:spPr/>
        <p:txBody>
          <a:bodyPr>
            <a:normAutofit/>
          </a:bodyPr>
          <a:lstStyle/>
          <a:p>
            <a:pPr marL="0" indent="0">
              <a:buNone/>
            </a:pPr>
            <a:endParaRPr lang="en-US" altLang="ja" sz="2000" dirty="0"/>
          </a:p>
          <a:p>
            <a:r>
              <a:rPr lang="ja-JP" altLang="en-US" dirty="0"/>
              <a:t>研究対象そのものとは別のテクストについて論じた言説を利用して、自分の研究の足場を固める。</a:t>
            </a:r>
            <a:endParaRPr lang="en-US" altLang="ja-JP" dirty="0"/>
          </a:p>
          <a:p>
            <a:r>
              <a:rPr lang="ja-JP" altLang="en-US" dirty="0"/>
              <a:t>少しずらしたテーマから知的な蓄積を取り込むことで、自らのテーマの独自性・新規性を主張する準備をすることができる。</a:t>
            </a:r>
            <a:endParaRPr lang="en-US" altLang="ja-JP" dirty="0"/>
          </a:p>
          <a:p>
            <a:pPr marL="0" indent="0">
              <a:buNone/>
            </a:pPr>
            <a:endParaRPr kumimoji="1" lang="en-US" altLang="ja" sz="2000" dirty="0"/>
          </a:p>
          <a:p>
            <a:pPr marL="0" indent="0">
              <a:buNone/>
            </a:pPr>
            <a:endParaRPr lang="en-US" altLang="ja" dirty="0"/>
          </a:p>
        </p:txBody>
      </p:sp>
    </p:spTree>
    <p:extLst>
      <p:ext uri="{BB962C8B-B14F-4D97-AF65-F5344CB8AC3E}">
        <p14:creationId xmlns:p14="http://schemas.microsoft.com/office/powerpoint/2010/main" val="24291313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マディソン">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TotalTime>
  <Words>424</Words>
  <Application>Microsoft Office PowerPoint</Application>
  <PresentationFormat>ワイド画面</PresentationFormat>
  <Paragraphs>22</Paragraphs>
  <Slides>4</Slides>
  <Notes>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游ゴシック</vt:lpstr>
      <vt:lpstr>Arial</vt:lpstr>
      <vt:lpstr>MS Shell Dlg 2</vt:lpstr>
      <vt:lpstr>Wingdings</vt:lpstr>
      <vt:lpstr>Wingdings 3</vt:lpstr>
      <vt:lpstr>マディソン</vt:lpstr>
      <vt:lpstr>先行研究が 見当たらない場合について （日本近現代文学研究）</vt:lpstr>
      <vt:lpstr>「先行研究が見当たらない」とはどのような状況か</vt:lpstr>
      <vt:lpstr>自分の研究の先行研究に「なってもらう」</vt:lpstr>
      <vt:lpstr>自分の研究の先行研究に「なってもらう」</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近代文学研究における 周辺言説について</dc:title>
  <dc:creator>瀬口 真司</dc:creator>
  <cp:lastModifiedBy>rikkyo</cp:lastModifiedBy>
  <cp:revision>16</cp:revision>
  <dcterms:created xsi:type="dcterms:W3CDTF">2022-11-02T18:50:15Z</dcterms:created>
  <dcterms:modified xsi:type="dcterms:W3CDTF">2024-01-31T06:07:29Z</dcterms:modified>
</cp:coreProperties>
</file>