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6E6D-2B5E-4A6D-9AD6-38EE95A9728C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E3A5-171F-4F1B-AFBC-CC75CB63D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3881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6E6D-2B5E-4A6D-9AD6-38EE95A9728C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E3A5-171F-4F1B-AFBC-CC75CB63D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971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6E6D-2B5E-4A6D-9AD6-38EE95A9728C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E3A5-171F-4F1B-AFBC-CC75CB63D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438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6E6D-2B5E-4A6D-9AD6-38EE95A9728C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E3A5-171F-4F1B-AFBC-CC75CB63D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033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6E6D-2B5E-4A6D-9AD6-38EE95A9728C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E3A5-171F-4F1B-AFBC-CC75CB63D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1684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6E6D-2B5E-4A6D-9AD6-38EE95A9728C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E3A5-171F-4F1B-AFBC-CC75CB63D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8560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6E6D-2B5E-4A6D-9AD6-38EE95A9728C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E3A5-171F-4F1B-AFBC-CC75CB63D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78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6E6D-2B5E-4A6D-9AD6-38EE95A9728C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E3A5-171F-4F1B-AFBC-CC75CB63D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827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6E6D-2B5E-4A6D-9AD6-38EE95A9728C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E3A5-171F-4F1B-AFBC-CC75CB63D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288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E0E6E6D-2B5E-4A6D-9AD6-38EE95A9728C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7CE3A5-171F-4F1B-AFBC-CC75CB63D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858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6E6D-2B5E-4A6D-9AD6-38EE95A9728C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E3A5-171F-4F1B-AFBC-CC75CB63D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97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E0E6E6D-2B5E-4A6D-9AD6-38EE95A9728C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F7CE3A5-171F-4F1B-AFBC-CC75CB63D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709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D4FD59-CDBD-482D-9F0D-3A73F94BE1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マンガ作品の引用方法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C6A0003-5A7D-47CC-9CC7-7E303B87FE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411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732E0B-3A1A-48FE-9893-B86A53692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ja-JP" sz="4400" kern="100" dirty="0">
                <a:latin typeface="+mj-ea"/>
                <a:cs typeface="Times New Roman" panose="02020603050405020304" pitchFamily="18" charset="0"/>
              </a:rPr>
              <a:t>マンガ</a:t>
            </a:r>
            <a:r>
              <a:rPr lang="ja-JP" altLang="en-US" sz="4400" kern="100" dirty="0">
                <a:latin typeface="+mj-ea"/>
                <a:cs typeface="Times New Roman" panose="02020603050405020304" pitchFamily="18" charset="0"/>
              </a:rPr>
              <a:t>作品</a:t>
            </a:r>
            <a:r>
              <a:rPr lang="ja-JP" altLang="ja-JP" sz="4400" kern="100" dirty="0">
                <a:latin typeface="+mj-ea"/>
                <a:cs typeface="Times New Roman" panose="02020603050405020304" pitchFamily="18" charset="0"/>
              </a:rPr>
              <a:t>の引用</a:t>
            </a:r>
            <a:r>
              <a:rPr lang="ja-JP" altLang="en-US" sz="4400" kern="100" dirty="0">
                <a:latin typeface="+mj-ea"/>
                <a:cs typeface="Times New Roman" panose="02020603050405020304" pitchFamily="18" charset="0"/>
              </a:rPr>
              <a:t>について</a:t>
            </a:r>
            <a:endParaRPr kumimoji="1" lang="ja-JP" altLang="en-US" sz="4400" dirty="0">
              <a:latin typeface="+mj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5FA762-46C4-4E12-94E2-1095BE644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>
                <a:latin typeface="+mn-ea"/>
              </a:rPr>
              <a:t>詩や小説とは異なり、絵と言葉、さらにそれを囲むふきだしなど、様々な要素によって構成されれるマンガ作品を論じる際には、その引用方法にも注意が必要です。</a:t>
            </a:r>
            <a:endParaRPr kumimoji="1" lang="en-US" altLang="ja-JP" dirty="0">
              <a:latin typeface="+mn-ea"/>
            </a:endParaRPr>
          </a:p>
          <a:p>
            <a:pPr marL="0" indent="0">
              <a:buNone/>
            </a:pPr>
            <a:r>
              <a:rPr lang="ja-JP" altLang="en-US" dirty="0">
                <a:latin typeface="+mn-ea"/>
              </a:rPr>
              <a:t>論文の中で何を問題化するのかに応じて、適切な方法で引用するよう心掛けましょう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1649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D52545-9E09-4FCF-A8E8-7102121E4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ja-JP" sz="4400" kern="100" dirty="0">
                <a:latin typeface="+mj-ea"/>
                <a:cs typeface="Times New Roman" panose="02020603050405020304" pitchFamily="18" charset="0"/>
              </a:rPr>
              <a:t>①コマの中の文字のみを引用する方法</a:t>
            </a:r>
            <a:endParaRPr kumimoji="1" lang="ja-JP" altLang="en-US" sz="4400" dirty="0">
              <a:latin typeface="+mj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E389EF-C1D3-4690-9531-96B2B767A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9765" y="1845734"/>
            <a:ext cx="4745914" cy="4023360"/>
          </a:xfrm>
        </p:spPr>
        <p:txBody>
          <a:bodyPr/>
          <a:lstStyle/>
          <a:p>
            <a:pPr algn="l"/>
            <a:endParaRPr lang="en-US" altLang="ja-JP" sz="200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l"/>
            <a:r>
              <a:rPr lang="ja-JP" altLang="ja-JP" sz="20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コマの中のセリフなど、文字に焦点をあてて議論を発展させる場合</a:t>
            </a:r>
            <a:r>
              <a:rPr lang="ja-JP" altLang="en-US" sz="20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に適しています。</a:t>
            </a:r>
            <a:endParaRPr lang="en-US" altLang="ja-JP" sz="200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l"/>
            <a:r>
              <a:rPr lang="ja-JP" altLang="ja-JP" sz="20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この場合、必要に応じて</a:t>
            </a:r>
            <a:r>
              <a:rPr lang="ja-JP" altLang="en-US" sz="2000" kern="100">
                <a:effectLst/>
                <a:latin typeface="+mj-ea"/>
                <a:ea typeface="+mj-ea"/>
                <a:cs typeface="Times New Roman" panose="02020603050405020304" pitchFamily="18" charset="0"/>
              </a:rPr>
              <a:t>記号</a:t>
            </a:r>
            <a:r>
              <a:rPr lang="ja-JP" altLang="ja-JP" sz="2000" kern="100">
                <a:effectLst/>
                <a:latin typeface="+mj-ea"/>
                <a:ea typeface="+mj-ea"/>
                <a:cs typeface="Times New Roman" panose="02020603050405020304" pitchFamily="18" charset="0"/>
              </a:rPr>
              <a:t>や</a:t>
            </a:r>
            <a:r>
              <a:rPr lang="ja-JP" altLang="en-US" sz="2000" kern="100">
                <a:effectLst/>
                <a:latin typeface="+mj-ea"/>
                <a:ea typeface="+mj-ea"/>
                <a:cs typeface="Times New Roman" panose="02020603050405020304" pitchFamily="18" charset="0"/>
              </a:rPr>
              <a:t>１</a:t>
            </a:r>
            <a:r>
              <a:rPr lang="ja-JP" altLang="ja-JP" sz="2000" kern="100">
                <a:effectLst/>
                <a:latin typeface="+mj-ea"/>
                <a:ea typeface="+mj-ea"/>
                <a:cs typeface="Times New Roman" panose="02020603050405020304" pitchFamily="18" charset="0"/>
              </a:rPr>
              <a:t>マス</a:t>
            </a:r>
            <a:r>
              <a:rPr lang="ja-JP" altLang="en-US" kern="100" dirty="0">
                <a:latin typeface="+mj-ea"/>
                <a:ea typeface="+mj-ea"/>
                <a:cs typeface="Times New Roman" panose="02020603050405020304" pitchFamily="18" charset="0"/>
              </a:rPr>
              <a:t>空け</a:t>
            </a:r>
            <a:r>
              <a:rPr lang="ja-JP" altLang="ja-JP" sz="20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等を用いて、</a:t>
            </a:r>
            <a:r>
              <a:rPr lang="ja-JP" altLang="en-US" sz="20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ふきだしの区切れや発話主体の交替</a:t>
            </a:r>
            <a:r>
              <a:rPr lang="ja-JP" altLang="ja-JP" sz="20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を示すよう心がけましょう。</a:t>
            </a:r>
            <a:endParaRPr lang="en-US" altLang="ja-JP" sz="200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l"/>
            <a:r>
              <a:rPr lang="ja-JP" altLang="en-US" kern="100" dirty="0">
                <a:latin typeface="+mj-ea"/>
                <a:ea typeface="+mj-ea"/>
                <a:cs typeface="Times New Roman" panose="02020603050405020304" pitchFamily="18" charset="0"/>
              </a:rPr>
              <a:t>またその際には、それぞれの記号が何を意味するものなのか、凡例を示すのを忘れないようにしましょう。（下線部）</a:t>
            </a:r>
            <a:endParaRPr lang="en-US" altLang="ja-JP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556514D-0713-4ED9-AF13-B0FD2F3DE5B1}"/>
              </a:ext>
            </a:extLst>
          </p:cNvPr>
          <p:cNvSpPr txBox="1"/>
          <p:nvPr/>
        </p:nvSpPr>
        <p:spPr>
          <a:xfrm>
            <a:off x="1036321" y="1964588"/>
            <a:ext cx="5158291" cy="40626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endParaRPr lang="en-US" altLang="ja-JP" sz="2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endParaRPr lang="en-US" altLang="ja-JP" sz="18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①ラフォーレ　原宿プラザ　ミルクはもちろん　竹下どーり　キーウエスト・クラブ</a:t>
            </a:r>
            <a:r>
              <a:rPr lang="ja-JP" altLang="en-US" sz="1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［中略］あとハイドパイパーも／⑧高円寺の</a:t>
            </a:r>
            <a:r>
              <a:rPr lang="en-US" altLang="ja-JP" sz="1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BOY</a:t>
            </a:r>
            <a:r>
              <a:rPr lang="ja-JP" altLang="en-US" sz="1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にも行きたいし　水瓜糖も　キチジョージのペンギンカフェも　中野のクラシックも　三鷹オスカーで三本立ても／⑨あとガロ編集部とビックリハウス編集部と</a:t>
            </a:r>
            <a:r>
              <a:rPr lang="en-US" altLang="ja-JP" sz="1800" kern="100" dirty="0">
                <a:uFill>
                  <a:solidFill>
                    <a:srgbClr val="FF0000"/>
                  </a:solidFill>
                </a:u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…</a:t>
            </a:r>
            <a:r>
              <a:rPr lang="en-US" altLang="ja-JP" sz="1800" u="heavy" kern="100" dirty="0">
                <a:uFill>
                  <a:solidFill>
                    <a:srgbClr val="FF0000"/>
                  </a:solidFill>
                </a:u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〔</a:t>
            </a:r>
            <a:r>
              <a:rPr lang="ja-JP" altLang="en-US" sz="1800" u="heavy" kern="100" dirty="0">
                <a:uFill>
                  <a:solidFill>
                    <a:srgbClr val="FF0000"/>
                  </a:solidFill>
                </a:u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なお「／」は、フキダシの区切れを、番号はフキダシの順番を示している</a:t>
            </a:r>
            <a:r>
              <a:rPr lang="en-US" altLang="ja-JP" sz="1800" u="heavy" kern="100" dirty="0">
                <a:uFill>
                  <a:solidFill>
                    <a:srgbClr val="FF0000"/>
                  </a:solidFill>
                </a:u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〕</a:t>
            </a:r>
          </a:p>
          <a:p>
            <a:endParaRPr kumimoji="1" lang="en-US" altLang="ja-JP" dirty="0"/>
          </a:p>
          <a:p>
            <a:r>
              <a:rPr lang="en-US" altLang="ja-JP" sz="16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6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例</a:t>
            </a:r>
            <a:r>
              <a:rPr lang="en-US" altLang="ja-JP" sz="16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】</a:t>
            </a:r>
            <a:r>
              <a:rPr lang="ja-JP" altLang="en-US" sz="16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杉本章吾</a:t>
            </a:r>
            <a:r>
              <a:rPr lang="en-US" altLang="ja-JP" sz="16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『</a:t>
            </a:r>
            <a:r>
              <a:rPr lang="ja-JP" altLang="en-US" sz="16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岡崎京子論　少女マンガ・都市・メディア</a:t>
            </a:r>
            <a:r>
              <a:rPr lang="en-US" altLang="ja-JP" sz="16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』</a:t>
            </a:r>
            <a:r>
              <a:rPr lang="ja-JP" altLang="en-US" sz="16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en-US" altLang="ja-JP" sz="16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2012</a:t>
            </a:r>
            <a:r>
              <a:rPr lang="ja-JP" altLang="en-US" sz="16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年</a:t>
            </a:r>
            <a:r>
              <a:rPr lang="en-US" altLang="ja-JP" sz="16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10</a:t>
            </a:r>
            <a:r>
              <a:rPr lang="ja-JP" altLang="en-US" sz="16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月、新曜社）</a:t>
            </a:r>
            <a:r>
              <a:rPr lang="en-US" altLang="ja-JP" sz="16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142</a:t>
            </a:r>
            <a:r>
              <a:rPr lang="ja-JP" altLang="en-US" sz="16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頁</a:t>
            </a:r>
            <a:endParaRPr lang="en-US" altLang="ja-JP" sz="16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F6196DE-694E-4BAB-A8B9-6EB8485AE762}"/>
              </a:ext>
            </a:extLst>
          </p:cNvPr>
          <p:cNvSpPr/>
          <p:nvPr/>
        </p:nvSpPr>
        <p:spPr>
          <a:xfrm>
            <a:off x="3152632" y="3166282"/>
            <a:ext cx="288000" cy="3173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コネクタ: カギ線 6">
            <a:extLst>
              <a:ext uri="{FF2B5EF4-FFF2-40B4-BE49-F238E27FC236}">
                <a16:creationId xmlns:a16="http://schemas.microsoft.com/office/drawing/2014/main" id="{DBF455C4-E4F3-4928-B10F-9F19DDFB1CC1}"/>
              </a:ext>
            </a:extLst>
          </p:cNvPr>
          <p:cNvCxnSpPr>
            <a:cxnSpLocks/>
            <a:stCxn id="3" idx="1"/>
          </p:cNvCxnSpPr>
          <p:nvPr/>
        </p:nvCxnSpPr>
        <p:spPr>
          <a:xfrm rot="10800000">
            <a:off x="3507475" y="3483592"/>
            <a:ext cx="2902290" cy="373822"/>
          </a:xfrm>
          <a:prstGeom prst="bentConnector3">
            <a:avLst>
              <a:gd name="adj1" fmla="val 9089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4FDD73ED-59E1-4D92-987F-3B9E1BA009F0}"/>
              </a:ext>
            </a:extLst>
          </p:cNvPr>
          <p:cNvCxnSpPr>
            <a:cxnSpLocks/>
          </p:cNvCxnSpPr>
          <p:nvPr/>
        </p:nvCxnSpPr>
        <p:spPr>
          <a:xfrm flipH="1">
            <a:off x="5877502" y="4776716"/>
            <a:ext cx="504967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4131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184754-C7EB-4B8C-B22F-A9ED7E03B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>
                <a:latin typeface="+mj-ea"/>
              </a:rPr>
              <a:t>②コマを画像として引用する方法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514F31-5EE4-47E4-906B-DB43EC2D2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6048" y="1926417"/>
            <a:ext cx="5692588" cy="4023360"/>
          </a:xfrm>
        </p:spPr>
        <p:txBody>
          <a:bodyPr/>
          <a:lstStyle/>
          <a:p>
            <a:pPr algn="l"/>
            <a:endParaRPr lang="en-US" altLang="ja-JP" sz="20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algn="l"/>
            <a:r>
              <a:rPr lang="ja-JP" altLang="ja-JP" sz="2000" kern="100" dirty="0">
                <a:effectLst/>
                <a:latin typeface="+mn-ea"/>
                <a:cs typeface="Times New Roman" panose="02020603050405020304" pitchFamily="18" charset="0"/>
              </a:rPr>
              <a:t>文字</a:t>
            </a:r>
            <a:r>
              <a:rPr lang="ja-JP" altLang="en-US" sz="2000" kern="100" dirty="0">
                <a:effectLst/>
                <a:latin typeface="+mn-ea"/>
                <a:cs typeface="Times New Roman" panose="02020603050405020304" pitchFamily="18" charset="0"/>
              </a:rPr>
              <a:t>情報</a:t>
            </a:r>
            <a:r>
              <a:rPr lang="ja-JP" altLang="ja-JP" sz="2000" kern="100" dirty="0">
                <a:effectLst/>
                <a:latin typeface="+mn-ea"/>
                <a:cs typeface="Times New Roman" panose="02020603050405020304" pitchFamily="18" charset="0"/>
              </a:rPr>
              <a:t>だけではなく、コマの中の図</a:t>
            </a:r>
            <a:r>
              <a:rPr lang="ja-JP" altLang="en-US" sz="2000" kern="100" dirty="0">
                <a:effectLst/>
                <a:latin typeface="+mn-ea"/>
                <a:cs typeface="Times New Roman" panose="02020603050405020304" pitchFamily="18" charset="0"/>
              </a:rPr>
              <a:t>像の表現効果に</a:t>
            </a:r>
            <a:r>
              <a:rPr lang="ja-JP" altLang="ja-JP" sz="2000" kern="100" dirty="0">
                <a:effectLst/>
                <a:latin typeface="+mn-ea"/>
                <a:cs typeface="Times New Roman" panose="02020603050405020304" pitchFamily="18" charset="0"/>
              </a:rPr>
              <a:t>も着目し</a:t>
            </a:r>
            <a:r>
              <a:rPr lang="ja-JP" altLang="en-US" sz="2000" kern="100" dirty="0">
                <a:effectLst/>
                <a:latin typeface="+mn-ea"/>
                <a:cs typeface="Times New Roman" panose="02020603050405020304" pitchFamily="18" charset="0"/>
              </a:rPr>
              <a:t>て論じ</a:t>
            </a:r>
            <a:r>
              <a:rPr lang="ja-JP" altLang="en-US" kern="100" dirty="0">
                <a:latin typeface="+mn-ea"/>
                <a:cs typeface="Times New Roman" panose="02020603050405020304" pitchFamily="18" charset="0"/>
              </a:rPr>
              <a:t>る</a:t>
            </a:r>
            <a:r>
              <a:rPr lang="ja-JP" altLang="ja-JP" sz="2000" kern="100" dirty="0">
                <a:effectLst/>
                <a:latin typeface="+mn-ea"/>
                <a:cs typeface="Times New Roman" panose="02020603050405020304" pitchFamily="18" charset="0"/>
              </a:rPr>
              <a:t>場合</a:t>
            </a:r>
            <a:r>
              <a:rPr lang="ja-JP" altLang="en-US" sz="2000" kern="100" dirty="0">
                <a:effectLst/>
                <a:latin typeface="+mn-ea"/>
                <a:cs typeface="Times New Roman" panose="02020603050405020304" pitchFamily="18" charset="0"/>
              </a:rPr>
              <a:t>に</a:t>
            </a:r>
            <a:r>
              <a:rPr lang="ja-JP" altLang="ja-JP" sz="2000" kern="100" dirty="0">
                <a:effectLst/>
                <a:latin typeface="+mn-ea"/>
                <a:cs typeface="Times New Roman" panose="02020603050405020304" pitchFamily="18" charset="0"/>
              </a:rPr>
              <a:t>適しています。</a:t>
            </a:r>
            <a:endParaRPr lang="en-US" altLang="ja-JP" sz="20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r>
              <a:rPr lang="ja-JP" altLang="ja-JP" sz="2000" kern="100" dirty="0">
                <a:effectLst/>
                <a:latin typeface="+mn-ea"/>
                <a:cs typeface="Times New Roman" panose="02020603050405020304" pitchFamily="18" charset="0"/>
              </a:rPr>
              <a:t>この場合、該当箇所を含むページをスキャンしたうえで、注目するコマをトリミングし、図像として論文中に組み込みます</a:t>
            </a:r>
            <a:r>
              <a:rPr lang="ja-JP" altLang="en-US" sz="2000" kern="100" dirty="0">
                <a:effectLst/>
                <a:latin typeface="+mn-ea"/>
                <a:cs typeface="Times New Roman" panose="02020603050405020304" pitchFamily="18" charset="0"/>
              </a:rPr>
              <a:t>（左図参照）。</a:t>
            </a:r>
            <a:endParaRPr lang="en-US" altLang="ja-JP" sz="20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r>
              <a:rPr lang="ja-JP" altLang="en-US" kern="100" dirty="0">
                <a:latin typeface="+mn-ea"/>
                <a:cs typeface="Times New Roman" panose="02020603050405020304" pitchFamily="18" charset="0"/>
              </a:rPr>
              <a:t>引用が複数に及ぶ場合、引用した画像には図表番号を振り、論文中の記述と画像の引用が照合できるようにしましょう。</a:t>
            </a:r>
            <a:endParaRPr lang="en-US" altLang="ja-JP" sz="20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endParaRPr lang="en-US" altLang="ja-JP" sz="20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E70EEEB-2A7F-4B0E-8932-C2DE8965FB2F}"/>
              </a:ext>
            </a:extLst>
          </p:cNvPr>
          <p:cNvSpPr/>
          <p:nvPr/>
        </p:nvSpPr>
        <p:spPr>
          <a:xfrm>
            <a:off x="2047539" y="1926417"/>
            <a:ext cx="2814918" cy="37382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0C508DB-2D4F-4C0E-AB56-2E8549C293FE}"/>
              </a:ext>
            </a:extLst>
          </p:cNvPr>
          <p:cNvSpPr/>
          <p:nvPr/>
        </p:nvSpPr>
        <p:spPr>
          <a:xfrm>
            <a:off x="2196352" y="2115670"/>
            <a:ext cx="1338828" cy="1313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91D5B3-5040-4256-AB65-82A06DCDF92B}"/>
              </a:ext>
            </a:extLst>
          </p:cNvPr>
          <p:cNvSpPr txBox="1"/>
          <p:nvPr/>
        </p:nvSpPr>
        <p:spPr>
          <a:xfrm>
            <a:off x="2196351" y="3428999"/>
            <a:ext cx="13388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（図１）作家名「作品タイトル」（出版社、出版年月）〇頁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1943983E-DAF6-48E1-94BA-F8AD55A481BC}"/>
              </a:ext>
            </a:extLst>
          </p:cNvPr>
          <p:cNvSpPr txBox="1"/>
          <p:nvPr/>
        </p:nvSpPr>
        <p:spPr>
          <a:xfrm>
            <a:off x="2785584" y="4131351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〈</a:t>
            </a:r>
            <a:r>
              <a:rPr kumimoji="1" lang="ja-JP" altLang="en-US" dirty="0"/>
              <a:t>論文本文</a:t>
            </a:r>
            <a:r>
              <a:rPr kumimoji="1" lang="en-US" altLang="ja-JP" dirty="0"/>
              <a:t>〉</a:t>
            </a:r>
            <a:endParaRPr kumimoji="1" lang="ja-JP" altLang="en-US" dirty="0"/>
          </a:p>
        </p:txBody>
      </p:sp>
      <p:cxnSp>
        <p:nvCxnSpPr>
          <p:cNvPr id="36" name="コネクタ: カギ線 35">
            <a:extLst>
              <a:ext uri="{FF2B5EF4-FFF2-40B4-BE49-F238E27FC236}">
                <a16:creationId xmlns:a16="http://schemas.microsoft.com/office/drawing/2014/main" id="{F330F2D1-DCD1-44E9-87EC-E1A9B73165CB}"/>
              </a:ext>
            </a:extLst>
          </p:cNvPr>
          <p:cNvCxnSpPr>
            <a:cxnSpLocks/>
            <a:endCxn id="7" idx="3"/>
          </p:cNvCxnSpPr>
          <p:nvPr/>
        </p:nvCxnSpPr>
        <p:spPr>
          <a:xfrm rot="10800000">
            <a:off x="3535180" y="3701681"/>
            <a:ext cx="2040875" cy="95220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5261209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62</TotalTime>
  <Words>393</Words>
  <Application>Microsoft Office PowerPoint</Application>
  <PresentationFormat>ワイド画面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ＭＳ 明朝</vt:lpstr>
      <vt:lpstr>游明朝</vt:lpstr>
      <vt:lpstr>Calibri</vt:lpstr>
      <vt:lpstr>Calibri Light</vt:lpstr>
      <vt:lpstr>レトロスペクト</vt:lpstr>
      <vt:lpstr>マンガ作品の引用方法</vt:lpstr>
      <vt:lpstr>マンガ作品の引用について</vt:lpstr>
      <vt:lpstr>①コマの中の文字のみを引用する方法</vt:lpstr>
      <vt:lpstr>②コマを画像として引用する方法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マンガ作品の引用方法</dc:title>
  <dc:creator>rikkyo (LA)</dc:creator>
  <cp:lastModifiedBy>rikkyo (LA)</cp:lastModifiedBy>
  <cp:revision>9</cp:revision>
  <dcterms:created xsi:type="dcterms:W3CDTF">2023-11-15T08:00:00Z</dcterms:created>
  <dcterms:modified xsi:type="dcterms:W3CDTF">2024-01-10T06:27:41Z</dcterms:modified>
</cp:coreProperties>
</file>