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180"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B92422-CB40-4508-A671-830B9763FF6D}" type="datetimeFigureOut">
              <a:rPr kumimoji="1" lang="ja-JP" altLang="en-US" smtClean="0"/>
              <a:t>2022/1/14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911B47-D699-492C-9B66-29567DAE5E4C}" type="slidenum">
              <a:rPr kumimoji="1" lang="ja-JP" altLang="en-US" smtClean="0"/>
              <a:t>‹#›</a:t>
            </a:fld>
            <a:endParaRPr kumimoji="1" lang="ja-JP" altLang="en-US"/>
          </a:p>
        </p:txBody>
      </p:sp>
    </p:spTree>
    <p:extLst>
      <p:ext uri="{BB962C8B-B14F-4D97-AF65-F5344CB8AC3E}">
        <p14:creationId xmlns:p14="http://schemas.microsoft.com/office/powerpoint/2010/main" val="18284211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古典文学の用例の収集方法と、注意が必要な点について解説していきます。</a:t>
            </a:r>
          </a:p>
        </p:txBody>
      </p:sp>
      <p:sp>
        <p:nvSpPr>
          <p:cNvPr id="4" name="スライド番号プレースホルダー 3"/>
          <p:cNvSpPr>
            <a:spLocks noGrp="1"/>
          </p:cNvSpPr>
          <p:nvPr>
            <p:ph type="sldNum" sz="quarter" idx="5"/>
          </p:nvPr>
        </p:nvSpPr>
        <p:spPr/>
        <p:txBody>
          <a:bodyPr/>
          <a:lstStyle/>
          <a:p>
            <a:fld id="{BD911B47-D699-492C-9B66-29567DAE5E4C}" type="slidenum">
              <a:rPr kumimoji="1" lang="ja-JP" altLang="en-US" smtClean="0"/>
              <a:t>1</a:t>
            </a:fld>
            <a:endParaRPr kumimoji="1" lang="ja-JP" altLang="en-US"/>
          </a:p>
        </p:txBody>
      </p:sp>
    </p:spTree>
    <p:extLst>
      <p:ext uri="{BB962C8B-B14F-4D97-AF65-F5344CB8AC3E}">
        <p14:creationId xmlns:p14="http://schemas.microsoft.com/office/powerpoint/2010/main" val="665261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までの作業から、わかったことは何でしょうか？用例検索をしてみてわかったことを、しっかりレポート（レジュメ）に書きましょう。用いられる場面の特徴はあるでしょうか？人物はどのような人物でしょうか？敬語はあるでしょうか？何か用いられ方に規則性が認められるでしょうか？手間と時間をかけた作業ですので、用例の特徴や傾向について、自分なりに分析し、この作業で得られた見解をしっかりと書くことが大切です。なお、用例検索をした結果、明確なことはわからなかった、ということがあります、実はこれはよくあることなので、ここまで調べたことを示し、それでも「わからなかった」と結果を書くこともとても大切なことですので、用例検索の結果をきちんと明示しましょう。</a:t>
            </a:r>
            <a:endParaRPr kumimoji="1" lang="en-US" altLang="ja-JP" dirty="0"/>
          </a:p>
        </p:txBody>
      </p:sp>
      <p:sp>
        <p:nvSpPr>
          <p:cNvPr id="4" name="スライド番号プレースホルダー 3"/>
          <p:cNvSpPr>
            <a:spLocks noGrp="1"/>
          </p:cNvSpPr>
          <p:nvPr>
            <p:ph type="sldNum" sz="quarter" idx="5"/>
          </p:nvPr>
        </p:nvSpPr>
        <p:spPr/>
        <p:txBody>
          <a:bodyPr/>
          <a:lstStyle/>
          <a:p>
            <a:fld id="{BD911B47-D699-492C-9B66-29567DAE5E4C}" type="slidenum">
              <a:rPr kumimoji="1" lang="ja-JP" altLang="en-US" smtClean="0"/>
              <a:t>10</a:t>
            </a:fld>
            <a:endParaRPr kumimoji="1" lang="ja-JP" altLang="en-US"/>
          </a:p>
        </p:txBody>
      </p:sp>
    </p:spTree>
    <p:extLst>
      <p:ext uri="{BB962C8B-B14F-4D97-AF65-F5344CB8AC3E}">
        <p14:creationId xmlns:p14="http://schemas.microsoft.com/office/powerpoint/2010/main" val="4010988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ここまで、用例検索の方法と作業内容についてご説明してきました。最後に、</a:t>
            </a:r>
            <a:r>
              <a:rPr kumimoji="1" lang="en-US" altLang="ja-JP" dirty="0" err="1"/>
              <a:t>Japanknowledge</a:t>
            </a:r>
            <a:r>
              <a:rPr kumimoji="1" lang="ja-JP" altLang="en-US" dirty="0"/>
              <a:t>の画面を共有しながら、検索の手順を確認してみましょう。</a:t>
            </a:r>
            <a:endParaRPr kumimoji="1" lang="en-US" altLang="ja-JP" dirty="0"/>
          </a:p>
          <a:p>
            <a:r>
              <a:rPr kumimoji="1" lang="ja-JP" altLang="en-US" dirty="0"/>
              <a:t>本日の内容はここまでとなります。ありがとうございました。</a:t>
            </a:r>
          </a:p>
        </p:txBody>
      </p:sp>
      <p:sp>
        <p:nvSpPr>
          <p:cNvPr id="4" name="スライド番号プレースホルダー 3"/>
          <p:cNvSpPr>
            <a:spLocks noGrp="1"/>
          </p:cNvSpPr>
          <p:nvPr>
            <p:ph type="sldNum" sz="quarter" idx="5"/>
          </p:nvPr>
        </p:nvSpPr>
        <p:spPr/>
        <p:txBody>
          <a:bodyPr/>
          <a:lstStyle/>
          <a:p>
            <a:fld id="{BD911B47-D699-492C-9B66-29567DAE5E4C}" type="slidenum">
              <a:rPr kumimoji="1" lang="ja-JP" altLang="en-US" smtClean="0"/>
              <a:t>11</a:t>
            </a:fld>
            <a:endParaRPr kumimoji="1" lang="ja-JP" altLang="en-US"/>
          </a:p>
        </p:txBody>
      </p:sp>
    </p:spTree>
    <p:extLst>
      <p:ext uri="{BB962C8B-B14F-4D97-AF65-F5344CB8AC3E}">
        <p14:creationId xmlns:p14="http://schemas.microsoft.com/office/powerpoint/2010/main" val="3603471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レポートや演習の発表資料を作成する時、ある言葉、テーマに沿って「用例」を探す必要がある場合、どのように探せばよいでしょうか？また、どのような点に注意する必要があるのでしょうか？ここでは用例検索をする際に役立つエッセンスをお伝えしたいと思います。</a:t>
            </a:r>
          </a:p>
        </p:txBody>
      </p:sp>
      <p:sp>
        <p:nvSpPr>
          <p:cNvPr id="4" name="スライド番号プレースホルダー 3"/>
          <p:cNvSpPr>
            <a:spLocks noGrp="1"/>
          </p:cNvSpPr>
          <p:nvPr>
            <p:ph type="sldNum" sz="quarter" idx="5"/>
          </p:nvPr>
        </p:nvSpPr>
        <p:spPr/>
        <p:txBody>
          <a:bodyPr/>
          <a:lstStyle/>
          <a:p>
            <a:fld id="{BD911B47-D699-492C-9B66-29567DAE5E4C}" type="slidenum">
              <a:rPr kumimoji="1" lang="ja-JP" altLang="en-US" smtClean="0"/>
              <a:t>2</a:t>
            </a:fld>
            <a:endParaRPr kumimoji="1" lang="ja-JP" altLang="en-US"/>
          </a:p>
        </p:txBody>
      </p:sp>
    </p:spTree>
    <p:extLst>
      <p:ext uri="{BB962C8B-B14F-4D97-AF65-F5344CB8AC3E}">
        <p14:creationId xmlns:p14="http://schemas.microsoft.com/office/powerpoint/2010/main" val="2344270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用例検索ですが作業時間がかかります。これは、「用例が少ない」、というケースはそれほど多くないからです。あとで一緒に見ますが、検索した結果、「ヒットした用例数がとても多い」ということがほとんどです。ですから、用例検索をして発表資料やレポートを書く、ということは作業にとても時間がかかると思っていてください。ですが、作業時間がかかるということは、内容の充実したものを目指す意味でもあり、また作品や言葉の理解が深まる重要な作業です。</a:t>
            </a:r>
          </a:p>
        </p:txBody>
      </p:sp>
      <p:sp>
        <p:nvSpPr>
          <p:cNvPr id="4" name="スライド番号プレースホルダー 3"/>
          <p:cNvSpPr>
            <a:spLocks noGrp="1"/>
          </p:cNvSpPr>
          <p:nvPr>
            <p:ph type="sldNum" sz="quarter" idx="5"/>
          </p:nvPr>
        </p:nvSpPr>
        <p:spPr/>
        <p:txBody>
          <a:bodyPr/>
          <a:lstStyle/>
          <a:p>
            <a:fld id="{BD911B47-D699-492C-9B66-29567DAE5E4C}" type="slidenum">
              <a:rPr kumimoji="1" lang="ja-JP" altLang="en-US" smtClean="0"/>
              <a:t>3</a:t>
            </a:fld>
            <a:endParaRPr kumimoji="1" lang="ja-JP" altLang="en-US"/>
          </a:p>
        </p:txBody>
      </p:sp>
    </p:spTree>
    <p:extLst>
      <p:ext uri="{BB962C8B-B14F-4D97-AF65-F5344CB8AC3E}">
        <p14:creationId xmlns:p14="http://schemas.microsoft.com/office/powerpoint/2010/main" val="492811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語彙検索をする前に、まず検索しようとしている言葉について、辞書で調べます。古語辞典でも良いですし、</a:t>
            </a:r>
            <a:r>
              <a:rPr kumimoji="1" lang="en-US" altLang="ja-JP" dirty="0"/>
              <a:t>『</a:t>
            </a:r>
            <a:r>
              <a:rPr kumimoji="1" lang="ja-JP" altLang="en-US" dirty="0"/>
              <a:t>日本国語大辞典</a:t>
            </a:r>
            <a:r>
              <a:rPr kumimoji="1" lang="en-US" altLang="ja-JP" dirty="0"/>
              <a:t>』</a:t>
            </a:r>
            <a:r>
              <a:rPr kumimoji="1" lang="ja-JP" altLang="en-US" dirty="0"/>
              <a:t>で調べられたらなお良いです。ここでは必ずチェックしてほしいことがあります。それは、検索しようとしている言葉は「活用する語」なのか、あるいは「活用しない語」なのか、ということです。辞書で調べると、「動詞」「形容詞」「副詞」「名詞」などの品詞や、活用する語であれば、どのような活用か。四段活用なのか、変格活用なのか、などをここできちんと確認しておくことが、とても大切な作業になります。この作業は日本の古典文学作品だけではなく、学国語で書かれている作品の中の語彙検索をする際にも使えるものなので、参考にしてみ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D911B47-D699-492C-9B66-29567DAE5E4C}" type="slidenum">
              <a:rPr kumimoji="1" lang="ja-JP" altLang="en-US" smtClean="0"/>
              <a:t>4</a:t>
            </a:fld>
            <a:endParaRPr kumimoji="1" lang="ja-JP" altLang="en-US"/>
          </a:p>
        </p:txBody>
      </p:sp>
    </p:spTree>
    <p:extLst>
      <p:ext uri="{BB962C8B-B14F-4D97-AF65-F5344CB8AC3E}">
        <p14:creationId xmlns:p14="http://schemas.microsoft.com/office/powerpoint/2010/main" val="387649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検索してみましょう。ジャパンナレッジにアクセスし、「個別検索」から「日本古典文学全集」を選びます。画面の上部に入力欄が出てきますので、検索したい語を入力します。ここで、「１」で確認したことに注意します。「活用しない語」を検索する場合は、そのまま入力して構いません。ですが、「活用する語」を検索する場合は、「語幹」のみを入力します。そうしないと、その言葉すべてを検索していないことになり、検索結果としては不十分なものになってしまうので気をつけてください。また、テキストによっては、漢字、ひらがななどの表記が異なる場合もあります。かならず、漢字表記、ひらがな表記、漢字仮名まじり表記、それぞれを入力して検索してください。</a:t>
            </a:r>
            <a:endParaRPr kumimoji="1" lang="en-US" altLang="ja-JP" dirty="0"/>
          </a:p>
        </p:txBody>
      </p:sp>
      <p:sp>
        <p:nvSpPr>
          <p:cNvPr id="4" name="スライド番号プレースホルダー 3"/>
          <p:cNvSpPr>
            <a:spLocks noGrp="1"/>
          </p:cNvSpPr>
          <p:nvPr>
            <p:ph type="sldNum" sz="quarter" idx="5"/>
          </p:nvPr>
        </p:nvSpPr>
        <p:spPr/>
        <p:txBody>
          <a:bodyPr/>
          <a:lstStyle/>
          <a:p>
            <a:fld id="{BD911B47-D699-492C-9B66-29567DAE5E4C}" type="slidenum">
              <a:rPr kumimoji="1" lang="ja-JP" altLang="en-US" smtClean="0"/>
              <a:t>5</a:t>
            </a:fld>
            <a:endParaRPr kumimoji="1" lang="ja-JP" altLang="en-US"/>
          </a:p>
        </p:txBody>
      </p:sp>
    </p:spTree>
    <p:extLst>
      <p:ext uri="{BB962C8B-B14F-4D97-AF65-F5344CB8AC3E}">
        <p14:creationId xmlns:p14="http://schemas.microsoft.com/office/powerpoint/2010/main" val="4215956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実際に検索結果が表示されたら、どのように作業を進めたらよいでしょうか？まずは、検索結果を一つひとつクリックして、テキストを読みます。この時、探している言葉の前後の文脈も含めて読むことを意識しましょう。これによって、事前に辞書で調べた品詞と同じかどうか判断します。たとえば動詞を調べているのに名詞である場合などは、用例の対象から外れるからです。この作業をひたすらくり返します。みなさんすでにお気づきのとおり、これはとても手間のかかる作業なのですが、用例検索の最も大切な作業になるので頑張ってくださいね。</a:t>
            </a:r>
            <a:endParaRPr kumimoji="1" lang="ja-JP" altLang="en-US" dirty="0"/>
          </a:p>
        </p:txBody>
      </p:sp>
      <p:sp>
        <p:nvSpPr>
          <p:cNvPr id="4" name="スライド番号プレースホルダー 3"/>
          <p:cNvSpPr>
            <a:spLocks noGrp="1"/>
          </p:cNvSpPr>
          <p:nvPr>
            <p:ph type="sldNum" sz="quarter" idx="5"/>
          </p:nvPr>
        </p:nvSpPr>
        <p:spPr/>
        <p:txBody>
          <a:bodyPr/>
          <a:lstStyle/>
          <a:p>
            <a:fld id="{BD911B47-D699-492C-9B66-29567DAE5E4C}" type="slidenum">
              <a:rPr kumimoji="1" lang="ja-JP" altLang="en-US" smtClean="0"/>
              <a:t>6</a:t>
            </a:fld>
            <a:endParaRPr kumimoji="1" lang="ja-JP" altLang="en-US"/>
          </a:p>
        </p:txBody>
      </p:sp>
    </p:spTree>
    <p:extLst>
      <p:ext uri="{BB962C8B-B14F-4D97-AF65-F5344CB8AC3E}">
        <p14:creationId xmlns:p14="http://schemas.microsoft.com/office/powerpoint/2010/main" val="2403281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まで用例検索の方法について見てきましたが、用例検索をして、用例の数が多い場合は、どのようにすれば良いでしょうか？用例は、全てを提示することが最も大切なことですが、用例数が多い場合は、①作品別にする、つまり自分が一番興味のある作品の用例に絞ってみること、②時代別に区切ること、これは、①と似ていますが、たとえば</a:t>
            </a:r>
            <a:r>
              <a:rPr kumimoji="1" lang="en-US" altLang="ja-JP" dirty="0"/>
              <a:t>『</a:t>
            </a:r>
            <a:r>
              <a:rPr kumimoji="1" lang="ja-JP" altLang="en-US" dirty="0"/>
              <a:t>源氏物語</a:t>
            </a:r>
            <a:r>
              <a:rPr kumimoji="1" lang="en-US" altLang="ja-JP" dirty="0"/>
              <a:t>』</a:t>
            </a:r>
            <a:r>
              <a:rPr kumimoji="1" lang="ja-JP" altLang="en-US" dirty="0"/>
              <a:t>と</a:t>
            </a:r>
            <a:r>
              <a:rPr kumimoji="1" lang="en-US" altLang="ja-JP" dirty="0"/>
              <a:t>『</a:t>
            </a:r>
            <a:r>
              <a:rPr kumimoji="1" lang="ja-JP" altLang="en-US" dirty="0"/>
              <a:t>枕草子</a:t>
            </a:r>
            <a:r>
              <a:rPr kumimoji="1" lang="en-US" altLang="ja-JP" dirty="0"/>
              <a:t>』</a:t>
            </a:r>
            <a:r>
              <a:rPr kumimoji="1" lang="ja-JP" altLang="en-US" dirty="0"/>
              <a:t>など、作品の成立年代別に区切って提示すること、③一つの作品の中でも用例数があまりにも多い場合は、たとえば、「○○巻まで」などと断って提示する、などの方法があります。なお、①②③は、上から、望ましい提示方法の順番になっていますので、参考にしてみてください。</a:t>
            </a:r>
            <a:endParaRPr kumimoji="1" lang="en-US" altLang="ja-JP" dirty="0"/>
          </a:p>
        </p:txBody>
      </p:sp>
      <p:sp>
        <p:nvSpPr>
          <p:cNvPr id="4" name="スライド番号プレースホルダー 3"/>
          <p:cNvSpPr>
            <a:spLocks noGrp="1"/>
          </p:cNvSpPr>
          <p:nvPr>
            <p:ph type="sldNum" sz="quarter" idx="5"/>
          </p:nvPr>
        </p:nvSpPr>
        <p:spPr/>
        <p:txBody>
          <a:bodyPr/>
          <a:lstStyle/>
          <a:p>
            <a:fld id="{BD911B47-D699-492C-9B66-29567DAE5E4C}" type="slidenum">
              <a:rPr kumimoji="1" lang="ja-JP" altLang="en-US" smtClean="0"/>
              <a:t>7</a:t>
            </a:fld>
            <a:endParaRPr kumimoji="1" lang="ja-JP" altLang="en-US"/>
          </a:p>
        </p:txBody>
      </p:sp>
    </p:spTree>
    <p:extLst>
      <p:ext uri="{BB962C8B-B14F-4D97-AF65-F5344CB8AC3E}">
        <p14:creationId xmlns:p14="http://schemas.microsoft.com/office/powerpoint/2010/main" val="3622443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実際に用例を引用する際に意識するポイントについてお話しします。まず、検索した言葉の前後から、主語と述語がわかるように引用することが大切です。これにはいくつかの理由がありますが、一つは、レポートや発表の場合、読み手、聞き手がわかるように引用すること、もう一つは、どんな場面なのかがわかるように引用することを意識します。必要であれば、箇条書きでもよいので、引用場面の説明を書いておくことをお勧めします。このような引用の方法が最もわかりやすいのは先行研究です。先行研究を読む際、どのように用例が提示されているのか、意識して読んでみることで、引用する際に必要なことがわかってきます。</a:t>
            </a:r>
          </a:p>
        </p:txBody>
      </p:sp>
      <p:sp>
        <p:nvSpPr>
          <p:cNvPr id="4" name="スライド番号プレースホルダー 3"/>
          <p:cNvSpPr>
            <a:spLocks noGrp="1"/>
          </p:cNvSpPr>
          <p:nvPr>
            <p:ph type="sldNum" sz="quarter" idx="5"/>
          </p:nvPr>
        </p:nvSpPr>
        <p:spPr/>
        <p:txBody>
          <a:bodyPr/>
          <a:lstStyle/>
          <a:p>
            <a:fld id="{BD911B47-D699-492C-9B66-29567DAE5E4C}" type="slidenum">
              <a:rPr kumimoji="1" lang="ja-JP" altLang="en-US" smtClean="0"/>
              <a:t>8</a:t>
            </a:fld>
            <a:endParaRPr kumimoji="1" lang="ja-JP" altLang="en-US"/>
          </a:p>
        </p:txBody>
      </p:sp>
    </p:spTree>
    <p:extLst>
      <p:ext uri="{BB962C8B-B14F-4D97-AF65-F5344CB8AC3E}">
        <p14:creationId xmlns:p14="http://schemas.microsoft.com/office/powerpoint/2010/main" val="2079291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までの作業から、次に用例を分析しましょう。検索した語が用いられている一文から、その言葉が誰に対して用いられているでしょうか？これは物の場合、何について用いられているでしょうか？そして、それはどのような場面でしょうか？さらに、形容詞などの場合は、人物の感情や様子を表わしている場合、その人物の身分は高いのでしょうか？などの視点から分析します。たとえば、「宜し」の語を検索対象としている場合、「宜し」とされている人物は誰で、どんな身分でしょうか？また、「宜し」と評しているのは誰でしょうか？これらのことに注目しながら、用例について説明することが大切です。</a:t>
            </a:r>
          </a:p>
        </p:txBody>
      </p:sp>
      <p:sp>
        <p:nvSpPr>
          <p:cNvPr id="4" name="スライド番号プレースホルダー 3"/>
          <p:cNvSpPr>
            <a:spLocks noGrp="1"/>
          </p:cNvSpPr>
          <p:nvPr>
            <p:ph type="sldNum" sz="quarter" idx="5"/>
          </p:nvPr>
        </p:nvSpPr>
        <p:spPr/>
        <p:txBody>
          <a:bodyPr/>
          <a:lstStyle/>
          <a:p>
            <a:fld id="{BD911B47-D699-492C-9B66-29567DAE5E4C}" type="slidenum">
              <a:rPr kumimoji="1" lang="ja-JP" altLang="en-US" smtClean="0"/>
              <a:t>9</a:t>
            </a:fld>
            <a:endParaRPr kumimoji="1" lang="ja-JP" altLang="en-US"/>
          </a:p>
        </p:txBody>
      </p:sp>
    </p:spTree>
    <p:extLst>
      <p:ext uri="{BB962C8B-B14F-4D97-AF65-F5344CB8AC3E}">
        <p14:creationId xmlns:p14="http://schemas.microsoft.com/office/powerpoint/2010/main" val="2112260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EA56C22-94D0-4C91-BA61-04731FEFA700}"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764F16-8FB5-4D1A-B1BD-2024FC7B3213}" type="slidenum">
              <a:rPr kumimoji="1" lang="ja-JP" altLang="en-US" smtClean="0"/>
              <a:t>‹#›</a:t>
            </a:fld>
            <a:endParaRPr kumimoji="1" lang="ja-JP" altLang="en-US"/>
          </a:p>
        </p:txBody>
      </p:sp>
    </p:spTree>
    <p:extLst>
      <p:ext uri="{BB962C8B-B14F-4D97-AF65-F5344CB8AC3E}">
        <p14:creationId xmlns:p14="http://schemas.microsoft.com/office/powerpoint/2010/main" val="243777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EA56C22-94D0-4C91-BA61-04731FEFA700}"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764F16-8FB5-4D1A-B1BD-2024FC7B3213}" type="slidenum">
              <a:rPr kumimoji="1" lang="ja-JP" altLang="en-US" smtClean="0"/>
              <a:t>‹#›</a:t>
            </a:fld>
            <a:endParaRPr kumimoji="1" lang="ja-JP" altLang="en-US"/>
          </a:p>
        </p:txBody>
      </p:sp>
    </p:spTree>
    <p:extLst>
      <p:ext uri="{BB962C8B-B14F-4D97-AF65-F5344CB8AC3E}">
        <p14:creationId xmlns:p14="http://schemas.microsoft.com/office/powerpoint/2010/main" val="2692701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EA56C22-94D0-4C91-BA61-04731FEFA700}"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764F16-8FB5-4D1A-B1BD-2024FC7B3213}"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867381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EA56C22-94D0-4C91-BA61-04731FEFA700}"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764F16-8FB5-4D1A-B1BD-2024FC7B3213}" type="slidenum">
              <a:rPr kumimoji="1" lang="ja-JP" altLang="en-US" smtClean="0"/>
              <a:t>‹#›</a:t>
            </a:fld>
            <a:endParaRPr kumimoji="1" lang="ja-JP" altLang="en-US"/>
          </a:p>
        </p:txBody>
      </p:sp>
    </p:spTree>
    <p:extLst>
      <p:ext uri="{BB962C8B-B14F-4D97-AF65-F5344CB8AC3E}">
        <p14:creationId xmlns:p14="http://schemas.microsoft.com/office/powerpoint/2010/main" val="2948487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EA56C22-94D0-4C91-BA61-04731FEFA700}"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764F16-8FB5-4D1A-B1BD-2024FC7B3213}"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96843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EA56C22-94D0-4C91-BA61-04731FEFA700}"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764F16-8FB5-4D1A-B1BD-2024FC7B3213}" type="slidenum">
              <a:rPr kumimoji="1" lang="ja-JP" altLang="en-US" smtClean="0"/>
              <a:t>‹#›</a:t>
            </a:fld>
            <a:endParaRPr kumimoji="1" lang="ja-JP" altLang="en-US"/>
          </a:p>
        </p:txBody>
      </p:sp>
    </p:spTree>
    <p:extLst>
      <p:ext uri="{BB962C8B-B14F-4D97-AF65-F5344CB8AC3E}">
        <p14:creationId xmlns:p14="http://schemas.microsoft.com/office/powerpoint/2010/main" val="7087977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A56C22-94D0-4C91-BA61-04731FEFA700}"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764F16-8FB5-4D1A-B1BD-2024FC7B3213}" type="slidenum">
              <a:rPr kumimoji="1" lang="ja-JP" altLang="en-US" smtClean="0"/>
              <a:t>‹#›</a:t>
            </a:fld>
            <a:endParaRPr kumimoji="1" lang="ja-JP" altLang="en-US"/>
          </a:p>
        </p:txBody>
      </p:sp>
    </p:spTree>
    <p:extLst>
      <p:ext uri="{BB962C8B-B14F-4D97-AF65-F5344CB8AC3E}">
        <p14:creationId xmlns:p14="http://schemas.microsoft.com/office/powerpoint/2010/main" val="3448062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A56C22-94D0-4C91-BA61-04731FEFA700}"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764F16-8FB5-4D1A-B1BD-2024FC7B3213}" type="slidenum">
              <a:rPr kumimoji="1" lang="ja-JP" altLang="en-US" smtClean="0"/>
              <a:t>‹#›</a:t>
            </a:fld>
            <a:endParaRPr kumimoji="1" lang="ja-JP" altLang="en-US"/>
          </a:p>
        </p:txBody>
      </p:sp>
    </p:spTree>
    <p:extLst>
      <p:ext uri="{BB962C8B-B14F-4D97-AF65-F5344CB8AC3E}">
        <p14:creationId xmlns:p14="http://schemas.microsoft.com/office/powerpoint/2010/main" val="1968271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A56C22-94D0-4C91-BA61-04731FEFA700}"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764F16-8FB5-4D1A-B1BD-2024FC7B3213}" type="slidenum">
              <a:rPr kumimoji="1" lang="ja-JP" altLang="en-US" smtClean="0"/>
              <a:t>‹#›</a:t>
            </a:fld>
            <a:endParaRPr kumimoji="1" lang="ja-JP" altLang="en-US"/>
          </a:p>
        </p:txBody>
      </p:sp>
    </p:spTree>
    <p:extLst>
      <p:ext uri="{BB962C8B-B14F-4D97-AF65-F5344CB8AC3E}">
        <p14:creationId xmlns:p14="http://schemas.microsoft.com/office/powerpoint/2010/main" val="904886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EA56C22-94D0-4C91-BA61-04731FEFA700}"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764F16-8FB5-4D1A-B1BD-2024FC7B3213}" type="slidenum">
              <a:rPr kumimoji="1" lang="ja-JP" altLang="en-US" smtClean="0"/>
              <a:t>‹#›</a:t>
            </a:fld>
            <a:endParaRPr kumimoji="1" lang="ja-JP" altLang="en-US"/>
          </a:p>
        </p:txBody>
      </p:sp>
    </p:spTree>
    <p:extLst>
      <p:ext uri="{BB962C8B-B14F-4D97-AF65-F5344CB8AC3E}">
        <p14:creationId xmlns:p14="http://schemas.microsoft.com/office/powerpoint/2010/main" val="1764027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EA56C22-94D0-4C91-BA61-04731FEFA700}" type="datetimeFigureOut">
              <a:rPr kumimoji="1" lang="ja-JP" altLang="en-US" smtClean="0"/>
              <a:t>2022/1/14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764F16-8FB5-4D1A-B1BD-2024FC7B3213}" type="slidenum">
              <a:rPr kumimoji="1" lang="ja-JP" altLang="en-US" smtClean="0"/>
              <a:t>‹#›</a:t>
            </a:fld>
            <a:endParaRPr kumimoji="1" lang="ja-JP" altLang="en-US"/>
          </a:p>
        </p:txBody>
      </p:sp>
    </p:spTree>
    <p:extLst>
      <p:ext uri="{BB962C8B-B14F-4D97-AF65-F5344CB8AC3E}">
        <p14:creationId xmlns:p14="http://schemas.microsoft.com/office/powerpoint/2010/main" val="73420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EA56C22-94D0-4C91-BA61-04731FEFA700}" type="datetimeFigureOut">
              <a:rPr kumimoji="1" lang="ja-JP" altLang="en-US" smtClean="0"/>
              <a:t>2022/1/14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A764F16-8FB5-4D1A-B1BD-2024FC7B3213}" type="slidenum">
              <a:rPr kumimoji="1" lang="ja-JP" altLang="en-US" smtClean="0"/>
              <a:t>‹#›</a:t>
            </a:fld>
            <a:endParaRPr kumimoji="1" lang="ja-JP" altLang="en-US"/>
          </a:p>
        </p:txBody>
      </p:sp>
    </p:spTree>
    <p:extLst>
      <p:ext uri="{BB962C8B-B14F-4D97-AF65-F5344CB8AC3E}">
        <p14:creationId xmlns:p14="http://schemas.microsoft.com/office/powerpoint/2010/main" val="97326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EA56C22-94D0-4C91-BA61-04731FEFA700}" type="datetimeFigureOut">
              <a:rPr kumimoji="1" lang="ja-JP" altLang="en-US" smtClean="0"/>
              <a:t>2022/1/14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A764F16-8FB5-4D1A-B1BD-2024FC7B3213}" type="slidenum">
              <a:rPr kumimoji="1" lang="ja-JP" altLang="en-US" smtClean="0"/>
              <a:t>‹#›</a:t>
            </a:fld>
            <a:endParaRPr kumimoji="1" lang="ja-JP" altLang="en-US"/>
          </a:p>
        </p:txBody>
      </p:sp>
    </p:spTree>
    <p:extLst>
      <p:ext uri="{BB962C8B-B14F-4D97-AF65-F5344CB8AC3E}">
        <p14:creationId xmlns:p14="http://schemas.microsoft.com/office/powerpoint/2010/main" val="3730265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56C22-94D0-4C91-BA61-04731FEFA700}" type="datetimeFigureOut">
              <a:rPr kumimoji="1" lang="ja-JP" altLang="en-US" smtClean="0"/>
              <a:t>2022/1/14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A764F16-8FB5-4D1A-B1BD-2024FC7B3213}" type="slidenum">
              <a:rPr kumimoji="1" lang="ja-JP" altLang="en-US" smtClean="0"/>
              <a:t>‹#›</a:t>
            </a:fld>
            <a:endParaRPr kumimoji="1" lang="ja-JP" altLang="en-US"/>
          </a:p>
        </p:txBody>
      </p:sp>
    </p:spTree>
    <p:extLst>
      <p:ext uri="{BB962C8B-B14F-4D97-AF65-F5344CB8AC3E}">
        <p14:creationId xmlns:p14="http://schemas.microsoft.com/office/powerpoint/2010/main" val="1835902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A56C22-94D0-4C91-BA61-04731FEFA700}" type="datetimeFigureOut">
              <a:rPr kumimoji="1" lang="ja-JP" altLang="en-US" smtClean="0"/>
              <a:t>2022/1/14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764F16-8FB5-4D1A-B1BD-2024FC7B3213}" type="slidenum">
              <a:rPr kumimoji="1" lang="ja-JP" altLang="en-US" smtClean="0"/>
              <a:t>‹#›</a:t>
            </a:fld>
            <a:endParaRPr kumimoji="1" lang="ja-JP" altLang="en-US"/>
          </a:p>
        </p:txBody>
      </p:sp>
    </p:spTree>
    <p:extLst>
      <p:ext uri="{BB962C8B-B14F-4D97-AF65-F5344CB8AC3E}">
        <p14:creationId xmlns:p14="http://schemas.microsoft.com/office/powerpoint/2010/main" val="120465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A56C22-94D0-4C91-BA61-04731FEFA700}" type="datetimeFigureOut">
              <a:rPr kumimoji="1" lang="ja-JP" altLang="en-US" smtClean="0"/>
              <a:t>2022/1/14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764F16-8FB5-4D1A-B1BD-2024FC7B3213}" type="slidenum">
              <a:rPr kumimoji="1" lang="ja-JP" altLang="en-US" smtClean="0"/>
              <a:t>‹#›</a:t>
            </a:fld>
            <a:endParaRPr kumimoji="1" lang="ja-JP" altLang="en-US"/>
          </a:p>
        </p:txBody>
      </p:sp>
    </p:spTree>
    <p:extLst>
      <p:ext uri="{BB962C8B-B14F-4D97-AF65-F5344CB8AC3E}">
        <p14:creationId xmlns:p14="http://schemas.microsoft.com/office/powerpoint/2010/main" val="2070226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A56C22-94D0-4C91-BA61-04731FEFA700}" type="datetimeFigureOut">
              <a:rPr kumimoji="1" lang="ja-JP" altLang="en-US" smtClean="0"/>
              <a:t>2022/1/14</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6A764F16-8FB5-4D1A-B1BD-2024FC7B3213}" type="slidenum">
              <a:rPr kumimoji="1" lang="ja-JP" altLang="en-US" smtClean="0"/>
              <a:t>‹#›</a:t>
            </a:fld>
            <a:endParaRPr kumimoji="1" lang="ja-JP" altLang="en-US"/>
          </a:p>
        </p:txBody>
      </p:sp>
    </p:spTree>
    <p:extLst>
      <p:ext uri="{BB962C8B-B14F-4D97-AF65-F5344CB8AC3E}">
        <p14:creationId xmlns:p14="http://schemas.microsoft.com/office/powerpoint/2010/main" val="52986116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kumimoji="1" sz="3600"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D59773-1694-4F25-B285-9A220468B436}"/>
              </a:ext>
            </a:extLst>
          </p:cNvPr>
          <p:cNvSpPr>
            <a:spLocks noGrp="1"/>
          </p:cNvSpPr>
          <p:nvPr>
            <p:ph type="ctrTitle"/>
          </p:nvPr>
        </p:nvSpPr>
        <p:spPr>
          <a:xfrm>
            <a:off x="1507067" y="2404534"/>
            <a:ext cx="7766936" cy="1646299"/>
          </a:xfrm>
        </p:spPr>
        <p:txBody>
          <a:bodyPr/>
          <a:lstStyle/>
          <a:p>
            <a:r>
              <a:rPr kumimoji="1" lang="ja-JP" altLang="en-US" dirty="0">
                <a:solidFill>
                  <a:schemeClr val="tx1"/>
                </a:solidFill>
              </a:rPr>
              <a:t>古典文学</a:t>
            </a:r>
            <a:r>
              <a:rPr lang="ja-JP" altLang="en-US" dirty="0">
                <a:solidFill>
                  <a:schemeClr val="tx1"/>
                </a:solidFill>
              </a:rPr>
              <a:t>作品から用例を検索してみよう！</a:t>
            </a:r>
            <a:endParaRPr kumimoji="1" lang="ja-JP" altLang="en-US" dirty="0">
              <a:solidFill>
                <a:schemeClr val="tx1"/>
              </a:solidFill>
            </a:endParaRPr>
          </a:p>
        </p:txBody>
      </p:sp>
      <p:sp>
        <p:nvSpPr>
          <p:cNvPr id="3" name="字幕 2">
            <a:extLst>
              <a:ext uri="{FF2B5EF4-FFF2-40B4-BE49-F238E27FC236}">
                <a16:creationId xmlns:a16="http://schemas.microsoft.com/office/drawing/2014/main" id="{DCA8846B-CBD1-4389-924A-6EB23B9C6B15}"/>
              </a:ext>
            </a:extLst>
          </p:cNvPr>
          <p:cNvSpPr>
            <a:spLocks noGrp="1"/>
          </p:cNvSpPr>
          <p:nvPr>
            <p:ph type="subTitle" idx="1"/>
          </p:nvPr>
        </p:nvSpPr>
        <p:spPr/>
        <p:txBody>
          <a:bodyPr/>
          <a:lstStyle/>
          <a:p>
            <a:r>
              <a:rPr kumimoji="1" lang="ja-JP" altLang="en-US" dirty="0"/>
              <a:t>池袋図書館ラーニングアドバイザー</a:t>
            </a:r>
          </a:p>
        </p:txBody>
      </p:sp>
    </p:spTree>
    <p:extLst>
      <p:ext uri="{BB962C8B-B14F-4D97-AF65-F5344CB8AC3E}">
        <p14:creationId xmlns:p14="http://schemas.microsoft.com/office/powerpoint/2010/main" val="2486626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393435-9782-41EC-B5AC-014EA0117548}"/>
              </a:ext>
            </a:extLst>
          </p:cNvPr>
          <p:cNvSpPr>
            <a:spLocks noGrp="1"/>
          </p:cNvSpPr>
          <p:nvPr>
            <p:ph type="title"/>
          </p:nvPr>
        </p:nvSpPr>
        <p:spPr/>
        <p:txBody>
          <a:bodyPr/>
          <a:lstStyle/>
          <a:p>
            <a:r>
              <a:rPr lang="ja-JP" altLang="en-US" dirty="0">
                <a:solidFill>
                  <a:schemeClr val="tx1">
                    <a:lumMod val="65000"/>
                    <a:lumOff val="35000"/>
                  </a:schemeClr>
                </a:solidFill>
              </a:rPr>
              <a:t>７．用例検索でわかったことは何か？</a:t>
            </a:r>
            <a:endParaRPr kumimoji="1" lang="ja-JP" altLang="en-US" dirty="0">
              <a:solidFill>
                <a:schemeClr val="tx1">
                  <a:lumMod val="65000"/>
                  <a:lumOff val="35000"/>
                </a:schemeClr>
              </a:solidFill>
            </a:endParaRPr>
          </a:p>
        </p:txBody>
      </p:sp>
      <p:sp>
        <p:nvSpPr>
          <p:cNvPr id="3" name="コンテンツ プレースホルダー 2">
            <a:extLst>
              <a:ext uri="{FF2B5EF4-FFF2-40B4-BE49-F238E27FC236}">
                <a16:creationId xmlns:a16="http://schemas.microsoft.com/office/drawing/2014/main" id="{3756D154-82F9-43C0-AB99-2E5B0DE11EE1}"/>
              </a:ext>
            </a:extLst>
          </p:cNvPr>
          <p:cNvSpPr>
            <a:spLocks noGrp="1"/>
          </p:cNvSpPr>
          <p:nvPr>
            <p:ph idx="1"/>
          </p:nvPr>
        </p:nvSpPr>
        <p:spPr/>
        <p:txBody>
          <a:bodyPr>
            <a:noAutofit/>
          </a:bodyPr>
          <a:lstStyle/>
          <a:p>
            <a:r>
              <a:rPr lang="ja-JP" altLang="en-US" sz="2400" dirty="0"/>
              <a:t>検索した語が用いられる場面や人物に特徴はあるか？</a:t>
            </a:r>
            <a:endParaRPr lang="en-US" altLang="ja-JP" sz="2400" dirty="0"/>
          </a:p>
          <a:p>
            <a:r>
              <a:rPr kumimoji="1" lang="ja-JP" altLang="en-US" sz="2400" dirty="0"/>
              <a:t>敬語の有無は？</a:t>
            </a:r>
            <a:endParaRPr kumimoji="1" lang="en-US" altLang="ja-JP" sz="2400" dirty="0"/>
          </a:p>
          <a:p>
            <a:r>
              <a:rPr lang="ja-JP" altLang="en-US" sz="2400" dirty="0"/>
              <a:t>何か場面や人物などに特徴はあるか？</a:t>
            </a:r>
            <a:endParaRPr lang="en-US" altLang="ja-JP" sz="2400" dirty="0"/>
          </a:p>
          <a:p>
            <a:endParaRPr kumimoji="1" lang="en-US" altLang="ja-JP" sz="2400" dirty="0"/>
          </a:p>
          <a:p>
            <a:pPr marL="0" indent="0">
              <a:buNone/>
            </a:pPr>
            <a:r>
              <a:rPr kumimoji="1" lang="ja-JP" altLang="en-US" sz="2400" dirty="0"/>
              <a:t>よくわからなかった・・・どうしよう・・・</a:t>
            </a:r>
            <a:endParaRPr lang="en-US" altLang="ja-JP" sz="2400" dirty="0"/>
          </a:p>
          <a:p>
            <a:r>
              <a:rPr kumimoji="1" lang="ja-JP" altLang="en-US" sz="2400" dirty="0"/>
              <a:t>それも用例検索をしてみてわかったこと</a:t>
            </a:r>
            <a:endParaRPr lang="en-US" altLang="ja-JP" sz="2400" dirty="0"/>
          </a:p>
          <a:p>
            <a:r>
              <a:rPr kumimoji="1" lang="ja-JP" altLang="en-US" sz="2400" dirty="0"/>
              <a:t>作業内容を正確に提示しましょう！言葉や作品の理解が深まった、大切な作業結果です！</a:t>
            </a:r>
          </a:p>
        </p:txBody>
      </p:sp>
    </p:spTree>
    <p:extLst>
      <p:ext uri="{BB962C8B-B14F-4D97-AF65-F5344CB8AC3E}">
        <p14:creationId xmlns:p14="http://schemas.microsoft.com/office/powerpoint/2010/main" val="620099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093EE1-12DE-4CF0-807A-D4EE103F94CC}"/>
              </a:ext>
            </a:extLst>
          </p:cNvPr>
          <p:cNvSpPr>
            <a:spLocks noGrp="1"/>
          </p:cNvSpPr>
          <p:nvPr>
            <p:ph type="title"/>
          </p:nvPr>
        </p:nvSpPr>
        <p:spPr/>
        <p:txBody>
          <a:bodyPr/>
          <a:lstStyle/>
          <a:p>
            <a:r>
              <a:rPr kumimoji="1" lang="ja-JP" altLang="en-US" dirty="0">
                <a:solidFill>
                  <a:schemeClr val="tx1">
                    <a:lumMod val="65000"/>
                    <a:lumOff val="35000"/>
                  </a:schemeClr>
                </a:solidFill>
              </a:rPr>
              <a:t>検索画面を見ながら手順を確認してみよう！</a:t>
            </a:r>
          </a:p>
        </p:txBody>
      </p:sp>
      <p:sp>
        <p:nvSpPr>
          <p:cNvPr id="3" name="コンテンツ プレースホルダー 2">
            <a:extLst>
              <a:ext uri="{FF2B5EF4-FFF2-40B4-BE49-F238E27FC236}">
                <a16:creationId xmlns:a16="http://schemas.microsoft.com/office/drawing/2014/main" id="{D7DDBBFD-9935-4858-9B11-308ED0CE26A8}"/>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82623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754BBA-1A2E-43C1-965F-168599807C2D}"/>
              </a:ext>
            </a:extLst>
          </p:cNvPr>
          <p:cNvSpPr>
            <a:spLocks noGrp="1"/>
          </p:cNvSpPr>
          <p:nvPr>
            <p:ph type="title"/>
          </p:nvPr>
        </p:nvSpPr>
        <p:spPr/>
        <p:txBody>
          <a:bodyPr/>
          <a:lstStyle/>
          <a:p>
            <a:r>
              <a:rPr kumimoji="1" lang="ja-JP" altLang="en-US" dirty="0">
                <a:solidFill>
                  <a:schemeClr val="tx1"/>
                </a:solidFill>
              </a:rPr>
              <a:t>用例検索って、どうすれば良いの？</a:t>
            </a:r>
          </a:p>
        </p:txBody>
      </p:sp>
      <p:sp>
        <p:nvSpPr>
          <p:cNvPr id="3" name="コンテンツ プレースホルダー 2">
            <a:extLst>
              <a:ext uri="{FF2B5EF4-FFF2-40B4-BE49-F238E27FC236}">
                <a16:creationId xmlns:a16="http://schemas.microsoft.com/office/drawing/2014/main" id="{08DAC7C9-3FCA-4C0D-831E-5679A20AD9BB}"/>
              </a:ext>
            </a:extLst>
          </p:cNvPr>
          <p:cNvSpPr>
            <a:spLocks noGrp="1"/>
          </p:cNvSpPr>
          <p:nvPr>
            <p:ph idx="1"/>
          </p:nvPr>
        </p:nvSpPr>
        <p:spPr/>
        <p:txBody>
          <a:bodyPr>
            <a:normAutofit/>
          </a:bodyPr>
          <a:lstStyle/>
          <a:p>
            <a:r>
              <a:rPr kumimoji="1" lang="ja-JP" altLang="en-US" sz="2800" dirty="0"/>
              <a:t>どんなツールを使うの？</a:t>
            </a:r>
            <a:endParaRPr kumimoji="1" lang="en-US" altLang="ja-JP" sz="2800" dirty="0"/>
          </a:p>
          <a:p>
            <a:r>
              <a:rPr lang="ja-JP" altLang="en-US" sz="2800" dirty="0"/>
              <a:t>どんなことに注意すれば良いの？</a:t>
            </a:r>
            <a:endParaRPr lang="en-US" altLang="ja-JP" sz="2800" dirty="0"/>
          </a:p>
        </p:txBody>
      </p:sp>
    </p:spTree>
    <p:extLst>
      <p:ext uri="{BB962C8B-B14F-4D97-AF65-F5344CB8AC3E}">
        <p14:creationId xmlns:p14="http://schemas.microsoft.com/office/powerpoint/2010/main" val="1079745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CC5F08-123C-488F-B790-F96DE1C950C2}"/>
              </a:ext>
            </a:extLst>
          </p:cNvPr>
          <p:cNvSpPr>
            <a:spLocks noGrp="1"/>
          </p:cNvSpPr>
          <p:nvPr>
            <p:ph type="title"/>
          </p:nvPr>
        </p:nvSpPr>
        <p:spPr/>
        <p:txBody>
          <a:bodyPr/>
          <a:lstStyle/>
          <a:p>
            <a:r>
              <a:rPr kumimoji="1" lang="ja-JP" altLang="en-US" dirty="0">
                <a:solidFill>
                  <a:schemeClr val="tx1"/>
                </a:solidFill>
              </a:rPr>
              <a:t>まずはじめに・・・</a:t>
            </a:r>
          </a:p>
        </p:txBody>
      </p:sp>
      <p:sp>
        <p:nvSpPr>
          <p:cNvPr id="3" name="コンテンツ プレースホルダー 2">
            <a:extLst>
              <a:ext uri="{FF2B5EF4-FFF2-40B4-BE49-F238E27FC236}">
                <a16:creationId xmlns:a16="http://schemas.microsoft.com/office/drawing/2014/main" id="{69EC64D6-75EE-4C8E-8D4B-90B573CAA0C1}"/>
              </a:ext>
            </a:extLst>
          </p:cNvPr>
          <p:cNvSpPr>
            <a:spLocks noGrp="1"/>
          </p:cNvSpPr>
          <p:nvPr>
            <p:ph idx="1"/>
          </p:nvPr>
        </p:nvSpPr>
        <p:spPr/>
        <p:txBody>
          <a:bodyPr>
            <a:normAutofit fontScale="92500" lnSpcReduction="10000"/>
          </a:bodyPr>
          <a:lstStyle/>
          <a:p>
            <a:pPr marL="0" indent="0">
              <a:buNone/>
            </a:pPr>
            <a:r>
              <a:rPr kumimoji="1" lang="ja-JP" altLang="en-US" sz="2800" dirty="0"/>
              <a:t>用例検索は作業時間がかかる</a:t>
            </a:r>
            <a:endParaRPr kumimoji="1" lang="en-US" altLang="ja-JP" sz="2800" dirty="0"/>
          </a:p>
          <a:p>
            <a:pPr marL="0" indent="0">
              <a:buNone/>
            </a:pPr>
            <a:endParaRPr kumimoji="1" lang="en-US" altLang="ja-JP" sz="2800" dirty="0"/>
          </a:p>
          <a:p>
            <a:pPr marL="0" indent="0">
              <a:buNone/>
            </a:pPr>
            <a:r>
              <a:rPr kumimoji="1" lang="ja-JP" altLang="en-US" sz="2800" dirty="0"/>
              <a:t>理由は</a:t>
            </a:r>
            <a:r>
              <a:rPr lang="ja-JP" altLang="en-US" sz="2800" dirty="0"/>
              <a:t>・・・</a:t>
            </a:r>
            <a:endParaRPr kumimoji="1" lang="en-US" altLang="ja-JP" sz="2800" dirty="0"/>
          </a:p>
          <a:p>
            <a:r>
              <a:rPr lang="ja-JP" altLang="en-US" sz="2800" dirty="0"/>
              <a:t>➀</a:t>
            </a:r>
            <a:r>
              <a:rPr kumimoji="1" lang="ja-JP" altLang="en-US" sz="2800" dirty="0"/>
              <a:t>多くの用例をみる必要がある</a:t>
            </a:r>
            <a:endParaRPr kumimoji="1" lang="en-US" altLang="ja-JP" sz="2800" dirty="0"/>
          </a:p>
          <a:p>
            <a:r>
              <a:rPr lang="ja-JP" altLang="en-US" sz="2800" dirty="0"/>
              <a:t>②作品の内容を理解する必要がある</a:t>
            </a:r>
            <a:endParaRPr lang="en-US" altLang="ja-JP" sz="2800" dirty="0"/>
          </a:p>
          <a:p>
            <a:pPr marL="0" indent="0">
              <a:buNone/>
            </a:pPr>
            <a:r>
              <a:rPr lang="ja-JP" altLang="en-US" sz="2800" dirty="0"/>
              <a:t>メリットは・・・</a:t>
            </a:r>
            <a:endParaRPr lang="en-US" altLang="ja-JP" sz="2800" dirty="0"/>
          </a:p>
          <a:p>
            <a:r>
              <a:rPr kumimoji="1" lang="ja-JP" altLang="en-US" sz="2800" dirty="0"/>
              <a:t>用例検索をしていくなかで作品理解が深まる</a:t>
            </a:r>
            <a:endParaRPr kumimoji="1" lang="en-US" altLang="ja-JP" sz="2800" dirty="0"/>
          </a:p>
          <a:p>
            <a:r>
              <a:rPr kumimoji="1" lang="ja-JP" altLang="en-US" sz="2800" dirty="0"/>
              <a:t>資料の内容が充実する</a:t>
            </a:r>
            <a:endParaRPr kumimoji="1" lang="en-US" altLang="ja-JP" sz="2800" dirty="0"/>
          </a:p>
        </p:txBody>
      </p:sp>
    </p:spTree>
    <p:extLst>
      <p:ext uri="{BB962C8B-B14F-4D97-AF65-F5344CB8AC3E}">
        <p14:creationId xmlns:p14="http://schemas.microsoft.com/office/powerpoint/2010/main" val="1659046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1"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1"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F0DCAD39-39DF-4777-B4F0-D2EFB5713580}"/>
              </a:ext>
            </a:extLst>
          </p:cNvPr>
          <p:cNvSpPr>
            <a:spLocks noGrp="1"/>
          </p:cNvSpPr>
          <p:nvPr>
            <p:ph type="title"/>
          </p:nvPr>
        </p:nvSpPr>
        <p:spPr/>
        <p:txBody>
          <a:bodyPr/>
          <a:lstStyle/>
          <a:p>
            <a:r>
              <a:rPr lang="ja-JP" altLang="en-US" dirty="0">
                <a:solidFill>
                  <a:schemeClr val="tx1">
                    <a:lumMod val="65000"/>
                    <a:lumOff val="35000"/>
                  </a:schemeClr>
                </a:solidFill>
              </a:rPr>
              <a:t>１．検索する言葉を見極めよう！</a:t>
            </a:r>
          </a:p>
        </p:txBody>
      </p:sp>
      <p:sp>
        <p:nvSpPr>
          <p:cNvPr id="5" name="コンテンツ プレースホルダー 4">
            <a:extLst>
              <a:ext uri="{FF2B5EF4-FFF2-40B4-BE49-F238E27FC236}">
                <a16:creationId xmlns:a16="http://schemas.microsoft.com/office/drawing/2014/main" id="{2A99AB31-0982-4F36-BB63-CAC9DCD883FD}"/>
              </a:ext>
            </a:extLst>
          </p:cNvPr>
          <p:cNvSpPr>
            <a:spLocks noGrp="1"/>
          </p:cNvSpPr>
          <p:nvPr>
            <p:ph idx="1"/>
          </p:nvPr>
        </p:nvSpPr>
        <p:spPr/>
        <p:txBody>
          <a:bodyPr>
            <a:normAutofit/>
          </a:bodyPr>
          <a:lstStyle/>
          <a:p>
            <a:r>
              <a:rPr lang="ja-JP" altLang="en-US" sz="2800" dirty="0"/>
              <a:t>検索する言葉</a:t>
            </a:r>
            <a:r>
              <a:rPr lang="ja-JP" altLang="en-US" sz="2800"/>
              <a:t>について辞書</a:t>
            </a:r>
            <a:r>
              <a:rPr lang="ja-JP" altLang="en-US" sz="2800" dirty="0"/>
              <a:t>で調べる</a:t>
            </a:r>
            <a:endParaRPr lang="en-US" altLang="ja-JP" sz="2800" dirty="0"/>
          </a:p>
          <a:p>
            <a:pPr marL="0" indent="0">
              <a:buNone/>
            </a:pPr>
            <a:r>
              <a:rPr lang="ja-JP" altLang="en-US" sz="2800" dirty="0"/>
              <a:t>チェックすることは・・・</a:t>
            </a:r>
            <a:endParaRPr lang="en-US" altLang="ja-JP" sz="2800" dirty="0"/>
          </a:p>
          <a:p>
            <a:r>
              <a:rPr lang="ja-JP" altLang="en-US" sz="2800" dirty="0"/>
              <a:t>検索する言葉は「活用する語」「活用しない語」どっちか？</a:t>
            </a:r>
            <a:endParaRPr lang="en-US" altLang="ja-JP" sz="2800" dirty="0"/>
          </a:p>
          <a:p>
            <a:pPr marL="0" indent="0">
              <a:buNone/>
            </a:pPr>
            <a:r>
              <a:rPr lang="ja-JP" altLang="en-US" sz="2800" dirty="0">
                <a:solidFill>
                  <a:schemeClr val="accent2"/>
                </a:solidFill>
              </a:rPr>
              <a:t>この作業が下準備としてとても重要！！</a:t>
            </a:r>
          </a:p>
        </p:txBody>
      </p:sp>
    </p:spTree>
    <p:extLst>
      <p:ext uri="{BB962C8B-B14F-4D97-AF65-F5344CB8AC3E}">
        <p14:creationId xmlns:p14="http://schemas.microsoft.com/office/powerpoint/2010/main" val="187965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1000"/>
                                        <p:tgtEl>
                                          <p:spTgt spid="5">
                                            <p:txEl>
                                              <p:pRg st="2" end="2"/>
                                            </p:txEl>
                                          </p:spTgt>
                                        </p:tgtEl>
                                      </p:cBhvr>
                                    </p:animEffect>
                                    <p:anim calcmode="lin" valueType="num">
                                      <p:cBhvr>
                                        <p:cTn id="20"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5A62DC-782D-468C-9C7B-43D967B65936}"/>
              </a:ext>
            </a:extLst>
          </p:cNvPr>
          <p:cNvSpPr>
            <a:spLocks noGrp="1"/>
          </p:cNvSpPr>
          <p:nvPr>
            <p:ph type="title"/>
          </p:nvPr>
        </p:nvSpPr>
        <p:spPr/>
        <p:txBody>
          <a:bodyPr/>
          <a:lstStyle/>
          <a:p>
            <a:r>
              <a:rPr kumimoji="1" lang="ja-JP" altLang="en-US" dirty="0">
                <a:solidFill>
                  <a:schemeClr val="tx1">
                    <a:lumMod val="65000"/>
                    <a:lumOff val="35000"/>
                  </a:schemeClr>
                </a:solidFill>
              </a:rPr>
              <a:t>２．検索してみよう</a:t>
            </a:r>
          </a:p>
        </p:txBody>
      </p:sp>
      <p:sp>
        <p:nvSpPr>
          <p:cNvPr id="3" name="コンテンツ プレースホルダー 2">
            <a:extLst>
              <a:ext uri="{FF2B5EF4-FFF2-40B4-BE49-F238E27FC236}">
                <a16:creationId xmlns:a16="http://schemas.microsoft.com/office/drawing/2014/main" id="{8A76A3B0-7865-460A-B244-D6C596C5A333}"/>
              </a:ext>
            </a:extLst>
          </p:cNvPr>
          <p:cNvSpPr>
            <a:spLocks noGrp="1"/>
          </p:cNvSpPr>
          <p:nvPr>
            <p:ph idx="1"/>
          </p:nvPr>
        </p:nvSpPr>
        <p:spPr/>
        <p:txBody>
          <a:bodyPr>
            <a:normAutofit/>
          </a:bodyPr>
          <a:lstStyle/>
          <a:p>
            <a:r>
              <a:rPr kumimoji="1" lang="en-US" altLang="ja-JP" sz="2400" dirty="0" err="1"/>
              <a:t>Japanknowledge</a:t>
            </a:r>
            <a:r>
              <a:rPr lang="ja-JP" altLang="en-US" sz="2400" dirty="0"/>
              <a:t>へアクセスし、検索する</a:t>
            </a:r>
            <a:endParaRPr lang="en-US" altLang="ja-JP" sz="2400" dirty="0"/>
          </a:p>
          <a:p>
            <a:r>
              <a:rPr kumimoji="1" lang="ja-JP" altLang="en-US" sz="2400" dirty="0"/>
              <a:t>「日本古典文学全集」のテキストから検索する場合はまず「本文」を選んで検索する</a:t>
            </a:r>
            <a:endParaRPr kumimoji="1" lang="en-US" altLang="ja-JP" sz="2400" dirty="0"/>
          </a:p>
          <a:p>
            <a:r>
              <a:rPr lang="ja-JP" altLang="en-US" sz="2400" dirty="0"/>
              <a:t>検索したい言葉を入力する時、１．で確認したことに注意する</a:t>
            </a:r>
            <a:endParaRPr lang="en-US" altLang="ja-JP" sz="2400" dirty="0"/>
          </a:p>
          <a:p>
            <a:r>
              <a:rPr lang="ja-JP" altLang="en-US" sz="2400" dirty="0"/>
              <a:t>「活用しない語」の場合はそのまま入力する</a:t>
            </a:r>
            <a:endParaRPr lang="en-US" altLang="ja-JP" sz="2400" dirty="0"/>
          </a:p>
          <a:p>
            <a:r>
              <a:rPr lang="ja-JP" altLang="en-US" sz="2400" dirty="0"/>
              <a:t>「活用する語」の場合は「語幹」を入力する</a:t>
            </a:r>
            <a:endParaRPr lang="en-US" altLang="ja-JP" sz="2400" dirty="0"/>
          </a:p>
          <a:p>
            <a:r>
              <a:rPr lang="ja-JP" altLang="en-US" sz="2400" dirty="0"/>
              <a:t>漢字、ひらがな表記に注意する</a:t>
            </a:r>
            <a:endParaRPr lang="en-US" altLang="ja-JP" sz="2400" dirty="0"/>
          </a:p>
        </p:txBody>
      </p:sp>
    </p:spTree>
    <p:extLst>
      <p:ext uri="{BB962C8B-B14F-4D97-AF65-F5344CB8AC3E}">
        <p14:creationId xmlns:p14="http://schemas.microsoft.com/office/powerpoint/2010/main" val="368134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E9CF0F-6752-48A1-B4A3-A76BC652DCF9}"/>
              </a:ext>
            </a:extLst>
          </p:cNvPr>
          <p:cNvSpPr>
            <a:spLocks noGrp="1"/>
          </p:cNvSpPr>
          <p:nvPr>
            <p:ph type="title"/>
          </p:nvPr>
        </p:nvSpPr>
        <p:spPr/>
        <p:txBody>
          <a:bodyPr/>
          <a:lstStyle/>
          <a:p>
            <a:r>
              <a:rPr kumimoji="1" lang="ja-JP" altLang="en-US" dirty="0">
                <a:solidFill>
                  <a:schemeClr val="tx1">
                    <a:lumMod val="65000"/>
                    <a:lumOff val="35000"/>
                  </a:schemeClr>
                </a:solidFill>
              </a:rPr>
              <a:t>３．用例を認定する</a:t>
            </a:r>
          </a:p>
        </p:txBody>
      </p:sp>
      <p:sp>
        <p:nvSpPr>
          <p:cNvPr id="3" name="コンテンツ プレースホルダー 2">
            <a:extLst>
              <a:ext uri="{FF2B5EF4-FFF2-40B4-BE49-F238E27FC236}">
                <a16:creationId xmlns:a16="http://schemas.microsoft.com/office/drawing/2014/main" id="{88DBA665-9F8A-4AE8-AB78-7A70603AE917}"/>
              </a:ext>
            </a:extLst>
          </p:cNvPr>
          <p:cNvSpPr>
            <a:spLocks noGrp="1"/>
          </p:cNvSpPr>
          <p:nvPr>
            <p:ph idx="1"/>
          </p:nvPr>
        </p:nvSpPr>
        <p:spPr/>
        <p:txBody>
          <a:bodyPr>
            <a:normAutofit/>
          </a:bodyPr>
          <a:lstStyle/>
          <a:p>
            <a:pPr marL="0" indent="0">
              <a:buNone/>
            </a:pPr>
            <a:r>
              <a:rPr kumimoji="1" lang="ja-JP" altLang="en-US" sz="2400" dirty="0"/>
              <a:t>検索結果が表示されたら・・・</a:t>
            </a:r>
            <a:endParaRPr kumimoji="1" lang="en-US" altLang="ja-JP" sz="2400" dirty="0"/>
          </a:p>
          <a:p>
            <a:r>
              <a:rPr lang="ja-JP" altLang="en-US" sz="2400" dirty="0"/>
              <a:t>ひとつ</a:t>
            </a:r>
            <a:r>
              <a:rPr kumimoji="1" lang="ja-JP" altLang="en-US" sz="2400" dirty="0"/>
              <a:t>一つの検索結果をクリックし、テキストを読む</a:t>
            </a:r>
            <a:endParaRPr kumimoji="1" lang="en-US" altLang="ja-JP" sz="2400" dirty="0"/>
          </a:p>
          <a:p>
            <a:r>
              <a:rPr lang="ja-JP" altLang="en-US" sz="2400" dirty="0"/>
              <a:t>検索した言葉の前後の文脈も含めて読む</a:t>
            </a:r>
            <a:endParaRPr lang="en-US" altLang="ja-JP" sz="2400" dirty="0"/>
          </a:p>
          <a:p>
            <a:r>
              <a:rPr lang="ja-JP" altLang="en-US" sz="2400" dirty="0"/>
              <a:t>辞書で確認した品詞と、テキストにある言葉が合っているか確認する</a:t>
            </a:r>
            <a:endParaRPr lang="en-US" altLang="ja-JP" sz="2400" dirty="0"/>
          </a:p>
          <a:p>
            <a:r>
              <a:rPr kumimoji="1" lang="ja-JP" altLang="en-US" sz="2400" dirty="0"/>
              <a:t>これをひたすらくり返す！</a:t>
            </a:r>
            <a:endParaRPr kumimoji="1" lang="en-US" altLang="ja-JP" sz="2400" dirty="0"/>
          </a:p>
          <a:p>
            <a:pPr marL="0" indent="0">
              <a:buNone/>
            </a:pPr>
            <a:r>
              <a:rPr lang="ja-JP" altLang="en-US" sz="2400" dirty="0">
                <a:solidFill>
                  <a:schemeClr val="accent1">
                    <a:lumMod val="50000"/>
                  </a:schemeClr>
                </a:solidFill>
              </a:rPr>
              <a:t>手間のかかる作業ですが、意味のある大事な作業なので頑張って！！</a:t>
            </a:r>
            <a:endParaRPr kumimoji="1" lang="ja-JP" altLang="en-US" sz="2400" dirty="0">
              <a:solidFill>
                <a:schemeClr val="accent1">
                  <a:lumMod val="50000"/>
                </a:schemeClr>
              </a:solidFill>
            </a:endParaRPr>
          </a:p>
        </p:txBody>
      </p:sp>
    </p:spTree>
    <p:extLst>
      <p:ext uri="{BB962C8B-B14F-4D97-AF65-F5344CB8AC3E}">
        <p14:creationId xmlns:p14="http://schemas.microsoft.com/office/powerpoint/2010/main" val="1826373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A0C730-D618-46A5-8C02-EDBCD5F78A70}"/>
              </a:ext>
            </a:extLst>
          </p:cNvPr>
          <p:cNvSpPr>
            <a:spLocks noGrp="1"/>
          </p:cNvSpPr>
          <p:nvPr>
            <p:ph type="title"/>
          </p:nvPr>
        </p:nvSpPr>
        <p:spPr/>
        <p:txBody>
          <a:bodyPr/>
          <a:lstStyle/>
          <a:p>
            <a:r>
              <a:rPr kumimoji="1" lang="ja-JP" altLang="en-US" dirty="0">
                <a:solidFill>
                  <a:schemeClr val="tx1">
                    <a:lumMod val="65000"/>
                    <a:lumOff val="35000"/>
                  </a:schemeClr>
                </a:solidFill>
              </a:rPr>
              <a:t>４．用例数が多い場合は？</a:t>
            </a:r>
            <a:br>
              <a:rPr kumimoji="1" lang="en-US" altLang="ja-JP" dirty="0">
                <a:solidFill>
                  <a:schemeClr val="tx1">
                    <a:lumMod val="65000"/>
                    <a:lumOff val="35000"/>
                  </a:schemeClr>
                </a:solidFill>
              </a:rPr>
            </a:br>
            <a:endParaRPr kumimoji="1" lang="ja-JP" altLang="en-US" dirty="0">
              <a:solidFill>
                <a:schemeClr val="tx1">
                  <a:lumMod val="65000"/>
                  <a:lumOff val="35000"/>
                </a:schemeClr>
              </a:solidFill>
            </a:endParaRPr>
          </a:p>
        </p:txBody>
      </p:sp>
      <p:sp>
        <p:nvSpPr>
          <p:cNvPr id="3" name="コンテンツ プレースホルダー 2">
            <a:extLst>
              <a:ext uri="{FF2B5EF4-FFF2-40B4-BE49-F238E27FC236}">
                <a16:creationId xmlns:a16="http://schemas.microsoft.com/office/drawing/2014/main" id="{1A0E6632-2BA6-49E3-9963-2B4826169CB2}"/>
              </a:ext>
            </a:extLst>
          </p:cNvPr>
          <p:cNvSpPr>
            <a:spLocks noGrp="1"/>
          </p:cNvSpPr>
          <p:nvPr>
            <p:ph idx="1"/>
          </p:nvPr>
        </p:nvSpPr>
        <p:spPr/>
        <p:txBody>
          <a:bodyPr/>
          <a:lstStyle/>
          <a:p>
            <a:r>
              <a:rPr kumimoji="1" lang="ja-JP" altLang="en-US" sz="2400" dirty="0"/>
              <a:t>すべての用例を掲載するのがベスト！</a:t>
            </a:r>
            <a:endParaRPr kumimoji="1" lang="en-US" altLang="ja-JP" sz="2400" dirty="0"/>
          </a:p>
          <a:p>
            <a:pPr marL="0" indent="0">
              <a:buNone/>
            </a:pPr>
            <a:r>
              <a:rPr kumimoji="1" lang="ja-JP" altLang="en-US" sz="2400" dirty="0"/>
              <a:t>用例の数が膨大な場合は・・・？</a:t>
            </a:r>
            <a:endParaRPr kumimoji="1" lang="en-US" altLang="ja-JP" sz="2400" dirty="0"/>
          </a:p>
          <a:p>
            <a:r>
              <a:rPr lang="ja-JP" altLang="en-US" sz="2400" dirty="0"/>
              <a:t>①作品別にする（作品を絞って提示する）</a:t>
            </a:r>
            <a:endParaRPr lang="en-US" altLang="ja-JP" sz="2400" dirty="0"/>
          </a:p>
          <a:p>
            <a:r>
              <a:rPr lang="ja-JP" altLang="en-US" sz="2400" dirty="0"/>
              <a:t>②時代別に区切る</a:t>
            </a:r>
            <a:endParaRPr lang="en-US" altLang="ja-JP" sz="2400" dirty="0"/>
          </a:p>
          <a:p>
            <a:r>
              <a:rPr lang="ja-JP" altLang="en-US" sz="2400" dirty="0"/>
              <a:t>③作品の中で区切る</a:t>
            </a:r>
            <a:endParaRPr lang="en-US" altLang="ja-JP" sz="2400" dirty="0"/>
          </a:p>
        </p:txBody>
      </p:sp>
    </p:spTree>
    <p:extLst>
      <p:ext uri="{BB962C8B-B14F-4D97-AF65-F5344CB8AC3E}">
        <p14:creationId xmlns:p14="http://schemas.microsoft.com/office/powerpoint/2010/main" val="1105634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9B180F-CE3C-4CE9-9E10-DC8E498E2625}"/>
              </a:ext>
            </a:extLst>
          </p:cNvPr>
          <p:cNvSpPr>
            <a:spLocks noGrp="1"/>
          </p:cNvSpPr>
          <p:nvPr>
            <p:ph type="title"/>
          </p:nvPr>
        </p:nvSpPr>
        <p:spPr/>
        <p:txBody>
          <a:bodyPr/>
          <a:lstStyle/>
          <a:p>
            <a:r>
              <a:rPr kumimoji="1" lang="ja-JP" altLang="en-US" dirty="0">
                <a:solidFill>
                  <a:schemeClr val="tx1">
                    <a:lumMod val="65000"/>
                    <a:lumOff val="35000"/>
                  </a:schemeClr>
                </a:solidFill>
              </a:rPr>
              <a:t>５．用例を引用する</a:t>
            </a:r>
          </a:p>
        </p:txBody>
      </p:sp>
      <p:sp>
        <p:nvSpPr>
          <p:cNvPr id="3" name="コンテンツ プレースホルダー 2">
            <a:extLst>
              <a:ext uri="{FF2B5EF4-FFF2-40B4-BE49-F238E27FC236}">
                <a16:creationId xmlns:a16="http://schemas.microsoft.com/office/drawing/2014/main" id="{84A66FB7-97FA-4344-B26A-B3C9FAA3C6F1}"/>
              </a:ext>
            </a:extLst>
          </p:cNvPr>
          <p:cNvSpPr>
            <a:spLocks noGrp="1"/>
          </p:cNvSpPr>
          <p:nvPr>
            <p:ph idx="1"/>
          </p:nvPr>
        </p:nvSpPr>
        <p:spPr>
          <a:xfrm>
            <a:off x="677334" y="2160589"/>
            <a:ext cx="8596668" cy="3880773"/>
          </a:xfrm>
        </p:spPr>
        <p:txBody>
          <a:bodyPr>
            <a:noAutofit/>
          </a:bodyPr>
          <a:lstStyle/>
          <a:p>
            <a:r>
              <a:rPr kumimoji="1" lang="ja-JP" altLang="en-US" sz="2400" dirty="0"/>
              <a:t>用例は、どこからどこまで引用すれば良いの？</a:t>
            </a:r>
            <a:endParaRPr kumimoji="1" lang="en-US" altLang="ja-JP" sz="2400" dirty="0"/>
          </a:p>
          <a:p>
            <a:pPr marL="0" indent="0">
              <a:buNone/>
            </a:pPr>
            <a:r>
              <a:rPr kumimoji="1" lang="ja-JP" altLang="en-US" sz="2400" dirty="0"/>
              <a:t>ポイントは・・・</a:t>
            </a:r>
            <a:endParaRPr kumimoji="1" lang="en-US" altLang="ja-JP" sz="2400" dirty="0"/>
          </a:p>
          <a:p>
            <a:r>
              <a:rPr kumimoji="1" lang="ja-JP" altLang="en-US" sz="2400" dirty="0"/>
              <a:t>検索した（検索対象の）語の前後、主語と述語がわかる範囲の一文！</a:t>
            </a:r>
            <a:endParaRPr kumimoji="1" lang="en-US" altLang="ja-JP" sz="2400" dirty="0"/>
          </a:p>
          <a:p>
            <a:r>
              <a:rPr kumimoji="1" lang="ja-JP" altLang="en-US" sz="2400" dirty="0"/>
              <a:t>自分だけではなく、読み手（聞き手）がわかるように引用することを意識する</a:t>
            </a:r>
            <a:endParaRPr kumimoji="1" lang="en-US" altLang="ja-JP" sz="2400" dirty="0"/>
          </a:p>
          <a:p>
            <a:r>
              <a:rPr lang="ja-JP" altLang="en-US" sz="2400" dirty="0"/>
              <a:t>必要であれば、どんな場面なのかなど、箇条書き程度でも説明する</a:t>
            </a:r>
            <a:endParaRPr lang="en-US" altLang="ja-JP" sz="2400" dirty="0"/>
          </a:p>
          <a:p>
            <a:pPr marL="0" indent="0">
              <a:buNone/>
            </a:pPr>
            <a:r>
              <a:rPr kumimoji="1" lang="ja-JP" altLang="en-US" sz="2400" dirty="0">
                <a:solidFill>
                  <a:schemeClr val="accent1">
                    <a:lumMod val="50000"/>
                  </a:schemeClr>
                </a:solidFill>
              </a:rPr>
              <a:t>最もわかりやすいお手本は先行研究！！！</a:t>
            </a:r>
            <a:endParaRPr kumimoji="1" lang="en-US" altLang="ja-JP" sz="2400" dirty="0">
              <a:solidFill>
                <a:schemeClr val="accent1">
                  <a:lumMod val="50000"/>
                </a:schemeClr>
              </a:solidFill>
            </a:endParaRPr>
          </a:p>
          <a:p>
            <a:pPr marL="0" indent="0">
              <a:buNone/>
            </a:pPr>
            <a:endParaRPr kumimoji="1" lang="ja-JP" altLang="en-US" sz="2400" dirty="0"/>
          </a:p>
        </p:txBody>
      </p:sp>
    </p:spTree>
    <p:extLst>
      <p:ext uri="{BB962C8B-B14F-4D97-AF65-F5344CB8AC3E}">
        <p14:creationId xmlns:p14="http://schemas.microsoft.com/office/powerpoint/2010/main" val="2905423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658910-7D39-4EB4-83E6-2ABEC8FC21ED}"/>
              </a:ext>
            </a:extLst>
          </p:cNvPr>
          <p:cNvSpPr>
            <a:spLocks noGrp="1"/>
          </p:cNvSpPr>
          <p:nvPr>
            <p:ph type="title"/>
          </p:nvPr>
        </p:nvSpPr>
        <p:spPr/>
        <p:txBody>
          <a:bodyPr/>
          <a:lstStyle/>
          <a:p>
            <a:r>
              <a:rPr kumimoji="1" lang="ja-JP" altLang="en-US" dirty="0">
                <a:solidFill>
                  <a:schemeClr val="tx1">
                    <a:lumMod val="65000"/>
                    <a:lumOff val="35000"/>
                  </a:schemeClr>
                </a:solidFill>
              </a:rPr>
              <a:t>６．用例を分析する</a:t>
            </a:r>
          </a:p>
        </p:txBody>
      </p:sp>
      <p:sp>
        <p:nvSpPr>
          <p:cNvPr id="3" name="コンテンツ プレースホルダー 2">
            <a:extLst>
              <a:ext uri="{FF2B5EF4-FFF2-40B4-BE49-F238E27FC236}">
                <a16:creationId xmlns:a16="http://schemas.microsoft.com/office/drawing/2014/main" id="{54169A78-5019-48DF-B42F-173B834E14D3}"/>
              </a:ext>
            </a:extLst>
          </p:cNvPr>
          <p:cNvSpPr>
            <a:spLocks noGrp="1"/>
          </p:cNvSpPr>
          <p:nvPr>
            <p:ph idx="1"/>
          </p:nvPr>
        </p:nvSpPr>
        <p:spPr/>
        <p:txBody>
          <a:bodyPr/>
          <a:lstStyle/>
          <a:p>
            <a:r>
              <a:rPr kumimoji="1" lang="ja-JP" altLang="en-US" sz="2400" dirty="0"/>
              <a:t>①検索した</a:t>
            </a:r>
            <a:r>
              <a:rPr lang="ja-JP" altLang="en-US" sz="2400" dirty="0"/>
              <a:t>語が用いられている人物（対象）は誰（何）か？</a:t>
            </a:r>
            <a:endParaRPr lang="en-US" altLang="ja-JP" sz="2400" dirty="0"/>
          </a:p>
          <a:p>
            <a:r>
              <a:rPr lang="ja-JP" altLang="en-US" sz="2400" dirty="0"/>
              <a:t>②どのような場面か？</a:t>
            </a:r>
            <a:endParaRPr lang="en-US" altLang="ja-JP" sz="2400" dirty="0"/>
          </a:p>
          <a:p>
            <a:r>
              <a:rPr lang="ja-JP" altLang="en-US" sz="2400" dirty="0"/>
              <a:t>③人物の感情や様子を表わす語である場合、その人物はどのような立場か？</a:t>
            </a:r>
            <a:endParaRPr lang="en-US" altLang="ja-JP" sz="2400" dirty="0"/>
          </a:p>
          <a:p>
            <a:pPr marL="0" indent="0">
              <a:buNone/>
            </a:pPr>
            <a:r>
              <a:rPr lang="ja-JP" altLang="en-US" sz="2400" dirty="0"/>
              <a:t>誰が何をしている場面なのか？</a:t>
            </a:r>
            <a:endParaRPr lang="en-US" altLang="ja-JP" sz="2400" dirty="0"/>
          </a:p>
          <a:p>
            <a:endParaRPr kumimoji="1" lang="en-US" altLang="ja-JP" dirty="0"/>
          </a:p>
        </p:txBody>
      </p:sp>
    </p:spTree>
    <p:extLst>
      <p:ext uri="{BB962C8B-B14F-4D97-AF65-F5344CB8AC3E}">
        <p14:creationId xmlns:p14="http://schemas.microsoft.com/office/powerpoint/2010/main" val="406248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526</TotalTime>
  <Words>2005</Words>
  <Application>Microsoft Office PowerPoint</Application>
  <PresentationFormat>ワイド画面</PresentationFormat>
  <Paragraphs>83</Paragraphs>
  <Slides>11</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古典文学作品から用例を検索してみよう！</vt:lpstr>
      <vt:lpstr>用例検索って、どうすれば良いの？</vt:lpstr>
      <vt:lpstr>まずはじめに・・・</vt:lpstr>
      <vt:lpstr>１．検索する言葉を見極めよう！</vt:lpstr>
      <vt:lpstr>２．検索してみよう</vt:lpstr>
      <vt:lpstr>３．用例を認定する</vt:lpstr>
      <vt:lpstr>４．用例数が多い場合は？ </vt:lpstr>
      <vt:lpstr>５．用例を引用する</vt:lpstr>
      <vt:lpstr>６．用例を分析する</vt:lpstr>
      <vt:lpstr>７．用例検索でわかったことは何か？</vt:lpstr>
      <vt:lpstr>検索画面を見ながら手順を確認してみよう！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古典文学作品から用例を検索してみよう！</dc:title>
  <dc:creator>learningad-2way@ikkyo;.ac.jp</dc:creator>
  <cp:lastModifiedBy>池上　めぐみ</cp:lastModifiedBy>
  <cp:revision>15</cp:revision>
  <dcterms:created xsi:type="dcterms:W3CDTF">2021-09-21T06:54:19Z</dcterms:created>
  <dcterms:modified xsi:type="dcterms:W3CDTF">2022-01-14T07:51:45Z</dcterms:modified>
</cp:coreProperties>
</file>