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68" r:id="rId5"/>
    <p:sldId id="266" r:id="rId6"/>
    <p:sldId id="259" r:id="rId7"/>
    <p:sldId id="269" r:id="rId8"/>
    <p:sldId id="260" r:id="rId9"/>
    <p:sldId id="271" r:id="rId10"/>
    <p:sldId id="267" r:id="rId11"/>
    <p:sldId id="270" r:id="rId12"/>
    <p:sldId id="261" r:id="rId13"/>
    <p:sldId id="262" r:id="rId14"/>
    <p:sldId id="263" r:id="rId15"/>
    <p:sldId id="265" r:id="rId1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8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6959" autoAdjust="0"/>
  </p:normalViewPr>
  <p:slideViewPr>
    <p:cSldViewPr snapToGrid="0">
      <p:cViewPr varScale="1">
        <p:scale>
          <a:sx n="48" d="100"/>
          <a:sy n="48" d="100"/>
        </p:scale>
        <p:origin x="157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60047D9-7D0D-4B9E-8F1F-5FF95130A2C7}" type="datetimeFigureOut">
              <a:rPr kumimoji="1" lang="ja-JP" altLang="en-US" smtClean="0"/>
              <a:t>2025/2/20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9D48182-FBC2-4DF0-B470-15EC81873C40}" type="slidenum">
              <a:rPr kumimoji="1" lang="ja-JP" altLang="en-US" smtClean="0"/>
              <a:t>‹#›</a:t>
            </a:fld>
            <a:endParaRPr kumimoji="1" lang="ja-JP" altLang="en-US"/>
          </a:p>
        </p:txBody>
      </p:sp>
    </p:spTree>
    <p:extLst>
      <p:ext uri="{BB962C8B-B14F-4D97-AF65-F5344CB8AC3E}">
        <p14:creationId xmlns:p14="http://schemas.microsoft.com/office/powerpoint/2010/main" val="12343397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1</a:t>
            </a:fld>
            <a:endParaRPr kumimoji="1" lang="ja-JP" altLang="en-US"/>
          </a:p>
        </p:txBody>
      </p:sp>
    </p:spTree>
    <p:extLst>
      <p:ext uri="{BB962C8B-B14F-4D97-AF65-F5344CB8AC3E}">
        <p14:creationId xmlns:p14="http://schemas.microsoft.com/office/powerpoint/2010/main" val="32739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先ほど出てきた長い引用をインデントする方法について、すでにご存知の方もいるかもしれませんが、念のため</a:t>
            </a:r>
            <a:r>
              <a:rPr kumimoji="1" lang="en-US" altLang="ja-JP" dirty="0"/>
              <a:t>Microsoft Word</a:t>
            </a:r>
            <a:r>
              <a:rPr kumimoji="1" lang="ja-JP" altLang="en-US" dirty="0"/>
              <a:t>の操作方法を説明したいと思います。</a:t>
            </a:r>
            <a:endParaRPr kumimoji="1" lang="en-US" altLang="ja-JP" dirty="0"/>
          </a:p>
          <a:p>
            <a:r>
              <a:rPr kumimoji="1" lang="ja-JP" altLang="en-US" dirty="0"/>
              <a:t>まず、インデントしたい箇所（インタビューデータの引用部分）を選択し、</a:t>
            </a:r>
            <a:r>
              <a:rPr kumimoji="1" lang="en-US" altLang="ja-JP" dirty="0"/>
              <a:t>[</a:t>
            </a:r>
            <a:r>
              <a:rPr kumimoji="1" lang="ja-JP" altLang="en-US" dirty="0"/>
              <a:t>ホーム</a:t>
            </a:r>
            <a:r>
              <a:rPr kumimoji="1" lang="en-US" altLang="ja-JP" dirty="0"/>
              <a:t>]</a:t>
            </a:r>
            <a:r>
              <a:rPr kumimoji="1" lang="ja-JP" altLang="en-US" dirty="0"/>
              <a:t>タブの「段落」項目の右下をクリックします。</a:t>
            </a:r>
            <a:endParaRPr kumimoji="1" lang="en-US" altLang="ja-JP" dirty="0"/>
          </a:p>
          <a:p>
            <a:r>
              <a:rPr kumimoji="1" lang="ja-JP" altLang="en-US" dirty="0"/>
              <a:t>すると段落の詳細を設定するウィンドウが表示されますので、インデントの箇所に左右ぞれぞれ何文字分の空白を挿入するか入力し、「</a:t>
            </a:r>
            <a:r>
              <a:rPr kumimoji="1" lang="en-US" altLang="ja-JP" dirty="0"/>
              <a:t>OK</a:t>
            </a:r>
            <a:r>
              <a:rPr kumimoji="1" lang="ja-JP" altLang="en-US" dirty="0"/>
              <a:t>」をクリックしてください。</a:t>
            </a:r>
            <a:endParaRPr kumimoji="1" lang="en-US" altLang="ja-JP" dirty="0"/>
          </a:p>
          <a:p>
            <a:r>
              <a:rPr kumimoji="1" lang="ja-JP" altLang="en-US" dirty="0"/>
              <a:t>たいてい、左右それぞれ</a:t>
            </a:r>
            <a:r>
              <a:rPr kumimoji="1" lang="en-US" altLang="ja-JP" dirty="0"/>
              <a:t>2</a:t>
            </a:r>
            <a:r>
              <a:rPr kumimoji="1" lang="ja-JP" altLang="en-US" dirty="0"/>
              <a:t>文字分のインデントを挿入する場合が多いと思われます。</a:t>
            </a:r>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10</a:t>
            </a:fld>
            <a:endParaRPr kumimoji="1" lang="ja-JP" altLang="en-US"/>
          </a:p>
        </p:txBody>
      </p:sp>
    </p:spTree>
    <p:extLst>
      <p:ext uri="{BB962C8B-B14F-4D97-AF65-F5344CB8AC3E}">
        <p14:creationId xmlns:p14="http://schemas.microsoft.com/office/powerpoint/2010/main" val="2497244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インタビューデータの引用方法の次は、調査情報の開示についてです。</a:t>
            </a:r>
            <a:endParaRPr kumimoji="1" lang="en-US" altLang="ja-JP" dirty="0"/>
          </a:p>
          <a:p>
            <a:r>
              <a:rPr kumimoji="1" lang="ja-JP" altLang="en-US" dirty="0"/>
              <a:t>冒頭で説明した通り、インタビュー調査の特徴に「</a:t>
            </a:r>
            <a:r>
              <a:rPr kumimoji="1"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調査者と調査対象者の関係性や質問の仕方などによって回答が変化」することがあります。</a:t>
            </a:r>
            <a:endParaRPr kumimoji="1"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1"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その影響を正確に測定することは難しいため、調査に関わる情報を適切に開示する必要があります。</a:t>
            </a:r>
            <a:endParaRPr kumimoji="1"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1"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たとえば、質問項目、調査実施日に加え、必要に応じて実施時間や場所、そして調査者と調査対象者の関係性が調査に関する情報として考えられます。</a:t>
            </a:r>
            <a:endParaRPr kumimoji="1"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1"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これらは、インタビューデータの引用箇所の末尾や、本文中に注をつけて脚注に記載することが一般的です。</a:t>
            </a:r>
            <a:endParaRPr kumimoji="1"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1"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また、インタビュー調査に限らず、どのような調査においても調査対象者の基本的な属性（年齢、性別、職業など）についても記載する必要があります。</a:t>
            </a:r>
            <a:endParaRPr kumimoji="1"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1"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これらは関係性などの情報も加えて一覧表を作成しておくと、わかりやすく提示することができます。</a:t>
            </a:r>
            <a:endParaRPr kumimoji="1"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1"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しかし、後でも説明しますが、この場合にも調査対象者のプライバシーへの配慮は必須です。</a:t>
            </a:r>
            <a:endParaRPr kumimoji="1"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kumimoji="1"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何を記載してよいのか、何を記載してはいけないのか、事前に必ず確認し、調査対象者の意思を尊重することが大切です。</a:t>
            </a:r>
            <a:endParaRPr kumimoji="1" lang="ja-JP" altLang="en-US" dirty="0"/>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11</a:t>
            </a:fld>
            <a:endParaRPr kumimoji="1" lang="ja-JP" altLang="en-US"/>
          </a:p>
        </p:txBody>
      </p:sp>
    </p:spTree>
    <p:extLst>
      <p:ext uri="{BB962C8B-B14F-4D97-AF65-F5344CB8AC3E}">
        <p14:creationId xmlns:p14="http://schemas.microsoft.com/office/powerpoint/2010/main" val="99957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それでは、調査実施日などの記載の例をお見せします。</a:t>
            </a:r>
            <a:endParaRPr kumimoji="1" lang="en-US" altLang="ja-JP" dirty="0"/>
          </a:p>
          <a:p>
            <a:endParaRPr kumimoji="1" lang="en-US" altLang="ja-JP" dirty="0"/>
          </a:p>
          <a:p>
            <a:r>
              <a:rPr kumimoji="1" lang="ja-JP" altLang="en-US" dirty="0"/>
              <a:t>例</a:t>
            </a:r>
            <a:r>
              <a:rPr kumimoji="1" lang="en-US" altLang="ja-JP" dirty="0"/>
              <a:t>1</a:t>
            </a:r>
            <a:r>
              <a:rPr kumimoji="1" lang="ja-JP" altLang="en-US" dirty="0"/>
              <a:t>は、インタビューデータの引用箇所の末尾に記載する例です。ここでは調査実施日と調査形式を（）で囲んだうえで明記しています。</a:t>
            </a:r>
            <a:endParaRPr kumimoji="1" lang="en-US" altLang="ja-JP" dirty="0"/>
          </a:p>
          <a:p>
            <a:r>
              <a:rPr kumimoji="1" lang="ja-JP" altLang="en-US" dirty="0"/>
              <a:t>例</a:t>
            </a:r>
            <a:r>
              <a:rPr kumimoji="1" lang="en-US" altLang="ja-JP" dirty="0"/>
              <a:t>2</a:t>
            </a:r>
            <a:r>
              <a:rPr kumimoji="1" lang="ja-JP" altLang="en-US" dirty="0"/>
              <a:t>は、脚注に記載する例です。インタビューデータの引用箇所に注を付け、脚注として調査実施日と調査形式を説明しています。</a:t>
            </a:r>
            <a:endParaRPr kumimoji="1" lang="en-US" altLang="ja-JP" dirty="0"/>
          </a:p>
          <a:p>
            <a:r>
              <a:rPr kumimoji="1" lang="ja-JP" altLang="en-US" dirty="0"/>
              <a:t>また、この例ではインタビュー調査に要した時間や場所についての情報も明示しています。</a:t>
            </a:r>
            <a:endParaRPr kumimoji="1" lang="en-US" altLang="ja-JP" dirty="0"/>
          </a:p>
          <a:p>
            <a:endParaRPr kumimoji="1" lang="en-US" altLang="ja-JP" dirty="0"/>
          </a:p>
          <a:p>
            <a:r>
              <a:rPr kumimoji="1" lang="ja-JP" altLang="en-US" dirty="0"/>
              <a:t>以上で、インタビューデータおよび調査情報の具体的な書き方の説明は終わりとなります。</a:t>
            </a:r>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12</a:t>
            </a:fld>
            <a:endParaRPr kumimoji="1" lang="ja-JP" altLang="en-US"/>
          </a:p>
        </p:txBody>
      </p:sp>
    </p:spTree>
    <p:extLst>
      <p:ext uri="{BB962C8B-B14F-4D97-AF65-F5344CB8AC3E}">
        <p14:creationId xmlns:p14="http://schemas.microsoft.com/office/powerpoint/2010/main" val="3485616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最後に、とても重要なお話をしたいと思います。</a:t>
            </a:r>
            <a:endParaRPr kumimoji="1" lang="en-US" altLang="ja-JP" dirty="0"/>
          </a:p>
          <a:p>
            <a:r>
              <a:rPr kumimoji="1" lang="ja-JP" altLang="en-US" dirty="0"/>
              <a:t>これまでも度々出てきましたが、調査対象者のプライバシーの保護についてです。</a:t>
            </a:r>
            <a:endParaRPr kumimoji="1" lang="en-US" altLang="ja-JP" dirty="0"/>
          </a:p>
          <a:p>
            <a:endParaRPr kumimoji="1" lang="en-US" altLang="ja-JP" dirty="0"/>
          </a:p>
          <a:p>
            <a:r>
              <a:rPr kumimoji="1" lang="ja-JP" altLang="en-US" dirty="0"/>
              <a:t>調査対象者に関わる情報やインタビューデータを記載する際には、調査対象者のプライバシーに細心の注意を払う必要があります。</a:t>
            </a:r>
            <a:endParaRPr kumimoji="1" lang="en-US" altLang="ja-JP" dirty="0"/>
          </a:p>
          <a:p>
            <a:r>
              <a:rPr kumimoji="1" lang="ja-JP" altLang="en-US" dirty="0"/>
              <a:t>ここでは、あくまで注意すべき点の一例を示します。他にも、調査対象者の属性や経験などによっても気を付けるべき点は異なります。</a:t>
            </a:r>
            <a:endParaRPr kumimoji="1" lang="en-US" altLang="ja-JP" dirty="0"/>
          </a:p>
          <a:p>
            <a:endParaRPr kumimoji="1" lang="en-US" altLang="ja-JP" dirty="0"/>
          </a:p>
          <a:p>
            <a:r>
              <a:rPr kumimoji="1" lang="ja-JP" altLang="en-US" dirty="0"/>
              <a:t>まず、特に調査対象者からの希望がない場合は、匿名性を遵守してください。氏名などは基本的には「</a:t>
            </a:r>
            <a:r>
              <a:rPr kumimoji="1" lang="en-US" altLang="ja-JP" dirty="0"/>
              <a:t>A</a:t>
            </a:r>
            <a:r>
              <a:rPr kumimoji="1" lang="ja-JP" altLang="en-US" dirty="0"/>
              <a:t>さん」などの仮名を使用します。</a:t>
            </a:r>
            <a:endParaRPr kumimoji="1" lang="en-US" altLang="ja-JP" dirty="0"/>
          </a:p>
          <a:p>
            <a:r>
              <a:rPr kumimoji="1" lang="ja-JP" altLang="en-US" dirty="0"/>
              <a:t>その他、地名や学校名など、個人の特定につながる可能性のあるデータにも注意する必要があります。</a:t>
            </a:r>
            <a:endParaRPr kumimoji="1" lang="en-US" altLang="ja-JP" dirty="0"/>
          </a:p>
          <a:p>
            <a:r>
              <a:rPr kumimoji="1" lang="ja-JP" altLang="en-US" dirty="0"/>
              <a:t>さらに、これらに気を付けていたとしても、もし調査対象者の関係者が論文を読んだ場合には個人の特定ができてしまう可能性があります。その点にも常に気を付けなければなりません。</a:t>
            </a:r>
            <a:endParaRPr kumimoji="1" lang="en-US" altLang="ja-JP" dirty="0"/>
          </a:p>
          <a:p>
            <a:endParaRPr kumimoji="1" lang="en-US" altLang="ja-JP" dirty="0"/>
          </a:p>
          <a:p>
            <a:r>
              <a:rPr kumimoji="1" lang="ja-JP" altLang="en-US" dirty="0"/>
              <a:t>プライバシーを保護するためにも、調査対象者の情報やインタビューデータは常に慎重に扱うことが大切です。</a:t>
            </a:r>
            <a:endParaRPr kumimoji="1" lang="en-US" altLang="ja-JP" dirty="0"/>
          </a:p>
          <a:p>
            <a:r>
              <a:rPr kumimoji="1" lang="ja-JP" altLang="en-US" dirty="0"/>
              <a:t>インタビュー内容等は調査対象者に確認を依頼し、不安な点が出てきた場合は必ず相談しましょう。</a:t>
            </a:r>
            <a:endParaRPr kumimoji="1" lang="en-US" altLang="ja-JP" dirty="0"/>
          </a:p>
          <a:p>
            <a:endParaRPr kumimoji="1" lang="en-US" altLang="ja-JP" dirty="0"/>
          </a:p>
          <a:p>
            <a:r>
              <a:rPr kumimoji="1" lang="ja-JP" altLang="en-US" dirty="0"/>
              <a:t>これらの注意を怠ると、調査対象者だけではなく、その周りの方々にも迷惑をかけてしまう危険性があります。</a:t>
            </a:r>
            <a:endParaRPr kumimoji="1" lang="en-US" altLang="ja-JP" dirty="0"/>
          </a:p>
          <a:p>
            <a:r>
              <a:rPr kumimoji="1" lang="ja-JP" altLang="en-US" dirty="0"/>
              <a:t>必ず、プライバシーの保護には最大限の配慮を行いましょう。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13</a:t>
            </a:fld>
            <a:endParaRPr kumimoji="1" lang="ja-JP" altLang="en-US"/>
          </a:p>
        </p:txBody>
      </p:sp>
    </p:spTree>
    <p:extLst>
      <p:ext uri="{BB962C8B-B14F-4D97-AF65-F5344CB8AC3E}">
        <p14:creationId xmlns:p14="http://schemas.microsoft.com/office/powerpoint/2010/main" val="15304263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最後に、簡単にはなりますが、本セミナーでお話ししたことのまとめをさせていただきたいと思います。</a:t>
            </a:r>
            <a:endParaRPr kumimoji="1" lang="en-US" altLang="ja-JP" dirty="0"/>
          </a:p>
          <a:p>
            <a:endParaRPr kumimoji="1" lang="en-US" altLang="ja-JP" dirty="0"/>
          </a:p>
          <a:p>
            <a:r>
              <a:rPr kumimoji="1" lang="ja-JP" altLang="en-US" dirty="0"/>
              <a:t>第一に、インタビューデータの書き方を説明してきましたが、実際には書き方は多様で、唯一の正解はありません。</a:t>
            </a:r>
            <a:endParaRPr kumimoji="1" lang="en-US" altLang="ja-JP" dirty="0"/>
          </a:p>
          <a:p>
            <a:r>
              <a:rPr kumimoji="1" lang="ja-JP" altLang="en-US" dirty="0"/>
              <a:t>自分の問いや先行研究、調査対象者やデータ、分析手法等と向き合ったうえで記述することをおすすめします。</a:t>
            </a:r>
            <a:endParaRPr kumimoji="1" lang="en-US" altLang="ja-JP" dirty="0"/>
          </a:p>
          <a:p>
            <a:endParaRPr kumimoji="1" lang="en-US" altLang="ja-JP" dirty="0"/>
          </a:p>
          <a:p>
            <a:r>
              <a:rPr kumimoji="1" lang="ja-JP" altLang="en-US" dirty="0"/>
              <a:t>第二に、データ内容はやはり、調査者と調査対象者の関係性や記述方法にも左右されてしまいます。</a:t>
            </a:r>
            <a:endParaRPr kumimoji="1" lang="en-US" altLang="ja-JP" dirty="0"/>
          </a:p>
          <a:p>
            <a:r>
              <a:rPr kumimoji="1" lang="ja-JP" altLang="en-US" dirty="0"/>
              <a:t>決してこれは悪いことではないのですが、論文の読み手が調査の文脈を理解できるように、必要な情報を適切に提示する必要があります。</a:t>
            </a:r>
            <a:endParaRPr kumimoji="1" lang="en-US" altLang="ja-JP" dirty="0"/>
          </a:p>
          <a:p>
            <a:endParaRPr kumimoji="1" lang="en-US" altLang="ja-JP" dirty="0"/>
          </a:p>
          <a:p>
            <a:r>
              <a:rPr kumimoji="1" lang="ja-JP" altLang="en-US" dirty="0"/>
              <a:t>第三に、なによりも、調査対象者のプライバシーに配慮することが重要です。確認や相談を怠らないようにしましょう。</a:t>
            </a:r>
            <a:endParaRPr kumimoji="1" lang="en-US" altLang="ja-JP" dirty="0"/>
          </a:p>
          <a:p>
            <a:endParaRPr kumimoji="1" lang="en-US" altLang="ja-JP" dirty="0"/>
          </a:p>
          <a:p>
            <a:r>
              <a:rPr kumimoji="1" lang="ja-JP" altLang="en-US" dirty="0"/>
              <a:t>以上で、「インタビューデータの書き方」セミナーは終了となります。</a:t>
            </a:r>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14</a:t>
            </a:fld>
            <a:endParaRPr kumimoji="1" lang="ja-JP" altLang="en-US"/>
          </a:p>
        </p:txBody>
      </p:sp>
    </p:spTree>
    <p:extLst>
      <p:ext uri="{BB962C8B-B14F-4D97-AF65-F5344CB8AC3E}">
        <p14:creationId xmlns:p14="http://schemas.microsoft.com/office/powerpoint/2010/main" val="3403310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15</a:t>
            </a:fld>
            <a:endParaRPr kumimoji="1" lang="ja-JP" altLang="en-US"/>
          </a:p>
        </p:txBody>
      </p:sp>
    </p:spTree>
    <p:extLst>
      <p:ext uri="{BB962C8B-B14F-4D97-AF65-F5344CB8AC3E}">
        <p14:creationId xmlns:p14="http://schemas.microsoft.com/office/powerpoint/2010/main" val="1862556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2</a:t>
            </a:fld>
            <a:endParaRPr kumimoji="1" lang="ja-JP" altLang="en-US"/>
          </a:p>
        </p:txBody>
      </p:sp>
    </p:spTree>
    <p:extLst>
      <p:ext uri="{BB962C8B-B14F-4D97-AF65-F5344CB8AC3E}">
        <p14:creationId xmlns:p14="http://schemas.microsoft.com/office/powerpoint/2010/main" val="3554228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はじめに、質的調査やインタビュー調査といってもさまざまな手法や記述方法があるため、本セミナーが想定する対象についてご説明いたします。</a:t>
            </a:r>
            <a:endParaRPr kumimoji="1" lang="en-US" altLang="ja-JP" dirty="0"/>
          </a:p>
          <a:p>
            <a:endParaRPr kumimoji="1" lang="en-US" altLang="ja-JP" dirty="0"/>
          </a:p>
          <a:p>
            <a:r>
              <a:rPr kumimoji="1" lang="ja-JP" altLang="en-US" dirty="0"/>
              <a:t>まず、インタビュー調査の中でも、事前にある程度質問内容は決めているものの、相手や状況にあわせて臨機応変に行う「半構造化インタビュー調査」を対象とさせていただきます。</a:t>
            </a:r>
            <a:endParaRPr kumimoji="1" lang="en-US" altLang="ja-JP" dirty="0"/>
          </a:p>
          <a:p>
            <a:r>
              <a:rPr kumimoji="1" lang="ja-JP" altLang="en-US" dirty="0"/>
              <a:t>（それとは異なり、構造化インタビュー調査とは調査票調査における面接調査のように事前に質問が決められているもの、非構造化インタビュー調査とは対象者に自由に語ってもらう形式のものを指します。</a:t>
            </a:r>
            <a:endParaRPr kumimoji="1" lang="en-US" altLang="ja-JP" dirty="0"/>
          </a:p>
          <a:p>
            <a:r>
              <a:rPr kumimoji="1" lang="ja-JP" altLang="en-US" dirty="0"/>
              <a:t>　　本セミナーの内容は、この</a:t>
            </a:r>
            <a:r>
              <a:rPr kumimoji="1" lang="en-US" altLang="ja-JP" dirty="0"/>
              <a:t>2</a:t>
            </a:r>
            <a:r>
              <a:rPr kumimoji="1" lang="ja-JP" altLang="en-US" dirty="0"/>
              <a:t>つのインタビュー調査にもある程度応用可能とは思いますが、直接の対象とはしていない旨、あらかじめご了承ください。）</a:t>
            </a:r>
            <a:endParaRPr kumimoji="1" lang="en-US" altLang="ja-JP" dirty="0"/>
          </a:p>
          <a:p>
            <a:endParaRPr kumimoji="1" lang="en-US" altLang="ja-JP" dirty="0"/>
          </a:p>
          <a:p>
            <a:r>
              <a:rPr kumimoji="1" lang="ja-JP" altLang="en-US" dirty="0"/>
              <a:t>次に、本セミナーはあくまで「一般的な」インタビューデータの書き方についての説明となります。主に、最後のスライドに記載している</a:t>
            </a:r>
            <a:r>
              <a:rPr kumimoji="1" lang="en-US" altLang="ja-JP" dirty="0"/>
              <a:t>『</a:t>
            </a:r>
            <a:r>
              <a:rPr kumimoji="1" lang="ja-JP" altLang="en-US" dirty="0"/>
              <a:t>社会学評論スタイルガイド</a:t>
            </a:r>
            <a:r>
              <a:rPr kumimoji="1" lang="en-US" altLang="ja-JP" dirty="0"/>
              <a:t>』</a:t>
            </a:r>
            <a:r>
              <a:rPr kumimoji="1" lang="ja-JP" altLang="en-US" dirty="0"/>
              <a:t>を参考にしております。</a:t>
            </a:r>
            <a:endParaRPr kumimoji="1" lang="en-US" altLang="ja-JP" dirty="0"/>
          </a:p>
          <a:p>
            <a:r>
              <a:rPr kumimoji="1" lang="ja-JP" altLang="en-US" dirty="0"/>
              <a:t>理由は、書き方に決まりきった唯一の「正解」はないからです。論文の問題意識、先行研究、調査対象、分析手法などにあわせて、わかりやすいように記述することが第一となります。</a:t>
            </a:r>
            <a:endParaRPr kumimoji="1" lang="en-US" altLang="ja-JP" dirty="0"/>
          </a:p>
          <a:p>
            <a:r>
              <a:rPr kumimoji="1" lang="ja-JP" altLang="en-US" dirty="0"/>
              <a:t>また、それにあわせて、適宜教科書や似たテーマを扱った論文、所属ゼミの方針などを確認しながら書くことが重要になります。</a:t>
            </a:r>
            <a:endParaRPr kumimoji="1" lang="en-US" altLang="ja-JP" dirty="0"/>
          </a:p>
          <a:p>
            <a:endParaRPr kumimoji="1" lang="en-US" altLang="ja-JP" dirty="0"/>
          </a:p>
          <a:p>
            <a:pPr>
              <a:buFont typeface="Wingdings" panose="05000000000000000000" pitchFamily="2" charset="2"/>
              <a:buNone/>
            </a:pPr>
            <a:r>
              <a:rPr kumimoji="1" lang="ja-JP" altLang="en-US" dirty="0"/>
              <a:t>最後に、本セミナーでは、インタビュー調査が</a:t>
            </a:r>
            <a:r>
              <a:rPr lang="ja-JP" altLang="en-US" sz="1200" dirty="0">
                <a:solidFill>
                  <a:schemeClr val="accent2">
                    <a:lumMod val="50000"/>
                  </a:schemeClr>
                </a:solidFill>
                <a:latin typeface="メイリオ" panose="020B0604030504040204" pitchFamily="50" charset="-128"/>
                <a:ea typeface="メイリオ" panose="020B0604030504040204" pitchFamily="50" charset="-128"/>
              </a:rPr>
              <a:t>終わりデータを整理し、問いとデータを行ったり来たりしながら記述していく段階にいる方を主な対象としております。</a:t>
            </a:r>
            <a:endParaRPr lang="en-US" altLang="ja-JP" sz="1200" dirty="0">
              <a:solidFill>
                <a:schemeClr val="accent2">
                  <a:lumMod val="50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None/>
            </a:pPr>
            <a:r>
              <a:rPr lang="ja-JP" altLang="en-US" sz="1200" dirty="0">
                <a:solidFill>
                  <a:schemeClr val="accent2">
                    <a:lumMod val="50000"/>
                  </a:schemeClr>
                </a:solidFill>
                <a:latin typeface="メイリオ" panose="020B0604030504040204" pitchFamily="50" charset="-128"/>
                <a:ea typeface="メイリオ" panose="020B0604030504040204" pitchFamily="50" charset="-128"/>
              </a:rPr>
              <a:t>とはいえ、これから論文を書き始める方や、調査を始める方のご参考にもなることを願いながらスライドを作成しました。少しでもご参考になれば幸いです。</a:t>
            </a:r>
            <a:endParaRPr lang="en-US" altLang="ja-JP" sz="1200" dirty="0">
              <a:solidFill>
                <a:schemeClr val="accent2">
                  <a:lumMod val="50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None/>
            </a:pPr>
            <a:endParaRPr lang="en-US" altLang="ja-JP" sz="1200" dirty="0">
              <a:solidFill>
                <a:schemeClr val="accent2">
                  <a:lumMod val="50000"/>
                </a:schemeClr>
              </a:solidFill>
              <a:latin typeface="メイリオ" panose="020B0604030504040204" pitchFamily="50" charset="-128"/>
              <a:ea typeface="メイリオ" panose="020B0604030504040204" pitchFamily="50" charset="-128"/>
            </a:endParaRPr>
          </a:p>
          <a:p>
            <a:endParaRPr kumimoji="1" lang="en-US" altLang="ja-JP" dirty="0"/>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3</a:t>
            </a:fld>
            <a:endParaRPr kumimoji="1" lang="ja-JP" altLang="en-US"/>
          </a:p>
        </p:txBody>
      </p:sp>
    </p:spTree>
    <p:extLst>
      <p:ext uri="{BB962C8B-B14F-4D97-AF65-F5344CB8AC3E}">
        <p14:creationId xmlns:p14="http://schemas.microsoft.com/office/powerpoint/2010/main" val="2242364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インタビューデータの具体的な書き方に入る前に、まずはインタビュー調査の特徴について確認したいと思います。</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インタビュー調査の特徴は多くありますが、大きく分けると以下の</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つに集約できると考えられます。</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点目は、</a:t>
            </a:r>
            <a:r>
              <a:rPr lang="ja-JP" altLang="en-US" sz="1800" dirty="0">
                <a:latin typeface="メイリオ" panose="020B0604030504040204" pitchFamily="50" charset="-128"/>
                <a:ea typeface="メイリオ" panose="020B0604030504040204" pitchFamily="50" charset="-128"/>
              </a:rPr>
              <a:t>調査対象者の主観的意味づけや具体的な経験などを聞き取りやすいことです。</a:t>
            </a:r>
            <a:endParaRPr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a:latin typeface="メイリオ" panose="020B0604030504040204" pitchFamily="50" charset="-128"/>
                <a:ea typeface="メイリオ" panose="020B0604030504040204" pitchFamily="50" charset="-128"/>
              </a:rPr>
              <a:t>2</a:t>
            </a:r>
            <a:r>
              <a:rPr lang="ja-JP" altLang="en-US" sz="1800" dirty="0">
                <a:latin typeface="メイリオ" panose="020B0604030504040204" pitchFamily="50" charset="-128"/>
                <a:ea typeface="メイリオ" panose="020B0604030504040204" pitchFamily="50" charset="-128"/>
              </a:rPr>
              <a:t>点目は、</a:t>
            </a:r>
            <a:r>
              <a:rPr lang="en-US" altLang="ja-JP" sz="1800" dirty="0">
                <a:latin typeface="メイリオ" panose="020B0604030504040204" pitchFamily="50" charset="-128"/>
                <a:ea typeface="メイリオ" panose="020B0604030504040204" pitchFamily="50" charset="-128"/>
              </a:rPr>
              <a:t>1</a:t>
            </a:r>
            <a:r>
              <a:rPr lang="ja-JP" altLang="en-US" sz="1800" dirty="0">
                <a:latin typeface="メイリオ" panose="020B0604030504040204" pitchFamily="50" charset="-128"/>
                <a:ea typeface="メイリオ" panose="020B0604030504040204" pitchFamily="50" charset="-128"/>
              </a:rPr>
              <a:t>点目とも関わりますが、</a:t>
            </a:r>
            <a:r>
              <a:rPr kumimoji="1" lang="ja-JP" altLang="en-US" sz="1800" dirty="0">
                <a:latin typeface="メイリオ" panose="020B0604030504040204" pitchFamily="50" charset="-128"/>
                <a:ea typeface="メイリオ" panose="020B0604030504040204" pitchFamily="50" charset="-128"/>
              </a:rPr>
              <a:t>調査対象者の状況などにあわせて臨機応変に質問ができることです。</a:t>
            </a:r>
            <a:endParaRPr kumimoji="1"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メイリオ" panose="020B0604030504040204" pitchFamily="50" charset="-128"/>
                <a:ea typeface="メイリオ" panose="020B0604030504040204" pitchFamily="50" charset="-128"/>
              </a:rPr>
              <a:t>たとえば、対象者の回答の中で気になる点があれば、事前に用意していなくてもその場で掘り下げて質問することもできますし、</a:t>
            </a:r>
            <a:endParaRPr kumimoji="1"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メイリオ" panose="020B0604030504040204" pitchFamily="50" charset="-128"/>
                <a:ea typeface="メイリオ" panose="020B0604030504040204" pitchFamily="50" charset="-128"/>
              </a:rPr>
              <a:t>対象者が答えたくなさそうな質問は、質問のタイミングを変えたり、飛ばしたりして調整することができます。</a:t>
            </a:r>
            <a:endParaRPr kumimoji="1"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メイリオ" panose="020B0604030504040204" pitchFamily="50" charset="-128"/>
                <a:ea typeface="メイリオ" panose="020B0604030504040204" pitchFamily="50" charset="-128"/>
              </a:rPr>
              <a:t>3</a:t>
            </a:r>
            <a:r>
              <a:rPr kumimoji="1" lang="ja-JP" altLang="en-US" sz="1800" dirty="0">
                <a:latin typeface="メイリオ" panose="020B0604030504040204" pitchFamily="50" charset="-128"/>
                <a:ea typeface="メイリオ" panose="020B0604030504040204" pitchFamily="50" charset="-128"/>
              </a:rPr>
              <a:t>点目は、</a:t>
            </a:r>
            <a:r>
              <a:rPr lang="ja-JP" altLang="en-US" sz="1800" dirty="0">
                <a:latin typeface="メイリオ" panose="020B0604030504040204" pitchFamily="50" charset="-128"/>
                <a:ea typeface="メイリオ" panose="020B0604030504040204" pitchFamily="50" charset="-128"/>
              </a:rPr>
              <a:t>量的調査では対象としにくいとされる社会における少数派（マイノリティ）などを対象にすることができることです。</a:t>
            </a:r>
            <a:endParaRPr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latin typeface="メイリオ" panose="020B0604030504040204" pitchFamily="50" charset="-128"/>
                <a:ea typeface="メイリオ" panose="020B0604030504040204" pitchFamily="50" charset="-128"/>
              </a:rPr>
              <a:t>量的調査は一定数以上の標本数を必要とする場合が多いため、マイノリティのみを対象とすることに困難が生じることがあります。</a:t>
            </a:r>
            <a:endParaRPr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latin typeface="メイリオ" panose="020B0604030504040204" pitchFamily="50" charset="-128"/>
                <a:ea typeface="メイリオ" panose="020B0604030504040204" pitchFamily="50" charset="-128"/>
              </a:rPr>
              <a:t>質的調査、中でもインタビュー調査の場合は、マイノリティに属する対象者と継続的に向き合い続けることで、信頼関係（ラポール）を形成しながら調査を行うことも可能です。</a:t>
            </a:r>
            <a:endParaRPr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4</a:t>
            </a:fld>
            <a:endParaRPr kumimoji="1" lang="ja-JP" altLang="en-US"/>
          </a:p>
        </p:txBody>
      </p:sp>
    </p:spTree>
    <p:extLst>
      <p:ext uri="{BB962C8B-B14F-4D97-AF65-F5344CB8AC3E}">
        <p14:creationId xmlns:p14="http://schemas.microsoft.com/office/powerpoint/2010/main" val="1346322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しかし、インタビュー調査には注意すべき点も多くあります。</a:t>
            </a: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まず、これは特徴の一つでもありますが、調査者と調査対象者の関係性や質問の仕方などによって回答が変化してしまうことです。</a:t>
            </a: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たとえば、友人にインタビューをする場合と、初対面の目上の方にインタビューをする場合では、同じ質問をした場合でも関係性が違うので、それが回答に影響を与える可能性があります。</a:t>
            </a: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次に、インタビュー調査を終え論文を執筆する際に、データを引用するだけで論文の結論を語らせてしまう傾向があることです。</a:t>
            </a: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たしかに、インタビューデータは時に読み手に強く訴えかける力を持つ場合もありますが、そうしたデータをただ引用するだけではなく、自分でそのデータを説明し分析する必要があります。</a:t>
            </a: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これらをふまえると、インタビューデータを記述する際には、適切なインタビューデータを引用する必要、対象者との関係性などの調査情報を開示する必要、</a:t>
            </a: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調査者によるデータの説明、解釈、分析をしっかりと記載する必要があります。</a:t>
            </a: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以上の点に特に気を付けながら、ここからはインタビュー調査終了後からデータの記述まで、具体的に説明していきたいと思います。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5</a:t>
            </a:fld>
            <a:endParaRPr kumimoji="1" lang="ja-JP" altLang="en-US"/>
          </a:p>
        </p:txBody>
      </p:sp>
    </p:spTree>
    <p:extLst>
      <p:ext uri="{BB962C8B-B14F-4D97-AF65-F5344CB8AC3E}">
        <p14:creationId xmlns:p14="http://schemas.microsoft.com/office/powerpoint/2010/main" val="4276239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調査を終え、インタビューデータを論文に記述する前に重要なのは、なるべく早くデータを整理することです。</a:t>
            </a:r>
            <a:endParaRPr kumimoji="1" lang="en-US" altLang="ja-JP" dirty="0"/>
          </a:p>
          <a:p>
            <a:r>
              <a:rPr kumimoji="1" lang="ja-JP" altLang="en-US" dirty="0"/>
              <a:t>なぜなら、時間がたてばたつほど、録音やメモには記録しきれなかったインタビュー時の状況やふとした対象者の表情などの記憶が忘れ去られていってしまうからです。</a:t>
            </a:r>
            <a:endParaRPr kumimoji="1" lang="en-US" altLang="ja-JP" dirty="0"/>
          </a:p>
          <a:p>
            <a:r>
              <a:rPr kumimoji="1" lang="ja-JP" altLang="en-US" dirty="0"/>
              <a:t>そのため、</a:t>
            </a:r>
            <a:r>
              <a:rPr kumimoji="1" lang="en-US" altLang="ja-JP" dirty="0"/>
              <a:t>IC</a:t>
            </a:r>
            <a:r>
              <a:rPr kumimoji="1" lang="ja-JP" altLang="en-US" dirty="0"/>
              <a:t>レコーダーなどで許可を得た上で録音したデータがある場合は文字起こしをし、ノートにメモを取った場合はメモの整理をします。</a:t>
            </a:r>
            <a:endParaRPr kumimoji="1" lang="en-US" altLang="ja-JP" dirty="0"/>
          </a:p>
          <a:p>
            <a:endParaRPr kumimoji="1" lang="en-US" altLang="ja-JP" dirty="0"/>
          </a:p>
          <a:p>
            <a:r>
              <a:rPr kumimoji="1" lang="ja-JP" altLang="en-US" dirty="0"/>
              <a:t>その後、調査協力者にお礼とインタビュー内容の確認を依頼することが必要となります。</a:t>
            </a:r>
            <a:endParaRPr kumimoji="1" lang="en-US" altLang="ja-JP" dirty="0"/>
          </a:p>
          <a:p>
            <a:r>
              <a:rPr kumimoji="1" lang="ja-JP" altLang="en-US" dirty="0"/>
              <a:t>インタビュー調査時など、事前に内容確認のお願いと、そのタイミングと形式（例：文字起こしのデータの時点、整理した内容、論文掲載箇所のみなど）を相談しておくとより安心かと思います。</a:t>
            </a:r>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6</a:t>
            </a:fld>
            <a:endParaRPr kumimoji="1" lang="ja-JP" altLang="en-US"/>
          </a:p>
        </p:txBody>
      </p:sp>
    </p:spTree>
    <p:extLst>
      <p:ext uri="{BB962C8B-B14F-4D97-AF65-F5344CB8AC3E}">
        <p14:creationId xmlns:p14="http://schemas.microsoft.com/office/powerpoint/2010/main" val="1771291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その後、実際にインタビューデータと向き合い、分析を行い、論文を執筆していくことになるのですが、そのプロセスは直線的ではない場合が多いです。</a:t>
            </a:r>
            <a:endParaRPr kumimoji="1" lang="en-US" altLang="ja-JP" dirty="0"/>
          </a:p>
          <a:p>
            <a:r>
              <a:rPr kumimoji="1" lang="ja-JP" altLang="en-US" dirty="0"/>
              <a:t>たいてい、問いとデータのあいだで頭を悩まし、何度も問題意識・先行研究・問題設定・調査結果などを行ったり来たりします。</a:t>
            </a:r>
            <a:endParaRPr kumimoji="1" lang="en-US" altLang="ja-JP" dirty="0"/>
          </a:p>
          <a:p>
            <a:endParaRPr kumimoji="1" lang="en-US" altLang="ja-JP" dirty="0"/>
          </a:p>
          <a:p>
            <a:r>
              <a:rPr kumimoji="1" lang="ja-JP" altLang="en-US" dirty="0"/>
              <a:t>上段の理想例のように、左から右への一直線で、問題意識→先行研究の検討→問いの明確化→調査実施→調査結果の分析→考察・結論→論文完成となることが想定される場合もありますが、</a:t>
            </a:r>
            <a:endParaRPr kumimoji="1" lang="en-US" altLang="ja-JP" dirty="0"/>
          </a:p>
          <a:p>
            <a:r>
              <a:rPr kumimoji="1" lang="ja-JP" altLang="en-US" dirty="0"/>
              <a:t>実際には、下段の現実例のように、そのプロセスは行ったり来たりを常に繰り返すことになります。</a:t>
            </a:r>
            <a:endParaRPr kumimoji="1" lang="en-US" altLang="ja-JP" dirty="0"/>
          </a:p>
          <a:p>
            <a:r>
              <a:rPr kumimoji="1" lang="ja-JP" altLang="en-US" dirty="0"/>
              <a:t>たとえば、インタビュー調査は終えたが、結果の分析の際にもう一度先行研究や問いを見直すことになるなどです。</a:t>
            </a:r>
            <a:endParaRPr kumimoji="1" lang="en-US" altLang="ja-JP" dirty="0"/>
          </a:p>
          <a:p>
            <a:endParaRPr kumimoji="1" lang="en-US" altLang="ja-JP" dirty="0"/>
          </a:p>
          <a:p>
            <a:r>
              <a:rPr kumimoji="1" lang="ja-JP" altLang="en-US" dirty="0"/>
              <a:t>そのため、理想例のように直線的に論文執筆や研究が進まなくても、心配しすぎないでください。</a:t>
            </a:r>
            <a:endParaRPr kumimoji="1" lang="en-US" altLang="ja-JP" dirty="0"/>
          </a:p>
          <a:p>
            <a:r>
              <a:rPr kumimoji="1" lang="ja-JP" altLang="en-US" dirty="0"/>
              <a:t>（煮詰まったときは、遠慮せずにゼミの先生や他の学生、</a:t>
            </a:r>
            <a:r>
              <a:rPr kumimoji="1" lang="en-US" altLang="ja-JP" dirty="0"/>
              <a:t>LA</a:t>
            </a:r>
            <a:r>
              <a:rPr kumimoji="1" lang="ja-JP" altLang="en-US" dirty="0"/>
              <a:t>などに相談しましょう！）</a:t>
            </a:r>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7</a:t>
            </a:fld>
            <a:endParaRPr kumimoji="1" lang="ja-JP" altLang="en-US"/>
          </a:p>
        </p:txBody>
      </p:sp>
    </p:spTree>
    <p:extLst>
      <p:ext uri="{BB962C8B-B14F-4D97-AF65-F5344CB8AC3E}">
        <p14:creationId xmlns:p14="http://schemas.microsoft.com/office/powerpoint/2010/main" val="2354072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ここから、インタビューデータの引用方法についてご説明します。</a:t>
            </a:r>
            <a:endParaRPr kumimoji="1" lang="en-US" altLang="ja-JP" dirty="0"/>
          </a:p>
          <a:p>
            <a:r>
              <a:rPr kumimoji="1" lang="ja-JP" altLang="en-US" dirty="0"/>
              <a:t>本セミナーでは、先ほども申し上げたように</a:t>
            </a:r>
            <a:r>
              <a:rPr kumimoji="1" lang="en-US" altLang="ja-JP" dirty="0"/>
              <a:t>『</a:t>
            </a:r>
            <a:r>
              <a:rPr kumimoji="1" lang="ja-JP" altLang="en-US" dirty="0"/>
              <a:t>社会学評論スタイルガイド</a:t>
            </a:r>
            <a:r>
              <a:rPr kumimoji="1" lang="en-US" altLang="ja-JP" dirty="0"/>
              <a:t>』</a:t>
            </a:r>
            <a:r>
              <a:rPr kumimoji="1" lang="ja-JP" altLang="en-US" dirty="0"/>
              <a:t>を参考にしながら、「長い引用」と「短い引用」という</a:t>
            </a:r>
            <a:r>
              <a:rPr kumimoji="1" lang="en-US" altLang="ja-JP" dirty="0"/>
              <a:t>2</a:t>
            </a:r>
            <a:r>
              <a:rPr kumimoji="1" lang="ja-JP" altLang="en-US" dirty="0"/>
              <a:t>つの方法についてお話ししていきたいと思います。</a:t>
            </a:r>
            <a:endParaRPr kumimoji="1" lang="en-US" altLang="ja-JP" dirty="0"/>
          </a:p>
          <a:p>
            <a:endParaRPr kumimoji="1" lang="en-US" altLang="ja-JP" dirty="0"/>
          </a:p>
          <a:p>
            <a:r>
              <a:rPr kumimoji="1" lang="ja-JP" altLang="en-US" dirty="0"/>
              <a:t>まず、「短い引用」です。あまり長い文章を引用する必要のない場合に、本文中に「」で挿入する方法です。</a:t>
            </a:r>
            <a:endParaRPr kumimoji="1" lang="en-US" altLang="ja-JP" dirty="0"/>
          </a:p>
          <a:p>
            <a:r>
              <a:rPr kumimoji="1" lang="ja-JP" altLang="en-US" dirty="0"/>
              <a:t>例の「」で囲まれたオレンジ色の部分、「</a:t>
            </a:r>
            <a:r>
              <a:rPr lang="ja-JP" altLang="en-US" sz="1200" dirty="0">
                <a:solidFill>
                  <a:schemeClr val="accent2"/>
                </a:solidFill>
                <a:latin typeface="+mn-ea"/>
              </a:rPr>
              <a:t>オリジナリティのある問いを立てられたと思った次の日に、まったく同じ問いでやってる先行研究を見つけちゃったりして」が</a:t>
            </a:r>
            <a:endParaRPr lang="en-US" altLang="ja-JP" sz="1200" dirty="0">
              <a:solidFill>
                <a:schemeClr val="accent2"/>
              </a:solidFill>
              <a:latin typeface="+mn-ea"/>
            </a:endParaRPr>
          </a:p>
          <a:p>
            <a:r>
              <a:rPr kumimoji="1" lang="ja-JP" altLang="en-US" sz="1200" dirty="0">
                <a:solidFill>
                  <a:schemeClr val="accent2"/>
                </a:solidFill>
                <a:latin typeface="+mn-ea"/>
              </a:rPr>
              <a:t>インタビューデータからの引用箇所になります。</a:t>
            </a:r>
            <a:endParaRPr kumimoji="1" lang="en-US" altLang="ja-JP" sz="1200" dirty="0">
              <a:solidFill>
                <a:schemeClr val="accent2"/>
              </a:solidFill>
              <a:latin typeface="+mn-ea"/>
            </a:endParaRPr>
          </a:p>
          <a:p>
            <a:r>
              <a:rPr kumimoji="1" lang="ja-JP" altLang="en-US" sz="1200" dirty="0">
                <a:solidFill>
                  <a:schemeClr val="accent2"/>
                </a:solidFill>
                <a:latin typeface="+mn-ea"/>
              </a:rPr>
              <a:t>この場合、読んでいて不自然にならないように、前後にインタビューデータの内容を説明する文章が必要となります。</a:t>
            </a:r>
            <a:endParaRPr kumimoji="1" lang="en-US" altLang="ja-JP" sz="1200" dirty="0">
              <a:solidFill>
                <a:schemeClr val="accent2"/>
              </a:solidFill>
              <a:latin typeface="+mn-ea"/>
            </a:endParaRPr>
          </a:p>
          <a:p>
            <a:endParaRPr kumimoji="1" lang="en-US" altLang="ja-JP" sz="1200" dirty="0">
              <a:solidFill>
                <a:schemeClr val="accent2"/>
              </a:solidFill>
              <a:latin typeface="+mn-ea"/>
            </a:endParaRPr>
          </a:p>
          <a:p>
            <a:r>
              <a:rPr kumimoji="1" lang="ja-JP" altLang="en-US" sz="1200" dirty="0">
                <a:solidFill>
                  <a:schemeClr val="accent2"/>
                </a:solidFill>
                <a:latin typeface="+mn-ea"/>
              </a:rPr>
              <a:t>（なお、この例は架空のデータですが、大学院生である私の本心でもあります。）</a:t>
            </a:r>
            <a:endParaRPr kumimoji="1" lang="en-US" altLang="ja-JP" sz="1200" dirty="0">
              <a:solidFill>
                <a:schemeClr val="accent2"/>
              </a:solidFill>
              <a:latin typeface="+mn-ea"/>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8</a:t>
            </a:fld>
            <a:endParaRPr kumimoji="1" lang="ja-JP" altLang="en-US"/>
          </a:p>
        </p:txBody>
      </p:sp>
    </p:spTree>
    <p:extLst>
      <p:ext uri="{BB962C8B-B14F-4D97-AF65-F5344CB8AC3E}">
        <p14:creationId xmlns:p14="http://schemas.microsoft.com/office/powerpoint/2010/main" val="1810481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つづいて、「長い引用」です。インタビューデータの引用部分の前後を</a:t>
            </a:r>
            <a:r>
              <a:rPr kumimoji="1" lang="en-US" altLang="ja-JP" dirty="0"/>
              <a:t>1</a:t>
            </a:r>
            <a:r>
              <a:rPr kumimoji="1" lang="ja-JP" altLang="en-US" dirty="0"/>
              <a:t>行ずつ空け、左右にインデントと呼ばれる空白を設けて文字の開始位置などをズラす方法です。</a:t>
            </a:r>
            <a:endParaRPr kumimoji="1" lang="en-US" altLang="ja-JP" dirty="0"/>
          </a:p>
          <a:p>
            <a:r>
              <a:rPr kumimoji="1" lang="ja-JP" altLang="en-US" dirty="0"/>
              <a:t>インデントする方法については次のスライドでご説明します。</a:t>
            </a:r>
            <a:endParaRPr kumimoji="1" lang="en-US" altLang="ja-JP" dirty="0"/>
          </a:p>
          <a:p>
            <a:r>
              <a:rPr kumimoji="1" lang="ja-JP" altLang="en-US" dirty="0"/>
              <a:t>長めのインタビューデータを引用する場合は、文中に挿入すると、どこからどこまでがインタビューデータなのかわかりにくくなってしまう可能性があるため、</a:t>
            </a:r>
            <a:endParaRPr kumimoji="1" lang="en-US" altLang="ja-JP" dirty="0"/>
          </a:p>
          <a:p>
            <a:r>
              <a:rPr kumimoji="1" lang="ja-JP" altLang="en-US" dirty="0"/>
              <a:t>本文とは別に、インタビューデータからの引用であることが明確にわかるように記述します。</a:t>
            </a:r>
            <a:endParaRPr kumimoji="1" lang="en-US" altLang="ja-JP" dirty="0"/>
          </a:p>
          <a:p>
            <a:r>
              <a:rPr kumimoji="1" lang="ja-JP" altLang="en-US" dirty="0"/>
              <a:t>例のオレンジ色の部分がインタビューデータからの引用箇所となります。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accent2"/>
                </a:solidFill>
                <a:latin typeface="+mn-ea"/>
              </a:rPr>
              <a:t>この場合も、読んでいて突然インタビューデータが出現したように見えるのを防ぐために、前後にインタビューデータの内容を説明する文章が必要となります。</a:t>
            </a:r>
            <a:endParaRPr kumimoji="1" lang="en-US" altLang="ja-JP" sz="1200" dirty="0">
              <a:solidFill>
                <a:schemeClr val="accent2"/>
              </a:solidFill>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accent2"/>
              </a:solidFill>
              <a:latin typeface="+mn-ea"/>
            </a:endParaRPr>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9D48182-FBC2-4DF0-B470-15EC81873C40}" type="slidenum">
              <a:rPr kumimoji="1" lang="ja-JP" altLang="en-US" smtClean="0"/>
              <a:t>9</a:t>
            </a:fld>
            <a:endParaRPr kumimoji="1" lang="ja-JP" altLang="en-US"/>
          </a:p>
        </p:txBody>
      </p:sp>
    </p:spTree>
    <p:extLst>
      <p:ext uri="{BB962C8B-B14F-4D97-AF65-F5344CB8AC3E}">
        <p14:creationId xmlns:p14="http://schemas.microsoft.com/office/powerpoint/2010/main" val="1661963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FFCD8-9949-46E7-AA60-3D620F8D481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C1779C8-DF54-4B39-B768-4598CAA019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FD6E4CF-0C1C-410D-ADC5-863B2C70DE0E}"/>
              </a:ext>
            </a:extLst>
          </p:cNvPr>
          <p:cNvSpPr>
            <a:spLocks noGrp="1"/>
          </p:cNvSpPr>
          <p:nvPr>
            <p:ph type="dt" sz="half" idx="10"/>
          </p:nvPr>
        </p:nvSpPr>
        <p:spPr/>
        <p:txBody>
          <a:bodyPr/>
          <a:lstStyle/>
          <a:p>
            <a:fld id="{B1F25EB3-983C-46A0-B05A-D43A5F5E4329}" type="datetime1">
              <a:rPr kumimoji="1" lang="ja-JP" altLang="en-US" smtClean="0"/>
              <a:t>2025/2/20</a:t>
            </a:fld>
            <a:endParaRPr kumimoji="1" lang="ja-JP" altLang="en-US"/>
          </a:p>
        </p:txBody>
      </p:sp>
      <p:sp>
        <p:nvSpPr>
          <p:cNvPr id="5" name="フッター プレースホルダー 4">
            <a:extLst>
              <a:ext uri="{FF2B5EF4-FFF2-40B4-BE49-F238E27FC236}">
                <a16:creationId xmlns:a16="http://schemas.microsoft.com/office/drawing/2014/main" id="{556960AA-7EF7-446B-97D6-EB0C9DF6000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50E994-7972-4DA2-B353-AEB1FD63F9E7}"/>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416773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74F7E2-6B49-41B2-A39C-1FC717034C3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6C41B5C-EB02-4477-8AA0-8F092F252A0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E87452-72EB-4F1D-AB36-09A5B738A366}"/>
              </a:ext>
            </a:extLst>
          </p:cNvPr>
          <p:cNvSpPr>
            <a:spLocks noGrp="1"/>
          </p:cNvSpPr>
          <p:nvPr>
            <p:ph type="dt" sz="half" idx="10"/>
          </p:nvPr>
        </p:nvSpPr>
        <p:spPr/>
        <p:txBody>
          <a:bodyPr/>
          <a:lstStyle/>
          <a:p>
            <a:fld id="{22E31BC7-3537-4BBA-BC4F-9352B852357A}" type="datetime1">
              <a:rPr kumimoji="1" lang="ja-JP" altLang="en-US" smtClean="0"/>
              <a:t>2025/2/20</a:t>
            </a:fld>
            <a:endParaRPr kumimoji="1" lang="ja-JP" altLang="en-US"/>
          </a:p>
        </p:txBody>
      </p:sp>
      <p:sp>
        <p:nvSpPr>
          <p:cNvPr id="5" name="フッター プレースホルダー 4">
            <a:extLst>
              <a:ext uri="{FF2B5EF4-FFF2-40B4-BE49-F238E27FC236}">
                <a16:creationId xmlns:a16="http://schemas.microsoft.com/office/drawing/2014/main" id="{705E0C83-39E2-4283-9043-F640F56836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1BD6C8-AA7B-40C9-A468-5DBBAB5BA541}"/>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188791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39952EE-B2FB-415A-9DB2-7F6CBACC1F7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283C03C-02C6-4F0A-A56D-0545258F33E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457DE9-13A8-4BC8-BEEB-65E08C2B68DD}"/>
              </a:ext>
            </a:extLst>
          </p:cNvPr>
          <p:cNvSpPr>
            <a:spLocks noGrp="1"/>
          </p:cNvSpPr>
          <p:nvPr>
            <p:ph type="dt" sz="half" idx="10"/>
          </p:nvPr>
        </p:nvSpPr>
        <p:spPr/>
        <p:txBody>
          <a:bodyPr/>
          <a:lstStyle/>
          <a:p>
            <a:fld id="{9E180FE2-FE0D-4812-A170-4E621DE37567}" type="datetime1">
              <a:rPr kumimoji="1" lang="ja-JP" altLang="en-US" smtClean="0"/>
              <a:t>2025/2/20</a:t>
            </a:fld>
            <a:endParaRPr kumimoji="1" lang="ja-JP" altLang="en-US"/>
          </a:p>
        </p:txBody>
      </p:sp>
      <p:sp>
        <p:nvSpPr>
          <p:cNvPr id="5" name="フッター プレースホルダー 4">
            <a:extLst>
              <a:ext uri="{FF2B5EF4-FFF2-40B4-BE49-F238E27FC236}">
                <a16:creationId xmlns:a16="http://schemas.microsoft.com/office/drawing/2014/main" id="{A76B72CA-E8C9-4EFE-B20C-245C03F1194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84864D-D63F-47AA-9F99-6F8212FD07BD}"/>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30687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725197-0737-40A6-B407-3A758F50180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C4068ED-DCD3-4E8E-A1CC-77225C17773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C1AF2ED-1FA2-448A-B240-5C57B8508DD1}"/>
              </a:ext>
            </a:extLst>
          </p:cNvPr>
          <p:cNvSpPr>
            <a:spLocks noGrp="1"/>
          </p:cNvSpPr>
          <p:nvPr>
            <p:ph type="dt" sz="half" idx="10"/>
          </p:nvPr>
        </p:nvSpPr>
        <p:spPr/>
        <p:txBody>
          <a:bodyPr/>
          <a:lstStyle/>
          <a:p>
            <a:fld id="{3A434225-6C2F-49B7-8D8E-1D34FB981828}" type="datetime1">
              <a:rPr kumimoji="1" lang="ja-JP" altLang="en-US" smtClean="0"/>
              <a:t>2025/2/20</a:t>
            </a:fld>
            <a:endParaRPr kumimoji="1" lang="ja-JP" altLang="en-US"/>
          </a:p>
        </p:txBody>
      </p:sp>
      <p:sp>
        <p:nvSpPr>
          <p:cNvPr id="5" name="フッター プレースホルダー 4">
            <a:extLst>
              <a:ext uri="{FF2B5EF4-FFF2-40B4-BE49-F238E27FC236}">
                <a16:creationId xmlns:a16="http://schemas.microsoft.com/office/drawing/2014/main" id="{39C634C4-541E-48AC-B2DC-3623C8A50AE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BE040C8-93C1-4D00-B3CA-0F8D1B3432F5}"/>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335520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012DB4-4F9D-4A65-9F03-4794C8327E8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B4C9ECB-424C-467E-B3C4-2313D627A4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C43A37-60E3-4E65-BA1F-859FEEDADD56}"/>
              </a:ext>
            </a:extLst>
          </p:cNvPr>
          <p:cNvSpPr>
            <a:spLocks noGrp="1"/>
          </p:cNvSpPr>
          <p:nvPr>
            <p:ph type="dt" sz="half" idx="10"/>
          </p:nvPr>
        </p:nvSpPr>
        <p:spPr/>
        <p:txBody>
          <a:bodyPr/>
          <a:lstStyle/>
          <a:p>
            <a:fld id="{A58D9CC4-D3CE-4B57-85E7-AF2252F76E2F}" type="datetime1">
              <a:rPr kumimoji="1" lang="ja-JP" altLang="en-US" smtClean="0"/>
              <a:t>2025/2/20</a:t>
            </a:fld>
            <a:endParaRPr kumimoji="1" lang="ja-JP" altLang="en-US"/>
          </a:p>
        </p:txBody>
      </p:sp>
      <p:sp>
        <p:nvSpPr>
          <p:cNvPr id="5" name="フッター プレースホルダー 4">
            <a:extLst>
              <a:ext uri="{FF2B5EF4-FFF2-40B4-BE49-F238E27FC236}">
                <a16:creationId xmlns:a16="http://schemas.microsoft.com/office/drawing/2014/main" id="{9E209FE7-2F19-45E1-A2F2-7B1D6EC7C7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619BCC4-5292-4EE4-8D69-0C14470A36F5}"/>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387229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D45664-8741-43D6-A83D-49EDF1CFE06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DA93884-5788-4EF8-A9BB-50FB4A2C1B5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1CADB69-C8FF-4F25-A5C8-909B67A43A6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9CEB1E1-207D-4CF2-9A0B-38F91AE7034A}"/>
              </a:ext>
            </a:extLst>
          </p:cNvPr>
          <p:cNvSpPr>
            <a:spLocks noGrp="1"/>
          </p:cNvSpPr>
          <p:nvPr>
            <p:ph type="dt" sz="half" idx="10"/>
          </p:nvPr>
        </p:nvSpPr>
        <p:spPr/>
        <p:txBody>
          <a:bodyPr/>
          <a:lstStyle/>
          <a:p>
            <a:fld id="{EF7EF992-64BD-49CC-81E8-8196B9A63694}" type="datetime1">
              <a:rPr kumimoji="1" lang="ja-JP" altLang="en-US" smtClean="0"/>
              <a:t>2025/2/20</a:t>
            </a:fld>
            <a:endParaRPr kumimoji="1" lang="ja-JP" altLang="en-US"/>
          </a:p>
        </p:txBody>
      </p:sp>
      <p:sp>
        <p:nvSpPr>
          <p:cNvPr id="6" name="フッター プレースホルダー 5">
            <a:extLst>
              <a:ext uri="{FF2B5EF4-FFF2-40B4-BE49-F238E27FC236}">
                <a16:creationId xmlns:a16="http://schemas.microsoft.com/office/drawing/2014/main" id="{D690F997-3FB9-433D-B1A9-76A2D99BE8C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CF9E020-5A13-4EF6-ABF8-560A073F2B65}"/>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1441835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D63E6D-4750-44C8-94AE-E9E0E443591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6684FA1-CD78-4802-9073-E8102B9796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038C70F-1E7D-4D8A-B53E-C9E38382564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2EB3B04-7F38-41B4-983A-1E1B996A84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F134F96-426A-464B-AD8E-F64D7551519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932BB5E-1BE6-47AF-B27C-C88AA06113B5}"/>
              </a:ext>
            </a:extLst>
          </p:cNvPr>
          <p:cNvSpPr>
            <a:spLocks noGrp="1"/>
          </p:cNvSpPr>
          <p:nvPr>
            <p:ph type="dt" sz="half" idx="10"/>
          </p:nvPr>
        </p:nvSpPr>
        <p:spPr/>
        <p:txBody>
          <a:bodyPr/>
          <a:lstStyle/>
          <a:p>
            <a:fld id="{C503C38B-4867-4F76-A99B-1D26C869E553}" type="datetime1">
              <a:rPr kumimoji="1" lang="ja-JP" altLang="en-US" smtClean="0"/>
              <a:t>2025/2/20</a:t>
            </a:fld>
            <a:endParaRPr kumimoji="1" lang="ja-JP" altLang="en-US"/>
          </a:p>
        </p:txBody>
      </p:sp>
      <p:sp>
        <p:nvSpPr>
          <p:cNvPr id="8" name="フッター プレースホルダー 7">
            <a:extLst>
              <a:ext uri="{FF2B5EF4-FFF2-40B4-BE49-F238E27FC236}">
                <a16:creationId xmlns:a16="http://schemas.microsoft.com/office/drawing/2014/main" id="{580B6E39-840A-4C7B-AFAA-C8B46DE691E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36BAD79-0766-403B-867D-1E37E28244FD}"/>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292899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648915-BEAA-47C1-A433-EC7408441AC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77F97F9-55C8-414C-9742-78022F3E6519}"/>
              </a:ext>
            </a:extLst>
          </p:cNvPr>
          <p:cNvSpPr>
            <a:spLocks noGrp="1"/>
          </p:cNvSpPr>
          <p:nvPr>
            <p:ph type="dt" sz="half" idx="10"/>
          </p:nvPr>
        </p:nvSpPr>
        <p:spPr/>
        <p:txBody>
          <a:bodyPr/>
          <a:lstStyle/>
          <a:p>
            <a:fld id="{D45403FE-9228-48D4-BFDF-96A612995DA0}" type="datetime1">
              <a:rPr kumimoji="1" lang="ja-JP" altLang="en-US" smtClean="0"/>
              <a:t>2025/2/20</a:t>
            </a:fld>
            <a:endParaRPr kumimoji="1" lang="ja-JP" altLang="en-US"/>
          </a:p>
        </p:txBody>
      </p:sp>
      <p:sp>
        <p:nvSpPr>
          <p:cNvPr id="4" name="フッター プレースホルダー 3">
            <a:extLst>
              <a:ext uri="{FF2B5EF4-FFF2-40B4-BE49-F238E27FC236}">
                <a16:creationId xmlns:a16="http://schemas.microsoft.com/office/drawing/2014/main" id="{060B777B-0CFE-44CE-9754-E4CAB4B72CF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218F225-EA71-4359-9673-2BCF27C38CE9}"/>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2125237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0B3DD2A-4157-4B7B-880E-97D9B739A77B}"/>
              </a:ext>
            </a:extLst>
          </p:cNvPr>
          <p:cNvSpPr>
            <a:spLocks noGrp="1"/>
          </p:cNvSpPr>
          <p:nvPr>
            <p:ph type="dt" sz="half" idx="10"/>
          </p:nvPr>
        </p:nvSpPr>
        <p:spPr/>
        <p:txBody>
          <a:bodyPr/>
          <a:lstStyle/>
          <a:p>
            <a:fld id="{137CDF71-0804-43B6-984A-493CE335CDAA}" type="datetime1">
              <a:rPr kumimoji="1" lang="ja-JP" altLang="en-US" smtClean="0"/>
              <a:t>2025/2/20</a:t>
            </a:fld>
            <a:endParaRPr kumimoji="1" lang="ja-JP" altLang="en-US"/>
          </a:p>
        </p:txBody>
      </p:sp>
      <p:sp>
        <p:nvSpPr>
          <p:cNvPr id="3" name="フッター プレースホルダー 2">
            <a:extLst>
              <a:ext uri="{FF2B5EF4-FFF2-40B4-BE49-F238E27FC236}">
                <a16:creationId xmlns:a16="http://schemas.microsoft.com/office/drawing/2014/main" id="{0F20BB62-BEB1-4A6D-83DD-874A62332CE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EBC6E3A-B637-452D-B504-C8806FA81EB4}"/>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3371589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C62E30-8D10-42E9-826A-087F5E97588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5725D50-3066-438B-ACC1-C261E20327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FD584D2-B021-466D-88CF-BD5126D33B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ADBE33B-037C-4A94-98E1-CCDE7FC5DD42}"/>
              </a:ext>
            </a:extLst>
          </p:cNvPr>
          <p:cNvSpPr>
            <a:spLocks noGrp="1"/>
          </p:cNvSpPr>
          <p:nvPr>
            <p:ph type="dt" sz="half" idx="10"/>
          </p:nvPr>
        </p:nvSpPr>
        <p:spPr/>
        <p:txBody>
          <a:bodyPr/>
          <a:lstStyle/>
          <a:p>
            <a:fld id="{89BCA6C9-27AC-452C-9CCA-24FA32D98779}" type="datetime1">
              <a:rPr kumimoji="1" lang="ja-JP" altLang="en-US" smtClean="0"/>
              <a:t>2025/2/20</a:t>
            </a:fld>
            <a:endParaRPr kumimoji="1" lang="ja-JP" altLang="en-US"/>
          </a:p>
        </p:txBody>
      </p:sp>
      <p:sp>
        <p:nvSpPr>
          <p:cNvPr id="6" name="フッター プレースホルダー 5">
            <a:extLst>
              <a:ext uri="{FF2B5EF4-FFF2-40B4-BE49-F238E27FC236}">
                <a16:creationId xmlns:a16="http://schemas.microsoft.com/office/drawing/2014/main" id="{CD863F68-BD0B-4C57-B8B7-904BCA58A1C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6D8DDAC-9FFF-4D8E-8B69-EDF0A237F001}"/>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1232070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F5DA18-C849-4921-89B2-16E2F1A0F3E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3536A0F-2C1F-40BD-8B59-22802DBE93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712370F-45D5-4679-B149-F2A9402845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0CAA2A9-AEE2-4DB3-A896-86A766B3CFAD}"/>
              </a:ext>
            </a:extLst>
          </p:cNvPr>
          <p:cNvSpPr>
            <a:spLocks noGrp="1"/>
          </p:cNvSpPr>
          <p:nvPr>
            <p:ph type="dt" sz="half" idx="10"/>
          </p:nvPr>
        </p:nvSpPr>
        <p:spPr/>
        <p:txBody>
          <a:bodyPr/>
          <a:lstStyle/>
          <a:p>
            <a:fld id="{60DA20C0-2488-410F-9B9B-A5616EF021E5}" type="datetime1">
              <a:rPr kumimoji="1" lang="ja-JP" altLang="en-US" smtClean="0"/>
              <a:t>2025/2/20</a:t>
            </a:fld>
            <a:endParaRPr kumimoji="1" lang="ja-JP" altLang="en-US"/>
          </a:p>
        </p:txBody>
      </p:sp>
      <p:sp>
        <p:nvSpPr>
          <p:cNvPr id="6" name="フッター プレースホルダー 5">
            <a:extLst>
              <a:ext uri="{FF2B5EF4-FFF2-40B4-BE49-F238E27FC236}">
                <a16:creationId xmlns:a16="http://schemas.microsoft.com/office/drawing/2014/main" id="{FC9AB9E1-0562-4385-9EDE-E8A698E1587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D994135-13F3-456C-B973-D61AE7CC3F38}"/>
              </a:ext>
            </a:extLst>
          </p:cNvPr>
          <p:cNvSpPr>
            <a:spLocks noGrp="1"/>
          </p:cNvSpPr>
          <p:nvPr>
            <p:ph type="sldNum" sz="quarter" idx="12"/>
          </p:nvPr>
        </p:nvSpPr>
        <p:spPr/>
        <p:txBody>
          <a:body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950613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0649601-9C96-46CA-A1DF-6C77417B30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42BEB09-B05F-404F-AA4A-45969D6BB3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5F3971-A864-4148-B240-CF7383F583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592CC-4B46-4F15-991A-7CE00135BA4E}" type="datetime1">
              <a:rPr kumimoji="1" lang="ja-JP" altLang="en-US" smtClean="0"/>
              <a:t>2025/2/20</a:t>
            </a:fld>
            <a:endParaRPr kumimoji="1" lang="ja-JP" altLang="en-US"/>
          </a:p>
        </p:txBody>
      </p:sp>
      <p:sp>
        <p:nvSpPr>
          <p:cNvPr id="5" name="フッター プレースホルダー 4">
            <a:extLst>
              <a:ext uri="{FF2B5EF4-FFF2-40B4-BE49-F238E27FC236}">
                <a16:creationId xmlns:a16="http://schemas.microsoft.com/office/drawing/2014/main" id="{52C3C528-21BA-4D70-A755-E19C0241C0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5C229E5-1111-4603-966E-12859D25F5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7B35E1-32FA-4282-B5F4-DE10F4DBB445}" type="slidenum">
              <a:rPr kumimoji="1" lang="ja-JP" altLang="en-US" smtClean="0"/>
              <a:t>‹#›</a:t>
            </a:fld>
            <a:endParaRPr kumimoji="1" lang="ja-JP" altLang="en-US"/>
          </a:p>
        </p:txBody>
      </p:sp>
    </p:spTree>
    <p:extLst>
      <p:ext uri="{BB962C8B-B14F-4D97-AF65-F5344CB8AC3E}">
        <p14:creationId xmlns:p14="http://schemas.microsoft.com/office/powerpoint/2010/main" val="1826019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tmp"/></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AD06D9-7CE0-487C-B0F7-D2A0ADE9A751}"/>
              </a:ext>
            </a:extLst>
          </p:cNvPr>
          <p:cNvSpPr>
            <a:spLocks noGrp="1"/>
          </p:cNvSpPr>
          <p:nvPr>
            <p:ph type="ctrTitle"/>
          </p:nvPr>
        </p:nvSpPr>
        <p:spPr>
          <a:xfrm>
            <a:off x="1524000" y="1469554"/>
            <a:ext cx="9144000" cy="2387600"/>
          </a:xfrm>
        </p:spPr>
        <p:txBody>
          <a:bodyPr>
            <a:normAutofit fontScale="90000"/>
          </a:bodyPr>
          <a:lstStyle/>
          <a:p>
            <a:r>
              <a:rPr kumimoji="1" lang="en-US" altLang="ja-JP" sz="4400" b="1" dirty="0">
                <a:latin typeface="メイリオ" panose="020B0604030504040204" pitchFamily="50" charset="-128"/>
                <a:ea typeface="メイリオ" panose="020B0604030504040204" pitchFamily="50" charset="-128"/>
              </a:rPr>
              <a:t>LA</a:t>
            </a:r>
            <a:r>
              <a:rPr kumimoji="1" lang="ja-JP" altLang="en-US" sz="4400" b="1" dirty="0">
                <a:latin typeface="メイリオ" panose="020B0604030504040204" pitchFamily="50" charset="-128"/>
                <a:ea typeface="メイリオ" panose="020B0604030504040204" pitchFamily="50" charset="-128"/>
              </a:rPr>
              <a:t>ショートセミナー</a:t>
            </a:r>
            <a:br>
              <a:rPr kumimoji="1" lang="en-US" altLang="ja-JP" sz="4400" b="1" dirty="0">
                <a:latin typeface="メイリオ" panose="020B0604030504040204" pitchFamily="50" charset="-128"/>
                <a:ea typeface="メイリオ" panose="020B0604030504040204" pitchFamily="50" charset="-128"/>
              </a:rPr>
            </a:br>
            <a:br>
              <a:rPr kumimoji="1" lang="en-US" altLang="ja-JP" sz="4400" b="1" dirty="0">
                <a:latin typeface="メイリオ" panose="020B0604030504040204" pitchFamily="50" charset="-128"/>
                <a:ea typeface="メイリオ" panose="020B0604030504040204" pitchFamily="50" charset="-128"/>
              </a:rPr>
            </a:br>
            <a:r>
              <a:rPr kumimoji="1" lang="ja-JP" altLang="en-US" b="1" dirty="0">
                <a:latin typeface="メイリオ" panose="020B0604030504040204" pitchFamily="50" charset="-128"/>
                <a:ea typeface="メイリオ" panose="020B0604030504040204" pitchFamily="50" charset="-128"/>
              </a:rPr>
              <a:t>インタビューデータの書き方</a:t>
            </a:r>
            <a:endParaRPr kumimoji="1" lang="ja-JP" altLang="en-US" sz="4400" b="1" dirty="0">
              <a:latin typeface="メイリオ" panose="020B0604030504040204" pitchFamily="50" charset="-128"/>
              <a:ea typeface="メイリオ" panose="020B0604030504040204" pitchFamily="50" charset="-128"/>
            </a:endParaRPr>
          </a:p>
        </p:txBody>
      </p:sp>
      <p:sp>
        <p:nvSpPr>
          <p:cNvPr id="3" name="字幕 2">
            <a:extLst>
              <a:ext uri="{FF2B5EF4-FFF2-40B4-BE49-F238E27FC236}">
                <a16:creationId xmlns:a16="http://schemas.microsoft.com/office/drawing/2014/main" id="{2C3CDD06-0B06-45DD-9912-9A1BFFC64215}"/>
              </a:ext>
            </a:extLst>
          </p:cNvPr>
          <p:cNvSpPr>
            <a:spLocks noGrp="1"/>
          </p:cNvSpPr>
          <p:nvPr>
            <p:ph type="subTitle" idx="1"/>
          </p:nvPr>
        </p:nvSpPr>
        <p:spPr>
          <a:xfrm>
            <a:off x="1524000" y="4452466"/>
            <a:ext cx="9144000" cy="1903883"/>
          </a:xfrm>
        </p:spPr>
        <p:txBody>
          <a:bodyPr/>
          <a:lstStyle/>
          <a:p>
            <a:endParaRPr kumimoji="1" lang="en-US" altLang="ja-JP" dirty="0"/>
          </a:p>
          <a:p>
            <a:r>
              <a:rPr lang="ja-JP" altLang="en-US" sz="2800" dirty="0">
                <a:latin typeface="メイリオ" panose="020B0604030504040204" pitchFamily="50" charset="-128"/>
                <a:ea typeface="メイリオ" panose="020B0604030504040204" pitchFamily="50" charset="-128"/>
              </a:rPr>
              <a:t>社会学研究科</a:t>
            </a:r>
            <a:endParaRPr lang="en-US" altLang="ja-JP" sz="2800" dirty="0">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ラーニングアドバイザー</a:t>
            </a:r>
            <a:r>
              <a:rPr kumimoji="1" lang="ja-JP" altLang="en-US" sz="1400" dirty="0">
                <a:latin typeface="メイリオ" panose="020B0604030504040204" pitchFamily="50" charset="-128"/>
                <a:ea typeface="メイリオ" panose="020B0604030504040204" pitchFamily="50" charset="-128"/>
              </a:rPr>
              <a:t>　</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2025</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3</a:t>
            </a:r>
            <a:r>
              <a:rPr kumimoji="1" lang="ja-JP" altLang="en-US" sz="1400" dirty="0">
                <a:latin typeface="メイリオ" panose="020B0604030504040204" pitchFamily="50" charset="-128"/>
                <a:ea typeface="メイリオ" panose="020B0604030504040204" pitchFamily="50" charset="-128"/>
              </a:rPr>
              <a:t>月一部更新</a:t>
            </a:r>
          </a:p>
        </p:txBody>
      </p:sp>
      <p:sp>
        <p:nvSpPr>
          <p:cNvPr id="4" name="スライド番号プレースホルダー 3">
            <a:extLst>
              <a:ext uri="{FF2B5EF4-FFF2-40B4-BE49-F238E27FC236}">
                <a16:creationId xmlns:a16="http://schemas.microsoft.com/office/drawing/2014/main" id="{503FB2F2-A93A-4817-8E08-D93EF7D3E3BD}"/>
              </a:ext>
            </a:extLst>
          </p:cNvPr>
          <p:cNvSpPr>
            <a:spLocks noGrp="1"/>
          </p:cNvSpPr>
          <p:nvPr>
            <p:ph type="sldNum" sz="quarter" idx="12"/>
          </p:nvPr>
        </p:nvSpPr>
        <p:spPr/>
        <p:txBody>
          <a:bodyPr/>
          <a:lstStyle/>
          <a:p>
            <a:fld id="{FB7B35E1-32FA-4282-B5F4-DE10F4DBB445}" type="slidenum">
              <a:rPr kumimoji="1" lang="ja-JP" altLang="en-US" smtClean="0"/>
              <a:t>1</a:t>
            </a:fld>
            <a:endParaRPr kumimoji="1" lang="ja-JP" altLang="en-US"/>
          </a:p>
        </p:txBody>
      </p:sp>
      <p:sp>
        <p:nvSpPr>
          <p:cNvPr id="5" name="四角形: 角を丸くする 4">
            <a:extLst>
              <a:ext uri="{FF2B5EF4-FFF2-40B4-BE49-F238E27FC236}">
                <a16:creationId xmlns:a16="http://schemas.microsoft.com/office/drawing/2014/main" id="{F1FD944A-5DC2-442C-8AB4-EA45750D370B}"/>
              </a:ext>
            </a:extLst>
          </p:cNvPr>
          <p:cNvSpPr/>
          <p:nvPr/>
        </p:nvSpPr>
        <p:spPr>
          <a:xfrm>
            <a:off x="1056752" y="1345494"/>
            <a:ext cx="10078496" cy="2635721"/>
          </a:xfrm>
          <a:prstGeom prst="round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31608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9B4940-8A18-4FC4-AA57-8C51EC50BB37}"/>
              </a:ext>
            </a:extLst>
          </p:cNvPr>
          <p:cNvSpPr>
            <a:spLocks noGrp="1"/>
          </p:cNvSpPr>
          <p:nvPr>
            <p:ph type="title"/>
          </p:nvPr>
        </p:nvSpPr>
        <p:spPr>
          <a:xfrm>
            <a:off x="77874" y="5541"/>
            <a:ext cx="10515600" cy="1325563"/>
          </a:xfrm>
        </p:spPr>
        <p:txBody>
          <a:bodyPr/>
          <a:lstStyle/>
          <a:p>
            <a:r>
              <a:rPr lang="en-US" altLang="ja-JP" b="1" dirty="0">
                <a:latin typeface="メイリオ" panose="020B0604030504040204" pitchFamily="50" charset="-128"/>
                <a:ea typeface="メイリオ" panose="020B0604030504040204" pitchFamily="50" charset="-128"/>
              </a:rPr>
              <a:t>4. </a:t>
            </a:r>
            <a:r>
              <a:rPr lang="ja-JP" altLang="en-US" b="1" dirty="0">
                <a:latin typeface="メイリオ" panose="020B0604030504040204" pitchFamily="50" charset="-128"/>
                <a:ea typeface="メイリオ" panose="020B0604030504040204" pitchFamily="50" charset="-128"/>
              </a:rPr>
              <a:t>インタビューデータの引用方法</a:t>
            </a:r>
            <a:endParaRPr kumimoji="1" lang="ja-JP" altLang="en-US"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D63AB423-FDAC-44B2-A85C-E908E2977952}"/>
              </a:ext>
            </a:extLst>
          </p:cNvPr>
          <p:cNvSpPr>
            <a:spLocks noGrp="1"/>
          </p:cNvSpPr>
          <p:nvPr>
            <p:ph idx="1"/>
          </p:nvPr>
        </p:nvSpPr>
        <p:spPr>
          <a:xfrm>
            <a:off x="285541" y="1372491"/>
            <a:ext cx="10515600" cy="1134626"/>
          </a:xfrm>
        </p:spPr>
        <p:txBody>
          <a:bodyPr>
            <a:normAutofit/>
          </a:bodyPr>
          <a:lstStyle/>
          <a:p>
            <a:pPr marL="0" indent="0">
              <a:buNone/>
            </a:pPr>
            <a:r>
              <a:rPr kumimoji="1" lang="en-US" altLang="ja-JP" sz="2400" dirty="0">
                <a:latin typeface="メイリオ" panose="020B0604030504040204" pitchFamily="50" charset="-128"/>
                <a:ea typeface="メイリオ" panose="020B0604030504040204" pitchFamily="50" charset="-128"/>
              </a:rPr>
              <a:t>※Microsoft Word</a:t>
            </a:r>
            <a:r>
              <a:rPr kumimoji="1" lang="ja-JP" altLang="en-US" sz="2400" dirty="0">
                <a:latin typeface="メイリオ" panose="020B0604030504040204" pitchFamily="50" charset="-128"/>
                <a:ea typeface="メイリオ" panose="020B0604030504040204" pitchFamily="50" charset="-128"/>
              </a:rPr>
              <a:t>の操作</a:t>
            </a:r>
            <a:endParaRPr kumimoji="1" lang="en-US" altLang="ja-JP" sz="2400" dirty="0">
              <a:latin typeface="メイリオ" panose="020B0604030504040204" pitchFamily="50" charset="-128"/>
              <a:ea typeface="メイリオ" panose="020B0604030504040204" pitchFamily="50" charset="-128"/>
            </a:endParaRPr>
          </a:p>
          <a:p>
            <a:pPr marL="0" indent="0">
              <a:buNone/>
            </a:pPr>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ホーム</a:t>
            </a:r>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タブ→段落の設定→インデントを調整可能</a:t>
            </a:r>
            <a:endParaRPr kumimoji="1" lang="ja-JP" altLang="en-US" sz="2400"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1DCC23CB-007F-4AFC-B077-FE449BD426CA}"/>
              </a:ext>
            </a:extLst>
          </p:cNvPr>
          <p:cNvSpPr>
            <a:spLocks noGrp="1"/>
          </p:cNvSpPr>
          <p:nvPr>
            <p:ph type="sldNum" sz="quarter" idx="12"/>
          </p:nvPr>
        </p:nvSpPr>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10</a:t>
            </a:fld>
            <a:endParaRPr kumimoji="1" lang="ja-JP" altLang="en-US">
              <a:latin typeface="メイリオ" panose="020B0604030504040204" pitchFamily="50" charset="-128"/>
              <a:ea typeface="メイリオ" panose="020B0604030504040204" pitchFamily="50" charset="-128"/>
            </a:endParaRPr>
          </a:p>
        </p:txBody>
      </p:sp>
      <p:pic>
        <p:nvPicPr>
          <p:cNvPr id="8" name="図 7">
            <a:extLst>
              <a:ext uri="{FF2B5EF4-FFF2-40B4-BE49-F238E27FC236}">
                <a16:creationId xmlns:a16="http://schemas.microsoft.com/office/drawing/2014/main" id="{26602FF0-2CB5-413D-A21E-0EDF51CD03D7}"/>
              </a:ext>
            </a:extLst>
          </p:cNvPr>
          <p:cNvPicPr>
            <a:picLocks noChangeAspect="1"/>
          </p:cNvPicPr>
          <p:nvPr/>
        </p:nvPicPr>
        <p:blipFill rotWithShape="1">
          <a:blip r:embed="rId3">
            <a:extLst>
              <a:ext uri="{28A0092B-C50C-407E-A947-70E740481C1C}">
                <a14:useLocalDpi xmlns:a14="http://schemas.microsoft.com/office/drawing/2010/main" val="0"/>
              </a:ext>
            </a:extLst>
          </a:blip>
          <a:srcRect b="31931"/>
          <a:stretch/>
        </p:blipFill>
        <p:spPr>
          <a:xfrm>
            <a:off x="71176" y="2512088"/>
            <a:ext cx="9911024" cy="3922129"/>
          </a:xfrm>
          <a:prstGeom prst="rect">
            <a:avLst/>
          </a:prstGeom>
          <a:ln>
            <a:noFill/>
          </a:ln>
        </p:spPr>
      </p:pic>
      <p:sp>
        <p:nvSpPr>
          <p:cNvPr id="9" name="矢印: 右 8">
            <a:extLst>
              <a:ext uri="{FF2B5EF4-FFF2-40B4-BE49-F238E27FC236}">
                <a16:creationId xmlns:a16="http://schemas.microsoft.com/office/drawing/2014/main" id="{9CCCD26B-CCEF-4CCF-8042-C5D9CD2962C2}"/>
              </a:ext>
            </a:extLst>
          </p:cNvPr>
          <p:cNvSpPr/>
          <p:nvPr/>
        </p:nvSpPr>
        <p:spPr>
          <a:xfrm>
            <a:off x="2240782" y="5225143"/>
            <a:ext cx="241161" cy="39188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0" name="矢印: 右 9">
            <a:extLst>
              <a:ext uri="{FF2B5EF4-FFF2-40B4-BE49-F238E27FC236}">
                <a16:creationId xmlns:a16="http://schemas.microsoft.com/office/drawing/2014/main" id="{A6F2204C-3A9F-467B-81B2-0E1C185E36AD}"/>
              </a:ext>
            </a:extLst>
          </p:cNvPr>
          <p:cNvSpPr/>
          <p:nvPr/>
        </p:nvSpPr>
        <p:spPr>
          <a:xfrm rot="10800000">
            <a:off x="7467599" y="5225143"/>
            <a:ext cx="241161" cy="39188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0784A67C-C72A-49F0-8957-0473F63E6FA5}"/>
              </a:ext>
            </a:extLst>
          </p:cNvPr>
          <p:cNvSpPr/>
          <p:nvPr/>
        </p:nvSpPr>
        <p:spPr>
          <a:xfrm>
            <a:off x="5205046" y="3429000"/>
            <a:ext cx="261257" cy="2687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pic>
        <p:nvPicPr>
          <p:cNvPr id="13" name="図 12">
            <a:extLst>
              <a:ext uri="{FF2B5EF4-FFF2-40B4-BE49-F238E27FC236}">
                <a16:creationId xmlns:a16="http://schemas.microsoft.com/office/drawing/2014/main" id="{5E6B0C1C-BA2E-4F43-9BE0-0E2786C346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66505" y="1289718"/>
            <a:ext cx="3871356" cy="5249194"/>
          </a:xfrm>
          <a:prstGeom prst="rect">
            <a:avLst/>
          </a:prstGeom>
        </p:spPr>
      </p:pic>
      <p:cxnSp>
        <p:nvCxnSpPr>
          <p:cNvPr id="15" name="直線矢印コネクタ 14">
            <a:extLst>
              <a:ext uri="{FF2B5EF4-FFF2-40B4-BE49-F238E27FC236}">
                <a16:creationId xmlns:a16="http://schemas.microsoft.com/office/drawing/2014/main" id="{D397053F-49FC-4935-9B0E-31931DB0E8E3}"/>
              </a:ext>
            </a:extLst>
          </p:cNvPr>
          <p:cNvCxnSpPr>
            <a:stCxn id="11" idx="3"/>
          </p:cNvCxnSpPr>
          <p:nvPr/>
        </p:nvCxnSpPr>
        <p:spPr>
          <a:xfrm flipV="1">
            <a:off x="5466303" y="3034602"/>
            <a:ext cx="2612572" cy="52879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23480B24-78F4-4924-940F-29140D41FC06}"/>
              </a:ext>
            </a:extLst>
          </p:cNvPr>
          <p:cNvSpPr/>
          <p:nvPr/>
        </p:nvSpPr>
        <p:spPr>
          <a:xfrm>
            <a:off x="8209503" y="2512088"/>
            <a:ext cx="1858945" cy="81709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cxnSp>
        <p:nvCxnSpPr>
          <p:cNvPr id="12" name="直線コネクタ 11">
            <a:extLst>
              <a:ext uri="{FF2B5EF4-FFF2-40B4-BE49-F238E27FC236}">
                <a16:creationId xmlns:a16="http://schemas.microsoft.com/office/drawing/2014/main" id="{021E2649-1E26-4D9F-A85F-1758D45C28D0}"/>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33208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50FA11-B8E4-4831-B59E-13541F1845AA}"/>
              </a:ext>
            </a:extLst>
          </p:cNvPr>
          <p:cNvSpPr>
            <a:spLocks noGrp="1"/>
          </p:cNvSpPr>
          <p:nvPr>
            <p:ph type="title"/>
          </p:nvPr>
        </p:nvSpPr>
        <p:spPr>
          <a:xfrm>
            <a:off x="80388" y="0"/>
            <a:ext cx="10515600" cy="1325563"/>
          </a:xfrm>
        </p:spPr>
        <p:txBody>
          <a:bodyPr/>
          <a:lstStyle/>
          <a:p>
            <a:r>
              <a:rPr lang="en-US" altLang="ja-JP" b="1" dirty="0">
                <a:latin typeface="メイリオ" panose="020B0604030504040204" pitchFamily="50" charset="-128"/>
                <a:ea typeface="メイリオ" panose="020B0604030504040204" pitchFamily="50" charset="-128"/>
              </a:rPr>
              <a:t>5. </a:t>
            </a:r>
            <a:r>
              <a:rPr lang="ja-JP" altLang="en-US" b="1" dirty="0">
                <a:latin typeface="メイリオ" panose="020B0604030504040204" pitchFamily="50" charset="-128"/>
                <a:ea typeface="メイリオ" panose="020B0604030504040204" pitchFamily="50" charset="-128"/>
              </a:rPr>
              <a:t>調査情報の開示</a:t>
            </a:r>
            <a:endParaRPr lang="en-US" altLang="ja-JP"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312913B9-F293-4220-A7A6-F66F92DEE2BD}"/>
              </a:ext>
            </a:extLst>
          </p:cNvPr>
          <p:cNvSpPr>
            <a:spLocks noGrp="1"/>
          </p:cNvSpPr>
          <p:nvPr>
            <p:ph idx="1"/>
          </p:nvPr>
        </p:nvSpPr>
        <p:spPr>
          <a:xfrm>
            <a:off x="298938" y="1631054"/>
            <a:ext cx="11676184" cy="5004300"/>
          </a:xfrm>
        </p:spPr>
        <p:txBody>
          <a:bodyPr>
            <a:normAutofit/>
          </a:bodyPr>
          <a:lstStyle/>
          <a:p>
            <a:pPr>
              <a:buFont typeface="Wingdings" panose="05000000000000000000" pitchFamily="2" charset="2"/>
              <a:buChar char="n"/>
            </a:pPr>
            <a:r>
              <a:rPr kumimoji="1" lang="ja-JP" altLang="en-US" sz="3600" dirty="0">
                <a:solidFill>
                  <a:schemeClr val="accent2">
                    <a:lumMod val="50000"/>
                  </a:schemeClr>
                </a:solidFill>
                <a:latin typeface="メイリオ" panose="020B0604030504040204" pitchFamily="50" charset="-128"/>
                <a:ea typeface="メイリオ" panose="020B0604030504040204" pitchFamily="50" charset="-128"/>
              </a:rPr>
              <a:t>調査にかかわる情報を引用箇所の末尾や脚注に記載</a:t>
            </a:r>
            <a:endParaRPr kumimoji="1" lang="en-US" altLang="ja-JP" sz="3600" dirty="0">
              <a:solidFill>
                <a:schemeClr val="accent2">
                  <a:lumMod val="50000"/>
                </a:schemeClr>
              </a:solidFill>
              <a:latin typeface="メイリオ" panose="020B0604030504040204" pitchFamily="50" charset="-128"/>
              <a:ea typeface="メイリオ" panose="020B0604030504040204" pitchFamily="50" charset="-128"/>
            </a:endParaRPr>
          </a:p>
          <a:p>
            <a:pPr lvl="1"/>
            <a:r>
              <a:rPr kumimoji="1" lang="ja-JP" altLang="en-US" sz="3600" dirty="0">
                <a:latin typeface="メイリオ" panose="020B0604030504040204" pitchFamily="50" charset="-128"/>
                <a:ea typeface="メイリオ" panose="020B0604030504040204" pitchFamily="50" charset="-128"/>
              </a:rPr>
              <a:t>質問項目</a:t>
            </a:r>
            <a:endParaRPr kumimoji="1" lang="en-US" altLang="ja-JP" sz="3600" dirty="0">
              <a:latin typeface="メイリオ" panose="020B0604030504040204" pitchFamily="50" charset="-128"/>
              <a:ea typeface="メイリオ" panose="020B0604030504040204" pitchFamily="50" charset="-128"/>
            </a:endParaRPr>
          </a:p>
          <a:p>
            <a:pPr lvl="1"/>
            <a:r>
              <a:rPr lang="ja-JP" altLang="en-US" sz="3600" dirty="0">
                <a:latin typeface="メイリオ" panose="020B0604030504040204" pitchFamily="50" charset="-128"/>
                <a:ea typeface="メイリオ" panose="020B0604030504040204" pitchFamily="50" charset="-128"/>
              </a:rPr>
              <a:t>調査実施日＋実施時間や場所など</a:t>
            </a:r>
            <a:endParaRPr lang="en-US" altLang="ja-JP" sz="3600" dirty="0">
              <a:latin typeface="メイリオ" panose="020B0604030504040204" pitchFamily="50" charset="-128"/>
              <a:ea typeface="メイリオ" panose="020B0604030504040204" pitchFamily="50" charset="-128"/>
            </a:endParaRPr>
          </a:p>
          <a:p>
            <a:pPr lvl="1"/>
            <a:r>
              <a:rPr lang="ja-JP" altLang="en-US" sz="3600" dirty="0">
                <a:latin typeface="メイリオ" panose="020B0604030504040204" pitchFamily="50" charset="-128"/>
                <a:ea typeface="メイリオ" panose="020B0604030504040204" pitchFamily="50" charset="-128"/>
              </a:rPr>
              <a:t>調査者と調査対象者の関係性</a:t>
            </a:r>
            <a:endParaRPr lang="en-US" altLang="ja-JP" sz="3600" dirty="0">
              <a:latin typeface="メイリオ" panose="020B0604030504040204" pitchFamily="50" charset="-128"/>
              <a:ea typeface="メイリオ" panose="020B0604030504040204" pitchFamily="50" charset="-128"/>
            </a:endParaRPr>
          </a:p>
          <a:p>
            <a:pPr marL="457200" lvl="1" indent="0">
              <a:buNone/>
            </a:pPr>
            <a:r>
              <a:rPr lang="ja-JP" altLang="en-US" sz="3600" dirty="0">
                <a:latin typeface="メイリオ" panose="020B0604030504040204" pitchFamily="50" charset="-128"/>
                <a:ea typeface="メイリオ" panose="020B0604030504040204" pitchFamily="50" charset="-128"/>
              </a:rPr>
              <a:t>（友人、ボランティアと団体責任者など）</a:t>
            </a:r>
            <a:endParaRPr lang="en-US" altLang="ja-JP" sz="3600" dirty="0">
              <a:latin typeface="メイリオ" panose="020B0604030504040204" pitchFamily="50" charset="-128"/>
              <a:ea typeface="メイリオ" panose="020B0604030504040204" pitchFamily="50" charset="-128"/>
            </a:endParaRPr>
          </a:p>
          <a:p>
            <a:pPr marL="0" indent="0">
              <a:buNone/>
            </a:pPr>
            <a:endParaRPr kumimoji="1" lang="en-US" altLang="ja-JP" sz="2400" dirty="0">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kumimoji="1" lang="ja-JP" altLang="en-US" sz="3600" dirty="0">
                <a:solidFill>
                  <a:schemeClr val="accent2">
                    <a:lumMod val="50000"/>
                  </a:schemeClr>
                </a:solidFill>
                <a:latin typeface="メイリオ" panose="020B0604030504040204" pitchFamily="50" charset="-128"/>
                <a:ea typeface="メイリオ" panose="020B0604030504040204" pitchFamily="50" charset="-128"/>
              </a:rPr>
              <a:t>調査対象者の基本属性 </a:t>
            </a:r>
            <a:r>
              <a:rPr kumimoji="1" lang="en-US" altLang="ja-JP" sz="3600" u="sng" dirty="0">
                <a:solidFill>
                  <a:srgbClr val="FF0000"/>
                </a:solidFill>
                <a:latin typeface="メイリオ" panose="020B0604030504040204" pitchFamily="50" charset="-128"/>
                <a:ea typeface="メイリオ" panose="020B0604030504040204" pitchFamily="50" charset="-128"/>
              </a:rPr>
              <a:t>※</a:t>
            </a:r>
            <a:r>
              <a:rPr kumimoji="1" lang="ja-JP" altLang="en-US" sz="3600" u="sng" dirty="0">
                <a:solidFill>
                  <a:srgbClr val="FF0000"/>
                </a:solidFill>
                <a:latin typeface="メイリオ" panose="020B0604030504040204" pitchFamily="50" charset="-128"/>
                <a:ea typeface="メイリオ" panose="020B0604030504040204" pitchFamily="50" charset="-128"/>
              </a:rPr>
              <a:t>プライバシーへの配慮必須</a:t>
            </a:r>
            <a:r>
              <a:rPr kumimoji="1" lang="en-US" altLang="ja-JP" sz="3600" u="sng" dirty="0">
                <a:solidFill>
                  <a:srgbClr val="FF0000"/>
                </a:solidFill>
                <a:latin typeface="メイリオ" panose="020B0604030504040204" pitchFamily="50" charset="-128"/>
                <a:ea typeface="メイリオ" panose="020B0604030504040204" pitchFamily="50" charset="-128"/>
              </a:rPr>
              <a:t>※</a:t>
            </a:r>
          </a:p>
          <a:p>
            <a:pPr lvl="1"/>
            <a:r>
              <a:rPr lang="ja-JP" altLang="en-US" sz="3600" dirty="0">
                <a:latin typeface="メイリオ" panose="020B0604030504040204" pitchFamily="50" charset="-128"/>
                <a:ea typeface="メイリオ" panose="020B0604030504040204" pitchFamily="50" charset="-128"/>
              </a:rPr>
              <a:t>年齢、性別、職業など。一覧表にすると見やすい</a:t>
            </a:r>
            <a:endParaRPr lang="en-US" altLang="ja-JP" sz="2800" dirty="0">
              <a:latin typeface="メイリオ" panose="020B0604030504040204" pitchFamily="50" charset="-128"/>
              <a:ea typeface="メイリオ" panose="020B0604030504040204" pitchFamily="50" charset="-128"/>
            </a:endParaRPr>
          </a:p>
          <a:p>
            <a:pPr marL="457200" lvl="1" indent="0">
              <a:buNone/>
            </a:pPr>
            <a:endParaRPr lang="en-US" altLang="ja-JP" dirty="0">
              <a:latin typeface="メイリオ" panose="020B0604030504040204" pitchFamily="50" charset="-128"/>
              <a:ea typeface="メイリオ" panose="020B0604030504040204" pitchFamily="50" charset="-128"/>
            </a:endParaRPr>
          </a:p>
          <a:p>
            <a:pPr marL="457200" lvl="1" indent="0">
              <a:buNone/>
            </a:pP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3E2B5BD4-1C53-4919-83FF-2F73177010D0}"/>
              </a:ext>
            </a:extLst>
          </p:cNvPr>
          <p:cNvSpPr>
            <a:spLocks noGrp="1"/>
          </p:cNvSpPr>
          <p:nvPr>
            <p:ph type="sldNum" sz="quarter" idx="12"/>
          </p:nvPr>
        </p:nvSpPr>
        <p:spPr>
          <a:xfrm>
            <a:off x="9149862" y="6356350"/>
            <a:ext cx="2743200" cy="365125"/>
          </a:xfrm>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11</a:t>
            </a:fld>
            <a:endParaRPr kumimoji="1" lang="ja-JP" altLang="en-US">
              <a:latin typeface="メイリオ" panose="020B0604030504040204" pitchFamily="50" charset="-128"/>
              <a:ea typeface="メイリオ" panose="020B0604030504040204" pitchFamily="50" charset="-128"/>
            </a:endParaRPr>
          </a:p>
        </p:txBody>
      </p:sp>
      <p:cxnSp>
        <p:nvCxnSpPr>
          <p:cNvPr id="11" name="直線コネクタ 10">
            <a:extLst>
              <a:ext uri="{FF2B5EF4-FFF2-40B4-BE49-F238E27FC236}">
                <a16:creationId xmlns:a16="http://schemas.microsoft.com/office/drawing/2014/main" id="{EBF6E5D9-6FD4-455F-B0B8-FE25E204FDE0}"/>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386169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50FA11-B8E4-4831-B59E-13541F1845AA}"/>
              </a:ext>
            </a:extLst>
          </p:cNvPr>
          <p:cNvSpPr>
            <a:spLocks noGrp="1"/>
          </p:cNvSpPr>
          <p:nvPr>
            <p:ph type="title"/>
          </p:nvPr>
        </p:nvSpPr>
        <p:spPr>
          <a:xfrm>
            <a:off x="80388" y="0"/>
            <a:ext cx="10515600" cy="1325563"/>
          </a:xfrm>
        </p:spPr>
        <p:txBody>
          <a:bodyPr/>
          <a:lstStyle/>
          <a:p>
            <a:r>
              <a:rPr lang="en-US" altLang="ja-JP" b="1" dirty="0">
                <a:latin typeface="メイリオ" panose="020B0604030504040204" pitchFamily="50" charset="-128"/>
                <a:ea typeface="メイリオ" panose="020B0604030504040204" pitchFamily="50" charset="-128"/>
              </a:rPr>
              <a:t>5. </a:t>
            </a:r>
            <a:r>
              <a:rPr lang="ja-JP" altLang="en-US" b="1" dirty="0">
                <a:latin typeface="メイリオ" panose="020B0604030504040204" pitchFamily="50" charset="-128"/>
                <a:ea typeface="メイリオ" panose="020B0604030504040204" pitchFamily="50" charset="-128"/>
              </a:rPr>
              <a:t>調査情報の開示</a:t>
            </a:r>
            <a:endParaRPr lang="en-US" altLang="ja-JP"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312913B9-F293-4220-A7A6-F66F92DEE2BD}"/>
              </a:ext>
            </a:extLst>
          </p:cNvPr>
          <p:cNvSpPr>
            <a:spLocks noGrp="1"/>
          </p:cNvSpPr>
          <p:nvPr>
            <p:ph idx="1"/>
          </p:nvPr>
        </p:nvSpPr>
        <p:spPr>
          <a:xfrm>
            <a:off x="298938" y="1333268"/>
            <a:ext cx="11375574" cy="5141153"/>
          </a:xfrm>
        </p:spPr>
        <p:txBody>
          <a:bodyPr>
            <a:normAutofit/>
          </a:bodyPr>
          <a:lstStyle/>
          <a:p>
            <a:pPr>
              <a:buFont typeface="Wingdings" panose="05000000000000000000" pitchFamily="2" charset="2"/>
              <a:buChar char="n"/>
            </a:pPr>
            <a:r>
              <a:rPr kumimoji="1" lang="ja-JP" altLang="en-US" sz="3600" dirty="0">
                <a:solidFill>
                  <a:schemeClr val="accent2">
                    <a:lumMod val="50000"/>
                  </a:schemeClr>
                </a:solidFill>
                <a:latin typeface="メイリオ" panose="020B0604030504040204" pitchFamily="50" charset="-128"/>
                <a:ea typeface="メイリオ" panose="020B0604030504040204" pitchFamily="50" charset="-128"/>
              </a:rPr>
              <a:t>調査実施日などの記載の例</a:t>
            </a:r>
            <a:endParaRPr lang="en-US" altLang="ja-JP" dirty="0">
              <a:solidFill>
                <a:schemeClr val="accent2">
                  <a:lumMod val="50000"/>
                </a:schemeClr>
              </a:solidFill>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3E2B5BD4-1C53-4919-83FF-2F73177010D0}"/>
              </a:ext>
            </a:extLst>
          </p:cNvPr>
          <p:cNvSpPr>
            <a:spLocks noGrp="1"/>
          </p:cNvSpPr>
          <p:nvPr>
            <p:ph type="sldNum" sz="quarter" idx="12"/>
          </p:nvPr>
        </p:nvSpPr>
        <p:spPr>
          <a:xfrm>
            <a:off x="9149862" y="6356350"/>
            <a:ext cx="2743200" cy="365125"/>
          </a:xfrm>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12</a:t>
            </a:fld>
            <a:endParaRPr kumimoji="1" lang="ja-JP" altLang="en-US">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D55149FF-8E5E-4415-BB78-49FF349D68CA}"/>
              </a:ext>
            </a:extLst>
          </p:cNvPr>
          <p:cNvSpPr txBox="1"/>
          <p:nvPr/>
        </p:nvSpPr>
        <p:spPr>
          <a:xfrm>
            <a:off x="841968" y="2449016"/>
            <a:ext cx="10538335"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400" dirty="0">
                <a:latin typeface="+mn-ea"/>
              </a:rPr>
              <a:t>そしたらまた自分の問いとか視点を考え直さなきゃいけないじゃないですか。なんだよもうって。でもそれが研究の面白さでもあったりして、なんだか悔しいですよね（笑）</a:t>
            </a:r>
            <a:r>
              <a:rPr lang="ja-JP" altLang="en-US" sz="2400" dirty="0">
                <a:solidFill>
                  <a:schemeClr val="accent2"/>
                </a:solidFill>
                <a:latin typeface="+mn-ea"/>
              </a:rPr>
              <a:t>（</a:t>
            </a:r>
            <a:r>
              <a:rPr lang="en-US" altLang="ja-JP" sz="2400" dirty="0">
                <a:solidFill>
                  <a:schemeClr val="accent2"/>
                </a:solidFill>
                <a:latin typeface="+mn-ea"/>
              </a:rPr>
              <a:t>20XX</a:t>
            </a:r>
            <a:r>
              <a:rPr lang="ja-JP" altLang="en-US" sz="2400" dirty="0">
                <a:solidFill>
                  <a:schemeClr val="accent2"/>
                </a:solidFill>
                <a:latin typeface="+mn-ea"/>
              </a:rPr>
              <a:t>年</a:t>
            </a:r>
            <a:r>
              <a:rPr lang="en-US" altLang="ja-JP" sz="2400" dirty="0">
                <a:solidFill>
                  <a:schemeClr val="accent2"/>
                </a:solidFill>
                <a:latin typeface="+mn-ea"/>
              </a:rPr>
              <a:t>XX</a:t>
            </a:r>
            <a:r>
              <a:rPr lang="ja-JP" altLang="en-US" sz="2400" dirty="0">
                <a:solidFill>
                  <a:schemeClr val="accent2"/>
                </a:solidFill>
                <a:latin typeface="+mn-ea"/>
              </a:rPr>
              <a:t>月</a:t>
            </a:r>
            <a:r>
              <a:rPr lang="en-US" altLang="ja-JP" sz="2400" dirty="0">
                <a:solidFill>
                  <a:schemeClr val="accent2"/>
                </a:solidFill>
                <a:latin typeface="+mn-ea"/>
              </a:rPr>
              <a:t>XX</a:t>
            </a:r>
            <a:r>
              <a:rPr lang="ja-JP" altLang="en-US" sz="2400" dirty="0">
                <a:solidFill>
                  <a:schemeClr val="accent2"/>
                </a:solidFill>
                <a:latin typeface="+mn-ea"/>
              </a:rPr>
              <a:t>日のインタビュー調査より）</a:t>
            </a:r>
            <a:endParaRPr kumimoji="1" lang="en-US" altLang="ja-JP" sz="2400" dirty="0">
              <a:solidFill>
                <a:schemeClr val="accent2"/>
              </a:solidFill>
              <a:latin typeface="+mn-ea"/>
            </a:endParaRPr>
          </a:p>
        </p:txBody>
      </p:sp>
      <p:sp>
        <p:nvSpPr>
          <p:cNvPr id="6" name="テキスト ボックス 5">
            <a:extLst>
              <a:ext uri="{FF2B5EF4-FFF2-40B4-BE49-F238E27FC236}">
                <a16:creationId xmlns:a16="http://schemas.microsoft.com/office/drawing/2014/main" id="{16476574-8164-4414-8FC7-29B50EA1C997}"/>
              </a:ext>
            </a:extLst>
          </p:cNvPr>
          <p:cNvSpPr txBox="1"/>
          <p:nvPr/>
        </p:nvSpPr>
        <p:spPr>
          <a:xfrm>
            <a:off x="578616" y="1949283"/>
            <a:ext cx="4997236" cy="523220"/>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例</a:t>
            </a:r>
            <a:r>
              <a:rPr kumimoji="1" lang="en-US" altLang="ja-JP" sz="2800" dirty="0">
                <a:latin typeface="メイリオ" panose="020B0604030504040204" pitchFamily="50" charset="-128"/>
                <a:ea typeface="メイリオ" panose="020B0604030504040204" pitchFamily="50" charset="-128"/>
              </a:rPr>
              <a:t>1</a:t>
            </a:r>
            <a:r>
              <a:rPr kumimoji="1" lang="ja-JP" altLang="en-US" sz="2800" dirty="0">
                <a:latin typeface="メイリオ" panose="020B0604030504040204" pitchFamily="50" charset="-128"/>
                <a:ea typeface="メイリオ" panose="020B0604030504040204" pitchFamily="50" charset="-128"/>
              </a:rPr>
              <a:t>：引用箇所の末尾に記載</a:t>
            </a:r>
          </a:p>
        </p:txBody>
      </p:sp>
      <p:sp>
        <p:nvSpPr>
          <p:cNvPr id="7" name="テキスト ボックス 6">
            <a:extLst>
              <a:ext uri="{FF2B5EF4-FFF2-40B4-BE49-F238E27FC236}">
                <a16:creationId xmlns:a16="http://schemas.microsoft.com/office/drawing/2014/main" id="{051B981D-1BEA-43E3-B418-205388AF2DA9}"/>
              </a:ext>
            </a:extLst>
          </p:cNvPr>
          <p:cNvSpPr txBox="1"/>
          <p:nvPr/>
        </p:nvSpPr>
        <p:spPr>
          <a:xfrm>
            <a:off x="578617" y="3887468"/>
            <a:ext cx="3566000" cy="523220"/>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例</a:t>
            </a:r>
            <a:r>
              <a:rPr lang="en-US" altLang="ja-JP" sz="2800" dirty="0">
                <a:latin typeface="メイリオ" panose="020B0604030504040204" pitchFamily="50" charset="-128"/>
                <a:ea typeface="メイリオ" panose="020B0604030504040204" pitchFamily="50" charset="-128"/>
              </a:rPr>
              <a:t>2</a:t>
            </a:r>
            <a:r>
              <a:rPr lang="ja-JP" altLang="en-US" sz="2800" dirty="0">
                <a:latin typeface="メイリオ" panose="020B0604030504040204" pitchFamily="50" charset="-128"/>
                <a:ea typeface="メイリオ" panose="020B0604030504040204" pitchFamily="50" charset="-128"/>
              </a:rPr>
              <a:t>：脚注に記載</a:t>
            </a:r>
            <a:endParaRPr kumimoji="1" lang="ja-JP" altLang="en-US" sz="28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FB06FDAB-ADB1-446F-B163-674E349D2302}"/>
              </a:ext>
            </a:extLst>
          </p:cNvPr>
          <p:cNvSpPr txBox="1"/>
          <p:nvPr/>
        </p:nvSpPr>
        <p:spPr>
          <a:xfrm>
            <a:off x="841967" y="4402683"/>
            <a:ext cx="10538337"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400" dirty="0">
                <a:latin typeface="+mn-ea"/>
              </a:rPr>
              <a:t>そしたらまた自分の問いとか視点を考え直さなきゃいけないじゃないですか。なんだよもうって。でもそれが研究の面白さでもあったりして、なんだか悔しいですよね（笑）</a:t>
            </a:r>
            <a:endParaRPr kumimoji="1" lang="en-US" altLang="ja-JP" sz="2400" dirty="0">
              <a:latin typeface="+mn-ea"/>
            </a:endParaRPr>
          </a:p>
        </p:txBody>
      </p:sp>
      <p:sp>
        <p:nvSpPr>
          <p:cNvPr id="9" name="テキスト ボックス 8">
            <a:extLst>
              <a:ext uri="{FF2B5EF4-FFF2-40B4-BE49-F238E27FC236}">
                <a16:creationId xmlns:a16="http://schemas.microsoft.com/office/drawing/2014/main" id="{9AC105C9-DAD7-4626-B4FD-FE2D15142396}"/>
              </a:ext>
            </a:extLst>
          </p:cNvPr>
          <p:cNvSpPr txBox="1"/>
          <p:nvPr/>
        </p:nvSpPr>
        <p:spPr>
          <a:xfrm>
            <a:off x="4351864" y="5111632"/>
            <a:ext cx="528249" cy="307777"/>
          </a:xfrm>
          <a:prstGeom prst="rect">
            <a:avLst/>
          </a:prstGeom>
          <a:noFill/>
        </p:spPr>
        <p:txBody>
          <a:bodyPr wrap="square" rtlCol="0">
            <a:spAutoFit/>
          </a:bodyPr>
          <a:lstStyle/>
          <a:p>
            <a:r>
              <a:rPr kumimoji="1" lang="en-US" altLang="ja-JP" sz="1400" dirty="0">
                <a:solidFill>
                  <a:schemeClr val="accent2"/>
                </a:solidFill>
                <a:latin typeface="メイリオ" panose="020B0604030504040204" pitchFamily="50" charset="-128"/>
                <a:ea typeface="メイリオ" panose="020B0604030504040204" pitchFamily="50" charset="-128"/>
              </a:rPr>
              <a:t>(1)</a:t>
            </a:r>
            <a:endParaRPr kumimoji="1" lang="ja-JP" altLang="en-US" sz="1400" dirty="0">
              <a:solidFill>
                <a:schemeClr val="accent2"/>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81EB0B90-FE0F-4A2A-9119-F41CED966A62}"/>
              </a:ext>
            </a:extLst>
          </p:cNvPr>
          <p:cNvSpPr txBox="1"/>
          <p:nvPr/>
        </p:nvSpPr>
        <p:spPr>
          <a:xfrm>
            <a:off x="841969" y="5739395"/>
            <a:ext cx="10538334"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2000" dirty="0">
                <a:latin typeface="+mn-ea"/>
              </a:rPr>
              <a:t>[</a:t>
            </a:r>
            <a:r>
              <a:rPr kumimoji="1" lang="ja-JP" altLang="en-US" sz="2000" dirty="0">
                <a:latin typeface="+mn-ea"/>
              </a:rPr>
              <a:t>注</a:t>
            </a:r>
            <a:r>
              <a:rPr kumimoji="1" lang="en-US" altLang="ja-JP" sz="2000" dirty="0">
                <a:latin typeface="+mn-ea"/>
              </a:rPr>
              <a:t>]</a:t>
            </a:r>
          </a:p>
          <a:p>
            <a:r>
              <a:rPr lang="en-US" altLang="ja-JP" sz="2000" dirty="0">
                <a:solidFill>
                  <a:schemeClr val="accent2"/>
                </a:solidFill>
                <a:latin typeface="+mn-ea"/>
              </a:rPr>
              <a:t>(1) 20XX</a:t>
            </a:r>
            <a:r>
              <a:rPr lang="ja-JP" altLang="en-US" sz="2000" dirty="0">
                <a:solidFill>
                  <a:schemeClr val="accent2"/>
                </a:solidFill>
                <a:latin typeface="+mn-ea"/>
              </a:rPr>
              <a:t>年</a:t>
            </a:r>
            <a:r>
              <a:rPr lang="en-US" altLang="ja-JP" sz="2000" dirty="0">
                <a:solidFill>
                  <a:schemeClr val="accent2"/>
                </a:solidFill>
                <a:latin typeface="+mn-ea"/>
              </a:rPr>
              <a:t>XX</a:t>
            </a:r>
            <a:r>
              <a:rPr lang="ja-JP" altLang="en-US" sz="2000" dirty="0">
                <a:solidFill>
                  <a:schemeClr val="accent2"/>
                </a:solidFill>
                <a:latin typeface="+mn-ea"/>
              </a:rPr>
              <a:t>月</a:t>
            </a:r>
            <a:r>
              <a:rPr lang="en-US" altLang="ja-JP" sz="2000" dirty="0">
                <a:solidFill>
                  <a:schemeClr val="accent2"/>
                </a:solidFill>
                <a:latin typeface="+mn-ea"/>
              </a:rPr>
              <a:t>XX</a:t>
            </a:r>
            <a:r>
              <a:rPr lang="ja-JP" altLang="en-US" sz="2000" dirty="0">
                <a:solidFill>
                  <a:schemeClr val="accent2"/>
                </a:solidFill>
                <a:latin typeface="+mn-ea"/>
              </a:rPr>
              <a:t>日のインタビュー調査より（実施時間</a:t>
            </a:r>
            <a:r>
              <a:rPr lang="en-US" altLang="ja-JP" sz="2000" dirty="0">
                <a:solidFill>
                  <a:schemeClr val="accent2"/>
                </a:solidFill>
                <a:latin typeface="+mn-ea"/>
              </a:rPr>
              <a:t>1</a:t>
            </a:r>
            <a:r>
              <a:rPr lang="ja-JP" altLang="en-US" sz="2000" dirty="0">
                <a:solidFill>
                  <a:schemeClr val="accent2"/>
                </a:solidFill>
                <a:latin typeface="+mn-ea"/>
              </a:rPr>
              <a:t>時間</a:t>
            </a:r>
            <a:r>
              <a:rPr lang="en-US" altLang="ja-JP" sz="2000" dirty="0">
                <a:solidFill>
                  <a:schemeClr val="accent2"/>
                </a:solidFill>
                <a:latin typeface="+mn-ea"/>
              </a:rPr>
              <a:t>30</a:t>
            </a:r>
            <a:r>
              <a:rPr lang="ja-JP" altLang="en-US" sz="2000" dirty="0">
                <a:solidFill>
                  <a:schemeClr val="accent2"/>
                </a:solidFill>
                <a:latin typeface="+mn-ea"/>
              </a:rPr>
              <a:t>分、共同研究室にて</a:t>
            </a:r>
            <a:r>
              <a:rPr lang="ja-JP" altLang="en-US" sz="2000" dirty="0">
                <a:solidFill>
                  <a:schemeClr val="accent2"/>
                </a:solidFill>
                <a:latin typeface="メイリオ" panose="020B0604030504040204" pitchFamily="50" charset="-128"/>
                <a:ea typeface="メイリオ" panose="020B0604030504040204" pitchFamily="50" charset="-128"/>
              </a:rPr>
              <a:t>）</a:t>
            </a:r>
            <a:endParaRPr kumimoji="1" lang="en-US" altLang="ja-JP" sz="2000" dirty="0">
              <a:solidFill>
                <a:schemeClr val="accent2"/>
              </a:solidFill>
              <a:latin typeface="メイリオ" panose="020B0604030504040204" pitchFamily="50" charset="-128"/>
              <a:ea typeface="メイリオ" panose="020B0604030504040204" pitchFamily="50" charset="-128"/>
            </a:endParaRPr>
          </a:p>
        </p:txBody>
      </p:sp>
      <p:cxnSp>
        <p:nvCxnSpPr>
          <p:cNvPr id="11" name="直線コネクタ 10">
            <a:extLst>
              <a:ext uri="{FF2B5EF4-FFF2-40B4-BE49-F238E27FC236}">
                <a16:creationId xmlns:a16="http://schemas.microsoft.com/office/drawing/2014/main" id="{EBF6E5D9-6FD4-455F-B0B8-FE25E204FDE0}"/>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484536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4E04D13A-7B82-4048-A517-50D333930A29}"/>
              </a:ext>
            </a:extLst>
          </p:cNvPr>
          <p:cNvSpPr/>
          <p:nvPr/>
        </p:nvSpPr>
        <p:spPr>
          <a:xfrm>
            <a:off x="327990" y="5287617"/>
            <a:ext cx="11528007" cy="1053546"/>
          </a:xfrm>
          <a:prstGeom prst="roundRect">
            <a:avLst/>
          </a:prstGeom>
          <a:solidFill>
            <a:schemeClr val="accent2">
              <a:lumMod val="20000"/>
              <a:lumOff val="80000"/>
            </a:schemeClr>
          </a:soli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770900F-C333-4D76-9E20-5BD05A5D47F4}"/>
              </a:ext>
            </a:extLst>
          </p:cNvPr>
          <p:cNvSpPr>
            <a:spLocks noGrp="1"/>
          </p:cNvSpPr>
          <p:nvPr>
            <p:ph type="title"/>
          </p:nvPr>
        </p:nvSpPr>
        <p:spPr>
          <a:xfrm>
            <a:off x="145082" y="0"/>
            <a:ext cx="11330354" cy="1325563"/>
          </a:xfrm>
        </p:spPr>
        <p:txBody>
          <a:bodyPr/>
          <a:lstStyle/>
          <a:p>
            <a:r>
              <a:rPr lang="en-US" altLang="ja-JP" b="1" dirty="0">
                <a:latin typeface="メイリオ" panose="020B0604030504040204" pitchFamily="50" charset="-128"/>
                <a:ea typeface="メイリオ" panose="020B0604030504040204" pitchFamily="50" charset="-128"/>
              </a:rPr>
              <a:t>6. </a:t>
            </a:r>
            <a:r>
              <a:rPr lang="ja-JP" altLang="en-US" b="1" dirty="0">
                <a:latin typeface="メイリオ" panose="020B0604030504040204" pitchFamily="50" charset="-128"/>
                <a:ea typeface="メイリオ" panose="020B0604030504040204" pitchFamily="50" charset="-128"/>
              </a:rPr>
              <a:t>重要！調査対象者のプライバシーの保護</a:t>
            </a:r>
            <a:endParaRPr lang="en-US" altLang="ja-JP"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03414961-D1AE-4365-B0CA-786280C2A6FC}"/>
              </a:ext>
            </a:extLst>
          </p:cNvPr>
          <p:cNvSpPr>
            <a:spLocks noGrp="1"/>
          </p:cNvSpPr>
          <p:nvPr>
            <p:ph idx="1"/>
          </p:nvPr>
        </p:nvSpPr>
        <p:spPr>
          <a:xfrm>
            <a:off x="327991" y="1470993"/>
            <a:ext cx="11528007" cy="5168341"/>
          </a:xfrm>
        </p:spPr>
        <p:txBody>
          <a:bodyPr>
            <a:normAutofit fontScale="92500" lnSpcReduction="10000"/>
          </a:bodyPr>
          <a:lstStyle/>
          <a:p>
            <a:pPr>
              <a:buFont typeface="Wingdings" panose="05000000000000000000" pitchFamily="2" charset="2"/>
              <a:buChar char="n"/>
            </a:pPr>
            <a:r>
              <a:rPr lang="ja-JP" altLang="en-US" sz="3200" dirty="0">
                <a:solidFill>
                  <a:schemeClr val="accent2">
                    <a:lumMod val="50000"/>
                  </a:schemeClr>
                </a:solidFill>
                <a:latin typeface="メイリオ" panose="020B0604030504040204" pitchFamily="50" charset="-128"/>
                <a:ea typeface="メイリオ" panose="020B0604030504040204" pitchFamily="50" charset="-128"/>
              </a:rPr>
              <a:t>調査対象者にかかわる情報やインタビューデータを記載する際には</a:t>
            </a:r>
            <a:r>
              <a:rPr lang="ja-JP" altLang="en-US" sz="3200" dirty="0">
                <a:latin typeface="メイリオ" panose="020B0604030504040204" pitchFamily="50" charset="-128"/>
                <a:ea typeface="メイリオ" panose="020B0604030504040204" pitchFamily="50" charset="-128"/>
              </a:rPr>
              <a:t>、</a:t>
            </a:r>
            <a:r>
              <a:rPr lang="ja-JP" altLang="en-US" sz="3200" b="1" u="sng" dirty="0">
                <a:solidFill>
                  <a:srgbClr val="FF0000"/>
                </a:solidFill>
                <a:latin typeface="メイリオ" panose="020B0604030504040204" pitchFamily="50" charset="-128"/>
                <a:ea typeface="メイリオ" panose="020B0604030504040204" pitchFamily="50" charset="-128"/>
              </a:rPr>
              <a:t>調査対象者のプライバシーに細心の注意を払う必要</a:t>
            </a:r>
            <a:endParaRPr lang="en-US" altLang="ja-JP" sz="3200" b="1" u="sng" dirty="0">
              <a:solidFill>
                <a:srgbClr val="FF0000"/>
              </a:solidFill>
              <a:latin typeface="メイリオ" panose="020B0604030504040204" pitchFamily="50" charset="-128"/>
              <a:ea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endParaRPr>
          </a:p>
          <a:p>
            <a:pPr lvl="1"/>
            <a:r>
              <a:rPr kumimoji="1" lang="ja-JP" altLang="en-US" sz="2800" b="1" dirty="0">
                <a:solidFill>
                  <a:schemeClr val="accent2"/>
                </a:solidFill>
                <a:latin typeface="メイリオ" panose="020B0604030504040204" pitchFamily="50" charset="-128"/>
                <a:ea typeface="メイリオ" panose="020B0604030504040204" pitchFamily="50" charset="-128"/>
              </a:rPr>
              <a:t>匿名性の遵守</a:t>
            </a:r>
            <a:r>
              <a:rPr kumimoji="1" lang="ja-JP" altLang="en-US" sz="2800" b="1" dirty="0">
                <a:latin typeface="メイリオ" panose="020B0604030504040204" pitchFamily="50" charset="-128"/>
                <a:ea typeface="メイリオ" panose="020B0604030504040204" pitchFamily="50" charset="-128"/>
              </a:rPr>
              <a:t>：</a:t>
            </a:r>
            <a:r>
              <a:rPr kumimoji="1" lang="ja-JP" altLang="en-US" sz="2800" dirty="0">
                <a:latin typeface="メイリオ" panose="020B0604030504040204" pitchFamily="50" charset="-128"/>
                <a:ea typeface="メイリオ" panose="020B0604030504040204" pitchFamily="50" charset="-128"/>
              </a:rPr>
              <a:t>氏名等は基本的には匿名（</a:t>
            </a:r>
            <a:r>
              <a:rPr kumimoji="1" lang="en-US" altLang="ja-JP" sz="2800" dirty="0">
                <a:latin typeface="メイリオ" panose="020B0604030504040204" pitchFamily="50" charset="-128"/>
                <a:ea typeface="メイリオ" panose="020B0604030504040204" pitchFamily="50" charset="-128"/>
              </a:rPr>
              <a:t>A</a:t>
            </a:r>
            <a:r>
              <a:rPr kumimoji="1" lang="ja-JP" altLang="en-US" sz="2800" dirty="0">
                <a:latin typeface="メイリオ" panose="020B0604030504040204" pitchFamily="50" charset="-128"/>
                <a:ea typeface="メイリオ" panose="020B0604030504040204" pitchFamily="50" charset="-128"/>
              </a:rPr>
              <a:t>さんなどの仮名使用）</a:t>
            </a:r>
            <a:endParaRPr kumimoji="1" lang="en-US" altLang="ja-JP" sz="2800" b="1" dirty="0">
              <a:latin typeface="メイリオ" panose="020B0604030504040204" pitchFamily="50" charset="-128"/>
              <a:ea typeface="メイリオ" panose="020B0604030504040204" pitchFamily="50" charset="-128"/>
            </a:endParaRPr>
          </a:p>
          <a:p>
            <a:pPr lvl="1"/>
            <a:r>
              <a:rPr kumimoji="1" lang="ja-JP" altLang="en-US" sz="2800" dirty="0">
                <a:latin typeface="メイリオ" panose="020B0604030504040204" pitchFamily="50" charset="-128"/>
                <a:ea typeface="メイリオ" panose="020B0604030504040204" pitchFamily="50" charset="-128"/>
              </a:rPr>
              <a:t>地名等、その他の個人の特定につながる可能性のあるデータ</a:t>
            </a:r>
            <a:r>
              <a:rPr lang="ja-JP" altLang="en-US" sz="2800" dirty="0">
                <a:latin typeface="メイリオ" panose="020B0604030504040204" pitchFamily="50" charset="-128"/>
                <a:ea typeface="メイリオ" panose="020B0604030504040204" pitchFamily="50" charset="-128"/>
              </a:rPr>
              <a:t>も</a:t>
            </a:r>
            <a:r>
              <a:rPr kumimoji="1" lang="ja-JP" altLang="en-US" sz="2800" dirty="0">
                <a:latin typeface="メイリオ" panose="020B0604030504040204" pitchFamily="50" charset="-128"/>
                <a:ea typeface="メイリオ" panose="020B0604030504040204" pitchFamily="50" charset="-128"/>
              </a:rPr>
              <a:t>要注意</a:t>
            </a:r>
            <a:endParaRPr kumimoji="1" lang="en-US" altLang="ja-JP" sz="2800" dirty="0">
              <a:latin typeface="メイリオ" panose="020B0604030504040204" pitchFamily="50" charset="-128"/>
              <a:ea typeface="メイリオ" panose="020B0604030504040204" pitchFamily="50" charset="-128"/>
            </a:endParaRPr>
          </a:p>
          <a:p>
            <a:pPr lvl="1"/>
            <a:r>
              <a:rPr lang="ja-JP" altLang="en-US" sz="2800" dirty="0">
                <a:latin typeface="メイリオ" panose="020B0604030504040204" pitchFamily="50" charset="-128"/>
                <a:ea typeface="メイリオ" panose="020B0604030504040204" pitchFamily="50" charset="-128"/>
              </a:rPr>
              <a:t>上記に気をつけていても関係者には特定可能な場合があるため要注意</a:t>
            </a:r>
            <a:endParaRPr lang="en-US" altLang="ja-JP" sz="2800" dirty="0">
              <a:latin typeface="メイリオ" panose="020B0604030504040204" pitchFamily="50" charset="-128"/>
              <a:ea typeface="メイリオ" panose="020B0604030504040204" pitchFamily="50" charset="-128"/>
            </a:endParaRPr>
          </a:p>
          <a:p>
            <a:pPr marL="457200" lvl="1" indent="0">
              <a:buNone/>
            </a:pPr>
            <a:endParaRPr lang="en-US" altLang="ja-JP" sz="2800" dirty="0">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kumimoji="1" lang="ja-JP" altLang="en-US" sz="3200" dirty="0">
                <a:solidFill>
                  <a:schemeClr val="accent2">
                    <a:lumMod val="50000"/>
                  </a:schemeClr>
                </a:solidFill>
                <a:latin typeface="メイリオ" panose="020B0604030504040204" pitchFamily="50" charset="-128"/>
                <a:ea typeface="メイリオ" panose="020B0604030504040204" pitchFamily="50" charset="-128"/>
              </a:rPr>
              <a:t>調査対象者の情報やインタビューデータは常に慎重に扱う</a:t>
            </a:r>
            <a:endParaRPr kumimoji="1" lang="en-US" altLang="ja-JP" sz="3200" dirty="0">
              <a:solidFill>
                <a:schemeClr val="accent2">
                  <a:lumMod val="50000"/>
                </a:schemeClr>
              </a:solidFill>
              <a:latin typeface="メイリオ" panose="020B0604030504040204" pitchFamily="50" charset="-128"/>
              <a:ea typeface="メイリオ" panose="020B0604030504040204" pitchFamily="50" charset="-128"/>
            </a:endParaRPr>
          </a:p>
          <a:p>
            <a:pPr marL="0" indent="0">
              <a:buNone/>
            </a:pPr>
            <a:r>
              <a:rPr lang="ja-JP" altLang="en-US" sz="2800" b="1" dirty="0">
                <a:latin typeface="メイリオ" panose="020B0604030504040204" pitchFamily="50" charset="-128"/>
                <a:ea typeface="メイリオ" panose="020B0604030504040204" pitchFamily="50" charset="-128"/>
              </a:rPr>
              <a:t>　インタビュー内容等は調査対象者に確認を依頼＋不安な点は必ず相談</a:t>
            </a:r>
            <a:endParaRPr lang="en-US" altLang="ja-JP" sz="2800" b="1" dirty="0">
              <a:latin typeface="メイリオ" panose="020B0604030504040204" pitchFamily="50" charset="-128"/>
              <a:ea typeface="メイリオ" panose="020B0604030504040204" pitchFamily="50" charset="-128"/>
            </a:endParaRPr>
          </a:p>
          <a:p>
            <a:pPr marL="457200" lvl="1" indent="0">
              <a:buNone/>
            </a:pPr>
            <a:endParaRPr lang="en-US" altLang="ja-JP" dirty="0">
              <a:latin typeface="メイリオ" panose="020B0604030504040204" pitchFamily="50" charset="-128"/>
              <a:ea typeface="メイリオ" panose="020B0604030504040204" pitchFamily="50" charset="-128"/>
            </a:endParaRPr>
          </a:p>
          <a:p>
            <a:pPr marL="0" indent="0" algn="ctr">
              <a:buNone/>
            </a:pPr>
            <a:r>
              <a:rPr kumimoji="1" lang="ja-JP" altLang="en-US" b="1" dirty="0">
                <a:solidFill>
                  <a:srgbClr val="FF0000"/>
                </a:solidFill>
                <a:latin typeface="メイリオ" panose="020B0604030504040204" pitchFamily="50" charset="-128"/>
                <a:ea typeface="メイリオ" panose="020B0604030504040204" pitchFamily="50" charset="-128"/>
              </a:rPr>
              <a:t>調査対象者だけではなく周りの方々にも迷惑をかけてしまう危険性があるため、プライバシーの保護には最大限の配慮を行うこと！</a:t>
            </a:r>
          </a:p>
        </p:txBody>
      </p:sp>
      <p:sp>
        <p:nvSpPr>
          <p:cNvPr id="4" name="スライド番号プレースホルダー 3">
            <a:extLst>
              <a:ext uri="{FF2B5EF4-FFF2-40B4-BE49-F238E27FC236}">
                <a16:creationId xmlns:a16="http://schemas.microsoft.com/office/drawing/2014/main" id="{DE1A1E08-0FFF-463D-A2B4-E01DAE469DDA}"/>
              </a:ext>
            </a:extLst>
          </p:cNvPr>
          <p:cNvSpPr>
            <a:spLocks noGrp="1"/>
          </p:cNvSpPr>
          <p:nvPr>
            <p:ph type="sldNum" sz="quarter" idx="12"/>
          </p:nvPr>
        </p:nvSpPr>
        <p:spPr>
          <a:xfrm>
            <a:off x="8630478" y="6415985"/>
            <a:ext cx="2743200" cy="365125"/>
          </a:xfrm>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13</a:t>
            </a:fld>
            <a:endParaRPr kumimoji="1" lang="ja-JP" altLang="en-US">
              <a:latin typeface="メイリオ" panose="020B0604030504040204" pitchFamily="50" charset="-128"/>
              <a:ea typeface="メイリオ" panose="020B0604030504040204" pitchFamily="50" charset="-128"/>
            </a:endParaRPr>
          </a:p>
        </p:txBody>
      </p:sp>
      <p:cxnSp>
        <p:nvCxnSpPr>
          <p:cNvPr id="5" name="直線コネクタ 4">
            <a:extLst>
              <a:ext uri="{FF2B5EF4-FFF2-40B4-BE49-F238E27FC236}">
                <a16:creationId xmlns:a16="http://schemas.microsoft.com/office/drawing/2014/main" id="{37DCFE64-6F46-492E-AAE3-3021463354C5}"/>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24378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FC028D-EF00-49DD-B28A-76D515604BA3}"/>
              </a:ext>
            </a:extLst>
          </p:cNvPr>
          <p:cNvSpPr>
            <a:spLocks noGrp="1"/>
          </p:cNvSpPr>
          <p:nvPr>
            <p:ph type="title"/>
          </p:nvPr>
        </p:nvSpPr>
        <p:spPr>
          <a:xfrm>
            <a:off x="164851" y="18255"/>
            <a:ext cx="10515600" cy="1325563"/>
          </a:xfrm>
        </p:spPr>
        <p:txBody>
          <a:bodyPr/>
          <a:lstStyle/>
          <a:p>
            <a:r>
              <a:rPr kumimoji="1" lang="en-US" altLang="ja-JP" b="1" dirty="0">
                <a:latin typeface="メイリオ" panose="020B0604030504040204" pitchFamily="50" charset="-128"/>
                <a:ea typeface="メイリオ" panose="020B0604030504040204" pitchFamily="50" charset="-128"/>
              </a:rPr>
              <a:t>7. </a:t>
            </a:r>
            <a:r>
              <a:rPr kumimoji="1" lang="ja-JP" altLang="en-US" b="1" dirty="0">
                <a:latin typeface="メイリオ" panose="020B0604030504040204" pitchFamily="50" charset="-128"/>
                <a:ea typeface="メイリオ" panose="020B0604030504040204" pitchFamily="50" charset="-128"/>
              </a:rPr>
              <a:t>まとめ</a:t>
            </a:r>
          </a:p>
        </p:txBody>
      </p:sp>
      <p:sp>
        <p:nvSpPr>
          <p:cNvPr id="3" name="コンテンツ プレースホルダー 2">
            <a:extLst>
              <a:ext uri="{FF2B5EF4-FFF2-40B4-BE49-F238E27FC236}">
                <a16:creationId xmlns:a16="http://schemas.microsoft.com/office/drawing/2014/main" id="{E9AB3532-5EAF-4E13-B099-DBB256C897BE}"/>
              </a:ext>
            </a:extLst>
          </p:cNvPr>
          <p:cNvSpPr>
            <a:spLocks noGrp="1"/>
          </p:cNvSpPr>
          <p:nvPr>
            <p:ph idx="1"/>
          </p:nvPr>
        </p:nvSpPr>
        <p:spPr>
          <a:xfrm>
            <a:off x="367748" y="1486468"/>
            <a:ext cx="11300792" cy="4885343"/>
          </a:xfrm>
        </p:spPr>
        <p:txBody>
          <a:bodyPr>
            <a:normAutofit/>
          </a:bodyPr>
          <a:lstStyle/>
          <a:p>
            <a:pPr>
              <a:buFont typeface="Wingdings" panose="05000000000000000000" pitchFamily="2" charset="2"/>
              <a:buChar char="n"/>
            </a:pPr>
            <a:r>
              <a:rPr lang="ja-JP" altLang="en-US" sz="3200" dirty="0">
                <a:solidFill>
                  <a:schemeClr val="accent2">
                    <a:lumMod val="50000"/>
                  </a:schemeClr>
                </a:solidFill>
                <a:latin typeface="メイリオ" panose="020B0604030504040204" pitchFamily="50" charset="-128"/>
                <a:ea typeface="メイリオ" panose="020B0604030504040204" pitchFamily="50" charset="-128"/>
              </a:rPr>
              <a:t>インタビューデータの書き方は多様。唯一の正解はない。</a:t>
            </a:r>
            <a:endParaRPr lang="en-US" altLang="ja-JP" sz="3200" dirty="0">
              <a:solidFill>
                <a:schemeClr val="accent2">
                  <a:lumMod val="50000"/>
                </a:schemeClr>
              </a:solidFill>
              <a:latin typeface="メイリオ" panose="020B0604030504040204" pitchFamily="50" charset="-128"/>
              <a:ea typeface="メイリオ" panose="020B0604030504040204" pitchFamily="50" charset="-128"/>
            </a:endParaRPr>
          </a:p>
          <a:p>
            <a:pPr marL="0" indent="0">
              <a:buNone/>
            </a:pPr>
            <a:r>
              <a:rPr lang="ja-JP" altLang="en-US" sz="3200" dirty="0">
                <a:latin typeface="メイリオ" panose="020B0604030504040204" pitchFamily="50" charset="-128"/>
                <a:ea typeface="メイリオ" panose="020B0604030504040204" pitchFamily="50" charset="-128"/>
              </a:rPr>
              <a:t>⇒</a:t>
            </a:r>
            <a:r>
              <a:rPr lang="ja-JP" altLang="en-US" sz="3200" b="1" dirty="0">
                <a:latin typeface="メイリオ" panose="020B0604030504040204" pitchFamily="50" charset="-128"/>
                <a:ea typeface="メイリオ" panose="020B0604030504040204" pitchFamily="50" charset="-128"/>
              </a:rPr>
              <a:t>自分の問い・先行研究・調査対象者・データ・分析手法等</a:t>
            </a:r>
            <a:endParaRPr lang="en-US" altLang="ja-JP" sz="3200" b="1" dirty="0">
              <a:latin typeface="メイリオ" panose="020B0604030504040204" pitchFamily="50" charset="-128"/>
              <a:ea typeface="メイリオ" panose="020B0604030504040204" pitchFamily="50" charset="-128"/>
            </a:endParaRPr>
          </a:p>
          <a:p>
            <a:pPr marL="0" indent="0">
              <a:buNone/>
            </a:pPr>
            <a:r>
              <a:rPr lang="ja-JP" altLang="en-US" sz="3200" b="1" dirty="0">
                <a:latin typeface="メイリオ" panose="020B0604030504040204" pitchFamily="50" charset="-128"/>
                <a:ea typeface="メイリオ" panose="020B0604030504040204" pitchFamily="50" charset="-128"/>
              </a:rPr>
              <a:t>　と向き合ったうえで記述する</a:t>
            </a:r>
            <a:endParaRPr lang="en-US" altLang="ja-JP" sz="3200" b="1" dirty="0">
              <a:latin typeface="メイリオ" panose="020B0604030504040204" pitchFamily="50" charset="-128"/>
              <a:ea typeface="メイリオ" panose="020B0604030504040204" pitchFamily="50" charset="-128"/>
            </a:endParaRPr>
          </a:p>
          <a:p>
            <a:pPr>
              <a:buFont typeface="Wingdings" panose="05000000000000000000" pitchFamily="2" charset="2"/>
              <a:buChar char="n"/>
            </a:pPr>
            <a:endParaRPr lang="en-US" altLang="ja-JP" sz="1400" dirty="0">
              <a:solidFill>
                <a:schemeClr val="accent2">
                  <a:lumMod val="50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3200" dirty="0">
                <a:solidFill>
                  <a:schemeClr val="accent2">
                    <a:lumMod val="50000"/>
                  </a:schemeClr>
                </a:solidFill>
                <a:latin typeface="メイリオ" panose="020B0604030504040204" pitchFamily="50" charset="-128"/>
                <a:ea typeface="メイリオ" panose="020B0604030504040204" pitchFamily="50" charset="-128"/>
              </a:rPr>
              <a:t>データ内容は調査者と調査対象者の関係性や記述方法によって左右される。</a:t>
            </a:r>
            <a:endParaRPr lang="en-US" altLang="ja-JP" sz="3200" dirty="0">
              <a:solidFill>
                <a:schemeClr val="accent2">
                  <a:lumMod val="50000"/>
                </a:schemeClr>
              </a:solidFill>
              <a:latin typeface="メイリオ" panose="020B0604030504040204" pitchFamily="50" charset="-128"/>
              <a:ea typeface="メイリオ" panose="020B0604030504040204" pitchFamily="50" charset="-128"/>
            </a:endParaRPr>
          </a:p>
          <a:p>
            <a:pPr marL="0" indent="0">
              <a:buNone/>
            </a:pPr>
            <a:r>
              <a:rPr lang="ja-JP" altLang="en-US" sz="3200" b="1" dirty="0">
                <a:latin typeface="メイリオ" panose="020B0604030504040204" pitchFamily="50" charset="-128"/>
                <a:ea typeface="メイリオ" panose="020B0604030504040204" pitchFamily="50" charset="-128"/>
              </a:rPr>
              <a:t>⇒読み手が調査の文脈を理解できるよう必要な情報を提示</a:t>
            </a:r>
            <a:endParaRPr lang="en-US" altLang="ja-JP" sz="3200" b="1" dirty="0">
              <a:latin typeface="メイリオ" panose="020B0604030504040204" pitchFamily="50" charset="-128"/>
              <a:ea typeface="メイリオ" panose="020B0604030504040204" pitchFamily="50" charset="-128"/>
            </a:endParaRPr>
          </a:p>
          <a:p>
            <a:pPr marL="0" indent="0">
              <a:buNone/>
            </a:pPr>
            <a:endParaRPr lang="en-US" altLang="ja-JP" sz="1400" dirty="0">
              <a:solidFill>
                <a:schemeClr val="accent2">
                  <a:lumMod val="50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3200" b="1" dirty="0">
                <a:solidFill>
                  <a:schemeClr val="accent2">
                    <a:lumMod val="50000"/>
                  </a:schemeClr>
                </a:solidFill>
                <a:latin typeface="メイリオ" panose="020B0604030504040204" pitchFamily="50" charset="-128"/>
                <a:ea typeface="メイリオ" panose="020B0604030504040204" pitchFamily="50" charset="-128"/>
              </a:rPr>
              <a:t>調査対象者のプライバシーに配慮することが重要！</a:t>
            </a:r>
            <a:endParaRPr lang="en-US" altLang="ja-JP" sz="3200" b="1" dirty="0">
              <a:solidFill>
                <a:schemeClr val="accent2">
                  <a:lumMod val="50000"/>
                </a:schemeClr>
              </a:solidFill>
              <a:latin typeface="メイリオ" panose="020B0604030504040204" pitchFamily="50" charset="-128"/>
              <a:ea typeface="メイリオ" panose="020B0604030504040204" pitchFamily="50" charset="-128"/>
            </a:endParaRPr>
          </a:p>
          <a:p>
            <a:pPr marL="0" indent="0">
              <a:buNone/>
            </a:pP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9BDF8E33-485C-4B50-8813-F5B418F1FF49}"/>
              </a:ext>
            </a:extLst>
          </p:cNvPr>
          <p:cNvSpPr>
            <a:spLocks noGrp="1"/>
          </p:cNvSpPr>
          <p:nvPr>
            <p:ph type="sldNum" sz="quarter" idx="12"/>
          </p:nvPr>
        </p:nvSpPr>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14</a:t>
            </a:fld>
            <a:endParaRPr kumimoji="1" lang="ja-JP" altLang="en-US">
              <a:latin typeface="メイリオ" panose="020B0604030504040204" pitchFamily="50" charset="-128"/>
              <a:ea typeface="メイリオ" panose="020B0604030504040204" pitchFamily="50" charset="-128"/>
            </a:endParaRPr>
          </a:p>
        </p:txBody>
      </p:sp>
      <p:cxnSp>
        <p:nvCxnSpPr>
          <p:cNvPr id="5" name="直線コネクタ 4">
            <a:extLst>
              <a:ext uri="{FF2B5EF4-FFF2-40B4-BE49-F238E27FC236}">
                <a16:creationId xmlns:a16="http://schemas.microsoft.com/office/drawing/2014/main" id="{9DFAC5E7-D43F-496E-B6CB-C1944D87F147}"/>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309829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777DB75-D16F-4DCB-9A5E-410ABE2ED65F}"/>
              </a:ext>
            </a:extLst>
          </p:cNvPr>
          <p:cNvSpPr>
            <a:spLocks noGrp="1"/>
          </p:cNvSpPr>
          <p:nvPr>
            <p:ph idx="1"/>
          </p:nvPr>
        </p:nvSpPr>
        <p:spPr>
          <a:xfrm>
            <a:off x="268357" y="1264825"/>
            <a:ext cx="11801059" cy="1861792"/>
          </a:xfrm>
        </p:spPr>
        <p:txBody>
          <a:bodyPr>
            <a:normAutofit/>
          </a:bodyPr>
          <a:lstStyle/>
          <a:p>
            <a:r>
              <a:rPr kumimoji="1" lang="ja-JP" altLang="en-US" sz="2400" dirty="0">
                <a:latin typeface="メイリオ" panose="020B0604030504040204" pitchFamily="50" charset="-128"/>
                <a:ea typeface="メイリオ" panose="020B0604030504040204" pitchFamily="50" charset="-128"/>
              </a:rPr>
              <a:t>日本社会学会</a:t>
            </a:r>
            <a:r>
              <a:rPr kumimoji="1" lang="en-US" altLang="ja-JP" sz="24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「引用」</a:t>
            </a:r>
            <a:r>
              <a:rPr kumimoji="1" lang="en-US" altLang="ja-JP" sz="24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社会学評論スタイルガイド</a:t>
            </a:r>
            <a:r>
              <a:rPr kumimoji="1" lang="en-US" altLang="ja-JP" sz="2400" dirty="0">
                <a:latin typeface="メイリオ" panose="020B0604030504040204" pitchFamily="50" charset="-128"/>
                <a:ea typeface="メイリオ" panose="020B0604030504040204" pitchFamily="50" charset="-128"/>
              </a:rPr>
              <a:t>』, URL:  https://jss-sociology.org/bulletin/guide/quotation/</a:t>
            </a:r>
            <a:r>
              <a:rPr kumimoji="1" lang="ja-JP" altLang="en-US" sz="2400" dirty="0">
                <a:latin typeface="メイリオ" panose="020B0604030504040204" pitchFamily="50" charset="-128"/>
                <a:ea typeface="メイリオ" panose="020B0604030504040204" pitchFamily="50" charset="-128"/>
              </a:rPr>
              <a:t>（</a:t>
            </a:r>
            <a:r>
              <a:rPr kumimoji="1" lang="en-US" altLang="ja-JP" sz="2400" dirty="0">
                <a:latin typeface="メイリオ" panose="020B0604030504040204" pitchFamily="50" charset="-128"/>
                <a:ea typeface="メイリオ" panose="020B0604030504040204" pitchFamily="50" charset="-128"/>
              </a:rPr>
              <a:t>2021</a:t>
            </a:r>
            <a:r>
              <a:rPr kumimoji="1" lang="ja-JP" altLang="en-US" sz="2400" dirty="0">
                <a:latin typeface="メイリオ" panose="020B0604030504040204" pitchFamily="50" charset="-128"/>
                <a:ea typeface="メイリオ" panose="020B0604030504040204" pitchFamily="50" charset="-128"/>
              </a:rPr>
              <a:t>年</a:t>
            </a:r>
            <a:r>
              <a:rPr kumimoji="1" lang="en-US" altLang="ja-JP" sz="2400" dirty="0">
                <a:latin typeface="メイリオ" panose="020B0604030504040204" pitchFamily="50" charset="-128"/>
                <a:ea typeface="メイリオ" panose="020B0604030504040204" pitchFamily="50" charset="-128"/>
              </a:rPr>
              <a:t>11</a:t>
            </a:r>
            <a:r>
              <a:rPr kumimoji="1" lang="ja-JP" altLang="en-US" sz="2400" dirty="0">
                <a:latin typeface="メイリオ" panose="020B0604030504040204" pitchFamily="50" charset="-128"/>
                <a:ea typeface="メイリオ" panose="020B0604030504040204" pitchFamily="50" charset="-128"/>
              </a:rPr>
              <a:t>月</a:t>
            </a:r>
            <a:r>
              <a:rPr kumimoji="1" lang="en-US" altLang="ja-JP" sz="2400" dirty="0">
                <a:latin typeface="メイリオ" panose="020B0604030504040204" pitchFamily="50" charset="-128"/>
                <a:ea typeface="メイリオ" panose="020B0604030504040204" pitchFamily="50" charset="-128"/>
              </a:rPr>
              <a:t>9</a:t>
            </a:r>
            <a:r>
              <a:rPr kumimoji="1" lang="ja-JP" altLang="en-US" sz="2400" dirty="0">
                <a:latin typeface="メイリオ" panose="020B0604030504040204" pitchFamily="50" charset="-128"/>
                <a:ea typeface="メイリオ" panose="020B0604030504040204" pitchFamily="50" charset="-128"/>
              </a:rPr>
              <a:t>日アクセス）</a:t>
            </a:r>
            <a:r>
              <a:rPr kumimoji="1" lang="en-US" altLang="ja-JP" sz="2400" dirty="0">
                <a:latin typeface="メイリオ" panose="020B0604030504040204" pitchFamily="50" charset="-128"/>
                <a:ea typeface="メイリオ" panose="020B0604030504040204" pitchFamily="50" charset="-128"/>
              </a:rPr>
              <a:t>.</a:t>
            </a:r>
          </a:p>
          <a:p>
            <a:r>
              <a:rPr kumimoji="1" lang="ja-JP" altLang="en-US" sz="2400" dirty="0">
                <a:latin typeface="メイリオ" panose="020B0604030504040204" pitchFamily="50" charset="-128"/>
                <a:ea typeface="メイリオ" panose="020B0604030504040204" pitchFamily="50" charset="-128"/>
              </a:rPr>
              <a:t>盛山和夫</a:t>
            </a:r>
            <a:r>
              <a:rPr kumimoji="1" lang="en-US" altLang="ja-JP" sz="2400" dirty="0">
                <a:latin typeface="メイリオ" panose="020B0604030504040204" pitchFamily="50" charset="-128"/>
                <a:ea typeface="メイリオ" panose="020B0604030504040204" pitchFamily="50" charset="-128"/>
              </a:rPr>
              <a:t>, 2004, 『</a:t>
            </a:r>
            <a:r>
              <a:rPr kumimoji="1" lang="ja-JP" altLang="en-US" sz="2400" dirty="0">
                <a:latin typeface="メイリオ" panose="020B0604030504040204" pitchFamily="50" charset="-128"/>
                <a:ea typeface="メイリオ" panose="020B0604030504040204" pitchFamily="50" charset="-128"/>
              </a:rPr>
              <a:t>社会調査法入門</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有斐閣ブックス</a:t>
            </a:r>
            <a:r>
              <a:rPr kumimoji="1" lang="en-US" altLang="ja-JP" sz="2400" dirty="0">
                <a:latin typeface="メイリオ" panose="020B0604030504040204" pitchFamily="50" charset="-128"/>
                <a:ea typeface="メイリオ" panose="020B0604030504040204" pitchFamily="50" charset="-128"/>
              </a:rPr>
              <a:t>.</a:t>
            </a:r>
          </a:p>
        </p:txBody>
      </p:sp>
      <p:sp>
        <p:nvSpPr>
          <p:cNvPr id="4" name="スライド番号プレースホルダー 3">
            <a:extLst>
              <a:ext uri="{FF2B5EF4-FFF2-40B4-BE49-F238E27FC236}">
                <a16:creationId xmlns:a16="http://schemas.microsoft.com/office/drawing/2014/main" id="{53B3E906-0A60-418F-847B-FF8B8D1D0029}"/>
              </a:ext>
            </a:extLst>
          </p:cNvPr>
          <p:cNvSpPr>
            <a:spLocks noGrp="1"/>
          </p:cNvSpPr>
          <p:nvPr>
            <p:ph type="sldNum" sz="quarter" idx="12"/>
          </p:nvPr>
        </p:nvSpPr>
        <p:spPr>
          <a:xfrm>
            <a:off x="8471452" y="6415985"/>
            <a:ext cx="2743200" cy="365125"/>
          </a:xfrm>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15</a:t>
            </a:fld>
            <a:endParaRPr kumimoji="1" lang="ja-JP" altLang="en-US">
              <a:latin typeface="メイリオ" panose="020B0604030504040204" pitchFamily="50" charset="-128"/>
              <a:ea typeface="メイリオ" panose="020B0604030504040204" pitchFamily="50" charset="-128"/>
            </a:endParaRPr>
          </a:p>
        </p:txBody>
      </p:sp>
      <p:sp>
        <p:nvSpPr>
          <p:cNvPr id="7" name="タイトル 6">
            <a:extLst>
              <a:ext uri="{FF2B5EF4-FFF2-40B4-BE49-F238E27FC236}">
                <a16:creationId xmlns:a16="http://schemas.microsoft.com/office/drawing/2014/main" id="{7F4C9790-8DBD-4878-8CE2-9E9E8F3107AB}"/>
              </a:ext>
            </a:extLst>
          </p:cNvPr>
          <p:cNvSpPr>
            <a:spLocks noGrp="1"/>
          </p:cNvSpPr>
          <p:nvPr>
            <p:ph type="title"/>
          </p:nvPr>
        </p:nvSpPr>
        <p:spPr>
          <a:xfrm>
            <a:off x="0" y="170139"/>
            <a:ext cx="10379766" cy="1087036"/>
          </a:xfrm>
        </p:spPr>
        <p:txBody>
          <a:bodyPr>
            <a:normAutofit/>
          </a:bodyPr>
          <a:lstStyle/>
          <a:p>
            <a:r>
              <a:rPr lang="en-US" altLang="ja-JP" sz="3600" dirty="0">
                <a:latin typeface="メイリオ" panose="020B0604030504040204" pitchFamily="50" charset="-128"/>
                <a:ea typeface="メイリオ" panose="020B0604030504040204" pitchFamily="50" charset="-128"/>
              </a:rPr>
              <a:t>【</a:t>
            </a:r>
            <a:r>
              <a:rPr lang="ja-JP" altLang="en-US" sz="3600" dirty="0">
                <a:latin typeface="メイリオ" panose="020B0604030504040204" pitchFamily="50" charset="-128"/>
                <a:ea typeface="メイリオ" panose="020B0604030504040204" pitchFamily="50" charset="-128"/>
              </a:rPr>
              <a:t>本スライドの参考文献・ホームページ</a:t>
            </a:r>
            <a:r>
              <a:rPr lang="en-US" altLang="ja-JP" sz="3600" dirty="0">
                <a:latin typeface="メイリオ" panose="020B0604030504040204" pitchFamily="50" charset="-128"/>
                <a:ea typeface="メイリオ" panose="020B0604030504040204" pitchFamily="50" charset="-128"/>
              </a:rPr>
              <a:t>】</a:t>
            </a:r>
            <a:endParaRPr lang="ja-JP" altLang="en-US" sz="36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7804A213-AFE4-4346-BA2A-87BA982EB1AF}"/>
              </a:ext>
            </a:extLst>
          </p:cNvPr>
          <p:cNvSpPr txBox="1"/>
          <p:nvPr/>
        </p:nvSpPr>
        <p:spPr>
          <a:xfrm>
            <a:off x="268357" y="3849546"/>
            <a:ext cx="11529391" cy="2308324"/>
          </a:xfrm>
          <a:prstGeom prst="rect">
            <a:avLst/>
          </a:prstGeom>
          <a:noFill/>
        </p:spPr>
        <p:txBody>
          <a:bodyPr wrap="square">
            <a:spAutoFit/>
          </a:bodyPr>
          <a:lstStyle/>
          <a:p>
            <a:pPr marL="342900" indent="-342900">
              <a:buFont typeface="Arial" panose="020B0604020202020204" pitchFamily="34" charset="0"/>
              <a:buChar char="•"/>
            </a:pPr>
            <a:r>
              <a:rPr kumimoji="1" lang="ja-JP" altLang="en-US" sz="2400" dirty="0">
                <a:latin typeface="メイリオ" panose="020B0604030504040204" pitchFamily="50" charset="-128"/>
                <a:ea typeface="メイリオ" panose="020B0604030504040204" pitchFamily="50" charset="-128"/>
              </a:rPr>
              <a:t>岸政彦・石岡丈昇・丸山里美</a:t>
            </a:r>
            <a:r>
              <a:rPr kumimoji="1" lang="en-US" altLang="ja-JP" sz="2400" dirty="0">
                <a:latin typeface="メイリオ" panose="020B0604030504040204" pitchFamily="50" charset="-128"/>
                <a:ea typeface="メイリオ" panose="020B0604030504040204" pitchFamily="50" charset="-128"/>
              </a:rPr>
              <a:t>, 2016, 『</a:t>
            </a:r>
            <a:r>
              <a:rPr kumimoji="1" lang="ja-JP" altLang="en-US" sz="2400" dirty="0">
                <a:latin typeface="メイリオ" panose="020B0604030504040204" pitchFamily="50" charset="-128"/>
                <a:ea typeface="メイリオ" panose="020B0604030504040204" pitchFamily="50" charset="-128"/>
              </a:rPr>
              <a:t>質的社会調査の方法</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他者の合理性の理解社会学</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有斐閣ストゥディア</a:t>
            </a:r>
            <a:r>
              <a:rPr kumimoji="1" lang="en-US" altLang="ja-JP" sz="2400" dirty="0">
                <a:latin typeface="メイリオ" panose="020B0604030504040204" pitchFamily="50" charset="-128"/>
                <a:ea typeface="メイリオ" panose="020B0604030504040204" pitchFamily="50" charset="-128"/>
              </a:rPr>
              <a:t>.</a:t>
            </a:r>
          </a:p>
          <a:p>
            <a:pPr marL="342900" indent="-342900">
              <a:buFont typeface="Arial" panose="020B0604020202020204" pitchFamily="34" charset="0"/>
              <a:buChar char="•"/>
            </a:pPr>
            <a:r>
              <a:rPr kumimoji="1" lang="ja-JP" altLang="en-US" sz="2400" dirty="0">
                <a:latin typeface="メイリオ" panose="020B0604030504040204" pitchFamily="50" charset="-128"/>
                <a:ea typeface="メイリオ" panose="020B0604030504040204" pitchFamily="50" charset="-128"/>
              </a:rPr>
              <a:t>大谷信介・木下栄二・後藤範章・小松洋</a:t>
            </a:r>
            <a:r>
              <a:rPr kumimoji="1" lang="en-US" altLang="ja-JP" sz="2400" dirty="0">
                <a:latin typeface="メイリオ" panose="020B0604030504040204" pitchFamily="50" charset="-128"/>
                <a:ea typeface="メイリオ" panose="020B0604030504040204" pitchFamily="50" charset="-128"/>
              </a:rPr>
              <a:t>, 2013, 『</a:t>
            </a:r>
            <a:r>
              <a:rPr kumimoji="1" lang="ja-JP" altLang="en-US" sz="2400" dirty="0">
                <a:latin typeface="メイリオ" panose="020B0604030504040204" pitchFamily="50" charset="-128"/>
                <a:ea typeface="メイリオ" panose="020B0604030504040204" pitchFamily="50" charset="-128"/>
              </a:rPr>
              <a:t>新・社会調査へのアプローチ</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論理と方法</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ミネルヴァ書房</a:t>
            </a:r>
            <a:r>
              <a:rPr kumimoji="1" lang="en-US" altLang="ja-JP" sz="2400" dirty="0">
                <a:latin typeface="メイリオ" panose="020B0604030504040204" pitchFamily="50" charset="-128"/>
                <a:ea typeface="メイリオ" panose="020B0604030504040204" pitchFamily="50" charset="-128"/>
              </a:rPr>
              <a:t>.</a:t>
            </a:r>
          </a:p>
          <a:p>
            <a:pPr marL="342900" indent="-342900">
              <a:buFont typeface="Arial" panose="020B0604020202020204" pitchFamily="34" charset="0"/>
              <a:buChar char="•"/>
            </a:pPr>
            <a:r>
              <a:rPr kumimoji="1" lang="ja-JP" altLang="en-US" sz="2400" dirty="0">
                <a:latin typeface="メイリオ" panose="020B0604030504040204" pitchFamily="50" charset="-128"/>
                <a:ea typeface="メイリオ" panose="020B0604030504040204" pitchFamily="50" charset="-128"/>
              </a:rPr>
              <a:t>佐藤郁哉</a:t>
            </a:r>
            <a:r>
              <a:rPr kumimoji="1" lang="en-US" altLang="ja-JP" sz="2400" dirty="0">
                <a:latin typeface="メイリオ" panose="020B0604030504040204" pitchFamily="50" charset="-128"/>
                <a:ea typeface="メイリオ" panose="020B0604030504040204" pitchFamily="50" charset="-128"/>
              </a:rPr>
              <a:t>, 2008, 『</a:t>
            </a:r>
            <a:r>
              <a:rPr kumimoji="1" lang="ja-JP" altLang="en-US" sz="2400" dirty="0">
                <a:latin typeface="メイリオ" panose="020B0604030504040204" pitchFamily="50" charset="-128"/>
                <a:ea typeface="メイリオ" panose="020B0604030504040204" pitchFamily="50" charset="-128"/>
              </a:rPr>
              <a:t>質的データ分析法 原理・方法・実践</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新曜社</a:t>
            </a:r>
            <a:r>
              <a:rPr kumimoji="1" lang="en-US" altLang="ja-JP" sz="2400" dirty="0">
                <a:latin typeface="メイリオ" panose="020B0604030504040204" pitchFamily="50" charset="-128"/>
                <a:ea typeface="メイリオ" panose="020B0604030504040204" pitchFamily="50" charset="-128"/>
              </a:rPr>
              <a:t>.</a:t>
            </a:r>
          </a:p>
          <a:p>
            <a:pPr marL="342900" indent="-342900">
              <a:buFont typeface="Arial" panose="020B0604020202020204" pitchFamily="34" charset="0"/>
              <a:buChar char="•"/>
            </a:pPr>
            <a:r>
              <a:rPr kumimoji="1" lang="ja-JP" altLang="en-US" sz="2400" dirty="0">
                <a:latin typeface="メイリオ" panose="020B0604030504040204" pitchFamily="50" charset="-128"/>
                <a:ea typeface="メイリオ" panose="020B0604030504040204" pitchFamily="50" charset="-128"/>
              </a:rPr>
              <a:t>社会調査協会</a:t>
            </a:r>
            <a:r>
              <a:rPr kumimoji="1" lang="en-US" altLang="ja-JP" sz="24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「社会調査</a:t>
            </a:r>
            <a:r>
              <a:rPr kumimoji="1" lang="en-US" altLang="ja-JP" sz="2400" dirty="0">
                <a:latin typeface="メイリオ" panose="020B0604030504040204" pitchFamily="50" charset="-128"/>
                <a:ea typeface="メイリオ" panose="020B0604030504040204" pitchFamily="50" charset="-128"/>
              </a:rPr>
              <a:t>NOW</a:t>
            </a:r>
            <a:r>
              <a:rPr kumimoji="1" lang="ja-JP" altLang="en-US" sz="2400" dirty="0">
                <a:latin typeface="メイリオ" panose="020B0604030504040204" pitchFamily="50" charset="-128"/>
                <a:ea typeface="メイリオ" panose="020B0604030504040204" pitchFamily="50" charset="-128"/>
              </a:rPr>
              <a:t>」</a:t>
            </a:r>
            <a:r>
              <a:rPr kumimoji="1" lang="en-US" altLang="ja-JP" sz="2400" dirty="0">
                <a:latin typeface="メイリオ" panose="020B0604030504040204" pitchFamily="50" charset="-128"/>
                <a:ea typeface="メイリオ" panose="020B0604030504040204" pitchFamily="50" charset="-128"/>
              </a:rPr>
              <a:t>, URL: https://jasr.or.jp/online/index.html.</a:t>
            </a:r>
            <a:endParaRPr kumimoji="1" lang="ja-JP" altLang="en-US" sz="2400" dirty="0">
              <a:latin typeface="メイリオ" panose="020B0604030504040204" pitchFamily="50" charset="-128"/>
              <a:ea typeface="メイリオ" panose="020B0604030504040204" pitchFamily="50" charset="-128"/>
            </a:endParaRPr>
          </a:p>
        </p:txBody>
      </p:sp>
      <p:sp>
        <p:nvSpPr>
          <p:cNvPr id="14" name="タイトル 6">
            <a:extLst>
              <a:ext uri="{FF2B5EF4-FFF2-40B4-BE49-F238E27FC236}">
                <a16:creationId xmlns:a16="http://schemas.microsoft.com/office/drawing/2014/main" id="{0F84CF23-DAB1-4159-9A38-83D95245A8B4}"/>
              </a:ext>
            </a:extLst>
          </p:cNvPr>
          <p:cNvSpPr txBox="1">
            <a:spLocks/>
          </p:cNvSpPr>
          <p:nvPr/>
        </p:nvSpPr>
        <p:spPr>
          <a:xfrm>
            <a:off x="-1" y="2766218"/>
            <a:ext cx="1152939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600" dirty="0">
                <a:latin typeface="メイリオ" panose="020B0604030504040204" pitchFamily="50" charset="-128"/>
                <a:ea typeface="メイリオ" panose="020B0604030504040204" pitchFamily="50" charset="-128"/>
              </a:rPr>
              <a:t>【</a:t>
            </a:r>
            <a:r>
              <a:rPr lang="ja-JP" altLang="en-US" sz="3600" dirty="0">
                <a:latin typeface="メイリオ" panose="020B0604030504040204" pitchFamily="50" charset="-128"/>
                <a:ea typeface="メイリオ" panose="020B0604030504040204" pitchFamily="50" charset="-128"/>
              </a:rPr>
              <a:t>おすすめの入門文献・ホームページ</a:t>
            </a:r>
            <a:r>
              <a:rPr lang="en-US" altLang="ja-JP" sz="36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rPr>
              <a:t>LA</a:t>
            </a:r>
            <a:r>
              <a:rPr lang="ja-JP" altLang="en-US" sz="2000" dirty="0">
                <a:latin typeface="メイリオ" panose="020B0604030504040204" pitchFamily="50" charset="-128"/>
                <a:ea typeface="メイリオ" panose="020B0604030504040204" pitchFamily="50" charset="-128"/>
              </a:rPr>
              <a:t>の独断によるものです</a:t>
            </a:r>
            <a:endParaRPr lang="ja-JP" altLang="en-US" sz="3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15922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B52F02-FFC5-45E9-9EC8-BB5125F2EF11}"/>
              </a:ext>
            </a:extLst>
          </p:cNvPr>
          <p:cNvSpPr>
            <a:spLocks noGrp="1"/>
          </p:cNvSpPr>
          <p:nvPr>
            <p:ph type="title"/>
          </p:nvPr>
        </p:nvSpPr>
        <p:spPr>
          <a:xfrm>
            <a:off x="130629" y="18255"/>
            <a:ext cx="10515600" cy="1325563"/>
          </a:xfrm>
        </p:spPr>
        <p:txBody>
          <a:bodyPr/>
          <a:lstStyle/>
          <a:p>
            <a:r>
              <a:rPr kumimoji="1" lang="en-US" altLang="ja-JP" b="1" dirty="0">
                <a:latin typeface="メイリオ" panose="020B0604030504040204" pitchFamily="50" charset="-128"/>
                <a:ea typeface="メイリオ" panose="020B0604030504040204" pitchFamily="50" charset="-128"/>
              </a:rPr>
              <a:t>0. </a:t>
            </a:r>
            <a:r>
              <a:rPr kumimoji="1" lang="ja-JP" altLang="en-US" b="1" dirty="0">
                <a:latin typeface="メイリオ" panose="020B0604030504040204" pitchFamily="50" charset="-128"/>
                <a:ea typeface="メイリオ" panose="020B0604030504040204" pitchFamily="50" charset="-128"/>
              </a:rPr>
              <a:t>本セミナーの構成</a:t>
            </a:r>
          </a:p>
        </p:txBody>
      </p:sp>
      <p:sp>
        <p:nvSpPr>
          <p:cNvPr id="3" name="コンテンツ プレースホルダー 2">
            <a:extLst>
              <a:ext uri="{FF2B5EF4-FFF2-40B4-BE49-F238E27FC236}">
                <a16:creationId xmlns:a16="http://schemas.microsoft.com/office/drawing/2014/main" id="{54EFEFF7-2B75-49F7-BA21-555DDF811910}"/>
              </a:ext>
            </a:extLst>
          </p:cNvPr>
          <p:cNvSpPr>
            <a:spLocks noGrp="1"/>
          </p:cNvSpPr>
          <p:nvPr>
            <p:ph idx="1"/>
          </p:nvPr>
        </p:nvSpPr>
        <p:spPr>
          <a:xfrm>
            <a:off x="838200" y="1695514"/>
            <a:ext cx="9531699" cy="4818947"/>
          </a:xfrm>
        </p:spPr>
        <p:txBody>
          <a:bodyPr>
            <a:normAutofit/>
          </a:bodyPr>
          <a:lstStyle/>
          <a:p>
            <a:pPr marL="514350" indent="-514350">
              <a:buFont typeface="+mj-lt"/>
              <a:buAutoNum type="arabicPeriod"/>
            </a:pPr>
            <a:r>
              <a:rPr lang="ja-JP" altLang="en-US" dirty="0">
                <a:latin typeface="メイリオ" panose="020B0604030504040204" pitchFamily="50" charset="-128"/>
                <a:ea typeface="メイリオ" panose="020B0604030504040204" pitchFamily="50" charset="-128"/>
              </a:rPr>
              <a:t>本セミナーの対象</a:t>
            </a:r>
            <a:endParaRPr lang="en-US" altLang="ja-JP" dirty="0">
              <a:latin typeface="メイリオ" panose="020B0604030504040204" pitchFamily="50" charset="-128"/>
              <a:ea typeface="メイリオ" panose="020B0604030504040204" pitchFamily="50" charset="-128"/>
            </a:endParaRPr>
          </a:p>
          <a:p>
            <a:pPr marL="514350" indent="-514350">
              <a:buFont typeface="+mj-lt"/>
              <a:buAutoNum type="arabicPeriod"/>
            </a:pPr>
            <a:r>
              <a:rPr kumimoji="1" lang="ja-JP" altLang="en-US" dirty="0">
                <a:latin typeface="メイリオ" panose="020B0604030504040204" pitchFamily="50" charset="-128"/>
                <a:ea typeface="メイリオ" panose="020B0604030504040204" pitchFamily="50" charset="-128"/>
              </a:rPr>
              <a:t>確認：インタビュー調査とは</a:t>
            </a:r>
            <a:endParaRPr kumimoji="1" lang="en-US" altLang="ja-JP" dirty="0">
              <a:latin typeface="メイリオ" panose="020B0604030504040204" pitchFamily="50" charset="-128"/>
              <a:ea typeface="メイリオ" panose="020B0604030504040204" pitchFamily="50" charset="-128"/>
            </a:endParaRPr>
          </a:p>
          <a:p>
            <a:pPr marL="514350" indent="-514350">
              <a:buFont typeface="+mj-lt"/>
              <a:buAutoNum type="arabicPeriod"/>
            </a:pPr>
            <a:r>
              <a:rPr lang="ja-JP" altLang="en-US" dirty="0">
                <a:latin typeface="メイリオ" panose="020B0604030504040204" pitchFamily="50" charset="-128"/>
                <a:ea typeface="メイリオ" panose="020B0604030504040204" pitchFamily="50" charset="-128"/>
              </a:rPr>
              <a:t>準備</a:t>
            </a:r>
            <a:r>
              <a:rPr kumimoji="1" lang="ja-JP" altLang="en-US" dirty="0">
                <a:latin typeface="メイリオ" panose="020B0604030504040204" pitchFamily="50" charset="-128"/>
                <a:ea typeface="メイリオ" panose="020B0604030504040204" pitchFamily="50" charset="-128"/>
              </a:rPr>
              <a:t>：インタビュー調査を終えたら</a:t>
            </a:r>
            <a:endParaRPr kumimoji="1" lang="en-US" altLang="ja-JP" dirty="0">
              <a:latin typeface="メイリオ" panose="020B0604030504040204" pitchFamily="50" charset="-128"/>
              <a:ea typeface="メイリオ" panose="020B0604030504040204" pitchFamily="50" charset="-128"/>
            </a:endParaRPr>
          </a:p>
          <a:p>
            <a:pPr marL="514350" indent="-514350">
              <a:buFont typeface="+mj-lt"/>
              <a:buAutoNum type="arabicPeriod"/>
            </a:pPr>
            <a:r>
              <a:rPr lang="ja-JP" altLang="en-US" dirty="0">
                <a:latin typeface="メイリオ" panose="020B0604030504040204" pitchFamily="50" charset="-128"/>
                <a:ea typeface="メイリオ" panose="020B0604030504040204" pitchFamily="50" charset="-128"/>
              </a:rPr>
              <a:t>インタビューデータの引用方法</a:t>
            </a:r>
            <a:endParaRPr lang="en-US" altLang="ja-JP" dirty="0">
              <a:latin typeface="メイリオ" panose="020B0604030504040204" pitchFamily="50" charset="-128"/>
              <a:ea typeface="メイリオ" panose="020B0604030504040204" pitchFamily="50" charset="-128"/>
            </a:endParaRPr>
          </a:p>
          <a:p>
            <a:pPr marL="514350" indent="-514350">
              <a:buFont typeface="+mj-lt"/>
              <a:buAutoNum type="arabicPeriod"/>
            </a:pPr>
            <a:r>
              <a:rPr lang="ja-JP" altLang="en-US" dirty="0">
                <a:latin typeface="メイリオ" panose="020B0604030504040204" pitchFamily="50" charset="-128"/>
                <a:ea typeface="メイリオ" panose="020B0604030504040204" pitchFamily="50" charset="-128"/>
              </a:rPr>
              <a:t>調査情報の開示</a:t>
            </a:r>
            <a:endParaRPr lang="en-US" altLang="ja-JP" dirty="0">
              <a:latin typeface="メイリオ" panose="020B0604030504040204" pitchFamily="50" charset="-128"/>
              <a:ea typeface="メイリオ" panose="020B0604030504040204" pitchFamily="50" charset="-128"/>
            </a:endParaRPr>
          </a:p>
          <a:p>
            <a:pPr marL="514350" indent="-514350">
              <a:buFont typeface="+mj-lt"/>
              <a:buAutoNum type="arabicPeriod"/>
            </a:pPr>
            <a:r>
              <a:rPr lang="ja-JP" altLang="en-US" dirty="0">
                <a:latin typeface="メイリオ" panose="020B0604030504040204" pitchFamily="50" charset="-128"/>
                <a:ea typeface="メイリオ" panose="020B0604030504040204" pitchFamily="50" charset="-128"/>
              </a:rPr>
              <a:t>重要！調査対象者のプライバシーの保護</a:t>
            </a:r>
            <a:endParaRPr lang="en-US" altLang="ja-JP" dirty="0">
              <a:latin typeface="メイリオ" panose="020B0604030504040204" pitchFamily="50" charset="-128"/>
              <a:ea typeface="メイリオ" panose="020B0604030504040204" pitchFamily="50" charset="-128"/>
            </a:endParaRPr>
          </a:p>
          <a:p>
            <a:pPr marL="514350" indent="-514350">
              <a:buFont typeface="+mj-lt"/>
              <a:buAutoNum type="arabicPeriod"/>
            </a:pPr>
            <a:r>
              <a:rPr lang="ja-JP" altLang="en-US" dirty="0">
                <a:latin typeface="メイリオ" panose="020B0604030504040204" pitchFamily="50" charset="-128"/>
                <a:ea typeface="メイリオ" panose="020B0604030504040204" pitchFamily="50" charset="-128"/>
              </a:rPr>
              <a:t>まとめ</a:t>
            </a:r>
            <a:endParaRPr lang="en-US" altLang="ja-JP" dirty="0">
              <a:latin typeface="メイリオ" panose="020B0604030504040204" pitchFamily="50" charset="-128"/>
              <a:ea typeface="メイリオ" panose="020B0604030504040204" pitchFamily="50" charset="-128"/>
            </a:endParaRPr>
          </a:p>
          <a:p>
            <a:pPr marL="0" indent="0">
              <a:buNone/>
            </a:pPr>
            <a:endParaRPr kumimoji="1" lang="en-US" altLang="ja-JP" dirty="0">
              <a:latin typeface="メイリオ" panose="020B0604030504040204" pitchFamily="50" charset="-128"/>
              <a:ea typeface="メイリオ" panose="020B0604030504040204" pitchFamily="50" charset="-128"/>
            </a:endParaRPr>
          </a:p>
          <a:p>
            <a:pPr marL="0" indent="0">
              <a:buNone/>
            </a:pPr>
            <a:r>
              <a:rPr kumimoji="1" lang="ja-JP" altLang="en-US" dirty="0">
                <a:latin typeface="メイリオ" panose="020B0604030504040204" pitchFamily="50" charset="-128"/>
                <a:ea typeface="メイリオ" panose="020B0604030504040204" pitchFamily="50" charset="-128"/>
              </a:rPr>
              <a:t>参考文献、おすすめ</a:t>
            </a:r>
            <a:r>
              <a:rPr lang="ja-JP" altLang="en-US" dirty="0">
                <a:latin typeface="メイリオ" panose="020B0604030504040204" pitchFamily="50" charset="-128"/>
                <a:ea typeface="メイリオ" panose="020B0604030504040204" pitchFamily="50" charset="-128"/>
              </a:rPr>
              <a:t>の</a:t>
            </a:r>
            <a:r>
              <a:rPr kumimoji="1" lang="ja-JP" altLang="en-US" dirty="0">
                <a:latin typeface="メイリオ" panose="020B0604030504040204" pitchFamily="50" charset="-128"/>
                <a:ea typeface="メイリオ" panose="020B0604030504040204" pitchFamily="50" charset="-128"/>
              </a:rPr>
              <a:t>文献やホームページ</a:t>
            </a:r>
          </a:p>
        </p:txBody>
      </p:sp>
      <p:sp>
        <p:nvSpPr>
          <p:cNvPr id="4" name="スライド番号プレースホルダー 3">
            <a:extLst>
              <a:ext uri="{FF2B5EF4-FFF2-40B4-BE49-F238E27FC236}">
                <a16:creationId xmlns:a16="http://schemas.microsoft.com/office/drawing/2014/main" id="{F4053B88-2DF8-4B9F-98DD-40B515AEE461}"/>
              </a:ext>
            </a:extLst>
          </p:cNvPr>
          <p:cNvSpPr>
            <a:spLocks noGrp="1"/>
          </p:cNvSpPr>
          <p:nvPr>
            <p:ph type="sldNum" sz="quarter" idx="12"/>
          </p:nvPr>
        </p:nvSpPr>
        <p:spPr/>
        <p:txBody>
          <a:bodyPr/>
          <a:lstStyle/>
          <a:p>
            <a:fld id="{FB7B35E1-32FA-4282-B5F4-DE10F4DBB445}" type="slidenum">
              <a:rPr kumimoji="1" lang="ja-JP" altLang="en-US" smtClean="0"/>
              <a:t>2</a:t>
            </a:fld>
            <a:endParaRPr kumimoji="1" lang="ja-JP" altLang="en-US"/>
          </a:p>
        </p:txBody>
      </p:sp>
      <p:cxnSp>
        <p:nvCxnSpPr>
          <p:cNvPr id="6" name="直線コネクタ 5">
            <a:extLst>
              <a:ext uri="{FF2B5EF4-FFF2-40B4-BE49-F238E27FC236}">
                <a16:creationId xmlns:a16="http://schemas.microsoft.com/office/drawing/2014/main" id="{252EE416-4BDA-4129-99C8-572B8A084D33}"/>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476941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851933-1A59-442B-91C4-C01C96EF544D}"/>
              </a:ext>
            </a:extLst>
          </p:cNvPr>
          <p:cNvSpPr>
            <a:spLocks noGrp="1"/>
          </p:cNvSpPr>
          <p:nvPr>
            <p:ph type="title"/>
          </p:nvPr>
        </p:nvSpPr>
        <p:spPr>
          <a:xfrm>
            <a:off x="180871" y="0"/>
            <a:ext cx="10515600" cy="1325563"/>
          </a:xfrm>
        </p:spPr>
        <p:txBody>
          <a:bodyPr/>
          <a:lstStyle/>
          <a:p>
            <a:r>
              <a:rPr lang="en-US" altLang="ja-JP" b="1" dirty="0">
                <a:latin typeface="メイリオ" panose="020B0604030504040204" pitchFamily="50" charset="-128"/>
                <a:ea typeface="メイリオ" panose="020B0604030504040204" pitchFamily="50" charset="-128"/>
              </a:rPr>
              <a:t>1. </a:t>
            </a:r>
            <a:r>
              <a:rPr lang="ja-JP" altLang="en-US" b="1" dirty="0">
                <a:latin typeface="メイリオ" panose="020B0604030504040204" pitchFamily="50" charset="-128"/>
                <a:ea typeface="メイリオ" panose="020B0604030504040204" pitchFamily="50" charset="-128"/>
              </a:rPr>
              <a:t>本セミナーの対象</a:t>
            </a:r>
            <a:endParaRPr lang="en-US" altLang="ja-JP"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267BC2A1-9735-4A8D-A2D8-664ABC00828B}"/>
              </a:ext>
            </a:extLst>
          </p:cNvPr>
          <p:cNvSpPr>
            <a:spLocks noGrp="1"/>
          </p:cNvSpPr>
          <p:nvPr>
            <p:ph idx="1"/>
          </p:nvPr>
        </p:nvSpPr>
        <p:spPr>
          <a:xfrm>
            <a:off x="408632" y="1657129"/>
            <a:ext cx="11525460" cy="5044261"/>
          </a:xfrm>
        </p:spPr>
        <p:txBody>
          <a:bodyPr>
            <a:normAutofit/>
          </a:bodyPr>
          <a:lstStyle/>
          <a:p>
            <a:pPr>
              <a:buFont typeface="Wingdings" panose="05000000000000000000" pitchFamily="2" charset="2"/>
              <a:buChar char="n"/>
            </a:pPr>
            <a:r>
              <a:rPr kumimoji="1" lang="ja-JP" altLang="en-US" sz="3200" dirty="0">
                <a:solidFill>
                  <a:schemeClr val="accent2">
                    <a:lumMod val="50000"/>
                  </a:schemeClr>
                </a:solidFill>
                <a:latin typeface="メイリオ" panose="020B0604030504040204" pitchFamily="50" charset="-128"/>
                <a:ea typeface="メイリオ" panose="020B0604030504040204" pitchFamily="50" charset="-128"/>
              </a:rPr>
              <a:t>半構造化インタビュー調査</a:t>
            </a:r>
            <a:endParaRPr kumimoji="1" lang="en-US" altLang="ja-JP" sz="3200" dirty="0">
              <a:solidFill>
                <a:schemeClr val="accent2">
                  <a:lumMod val="50000"/>
                </a:schemeClr>
              </a:solidFill>
              <a:latin typeface="メイリオ" panose="020B0604030504040204" pitchFamily="50" charset="-128"/>
              <a:ea typeface="メイリオ" panose="020B0604030504040204" pitchFamily="50" charset="-128"/>
            </a:endParaRPr>
          </a:p>
          <a:p>
            <a:pPr marL="457200" lvl="1" indent="0">
              <a:buNone/>
            </a:pPr>
            <a:r>
              <a:rPr lang="en-US" altLang="ja-JP" sz="2800" dirty="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事前にある程度質問内容は決めているが臨機応変に行う調査</a:t>
            </a:r>
            <a:endParaRPr lang="en-US" altLang="ja-JP" sz="2800" dirty="0">
              <a:latin typeface="メイリオ" panose="020B0604030504040204" pitchFamily="50" charset="-128"/>
              <a:ea typeface="メイリオ" panose="020B0604030504040204" pitchFamily="50" charset="-128"/>
            </a:endParaRPr>
          </a:p>
          <a:p>
            <a:pPr marL="457200" lvl="1" indent="0">
              <a:buNone/>
            </a:pPr>
            <a:endParaRPr lang="en-US" altLang="ja-JP" sz="2000" dirty="0">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3200" dirty="0">
                <a:solidFill>
                  <a:schemeClr val="accent2">
                    <a:lumMod val="50000"/>
                  </a:schemeClr>
                </a:solidFill>
                <a:latin typeface="メイリオ" panose="020B0604030504040204" pitchFamily="50" charset="-128"/>
                <a:ea typeface="メイリオ" panose="020B0604030504040204" pitchFamily="50" charset="-128"/>
              </a:rPr>
              <a:t>あくまで</a:t>
            </a:r>
            <a:r>
              <a:rPr lang="ja-JP" altLang="en-US" sz="3200" u="sng" dirty="0">
                <a:solidFill>
                  <a:schemeClr val="accent2">
                    <a:lumMod val="50000"/>
                  </a:schemeClr>
                </a:solidFill>
                <a:latin typeface="メイリオ" panose="020B0604030504040204" pitchFamily="50" charset="-128"/>
                <a:ea typeface="メイリオ" panose="020B0604030504040204" pitchFamily="50" charset="-128"/>
              </a:rPr>
              <a:t>一般的な</a:t>
            </a:r>
            <a:r>
              <a:rPr lang="ja-JP" altLang="en-US" sz="3200" dirty="0">
                <a:solidFill>
                  <a:schemeClr val="accent2">
                    <a:lumMod val="50000"/>
                  </a:schemeClr>
                </a:solidFill>
                <a:latin typeface="メイリオ" panose="020B0604030504040204" pitchFamily="50" charset="-128"/>
                <a:ea typeface="メイリオ" panose="020B0604030504040204" pitchFamily="50" charset="-128"/>
              </a:rPr>
              <a:t>インタビューデータの書き方</a:t>
            </a:r>
            <a:endParaRPr lang="en-US" altLang="ja-JP" sz="3200" dirty="0">
              <a:solidFill>
                <a:schemeClr val="accent2">
                  <a:lumMod val="50000"/>
                </a:schemeClr>
              </a:solidFill>
              <a:latin typeface="メイリオ" panose="020B0604030504040204" pitchFamily="50" charset="-128"/>
              <a:ea typeface="メイリオ" panose="020B0604030504040204" pitchFamily="50" charset="-128"/>
            </a:endParaRPr>
          </a:p>
          <a:p>
            <a:pPr lvl="1"/>
            <a:r>
              <a:rPr lang="ja-JP" altLang="en-US" sz="2800" dirty="0">
                <a:latin typeface="メイリオ" panose="020B0604030504040204" pitchFamily="50" charset="-128"/>
                <a:ea typeface="メイリオ" panose="020B0604030504040204" pitchFamily="50" charset="-128"/>
              </a:rPr>
              <a:t>決まりきった「正解」はない</a:t>
            </a:r>
            <a:endParaRPr lang="en-US" altLang="ja-JP" sz="2800" dirty="0">
              <a:latin typeface="メイリオ" panose="020B0604030504040204" pitchFamily="50" charset="-128"/>
              <a:ea typeface="メイリオ" panose="020B0604030504040204" pitchFamily="50" charset="-128"/>
            </a:endParaRPr>
          </a:p>
          <a:p>
            <a:pPr lvl="1"/>
            <a:r>
              <a:rPr lang="ja-JP" altLang="en-US" sz="2800" dirty="0">
                <a:latin typeface="メイリオ" panose="020B0604030504040204" pitchFamily="50" charset="-128"/>
                <a:ea typeface="メイリオ" panose="020B0604030504040204" pitchFamily="50" charset="-128"/>
              </a:rPr>
              <a:t>問題意識、先行研究、調査対象、分析手法などにあわせて適宜教科書や論文、ゼミの方針を参照しながら書くのがよい</a:t>
            </a:r>
            <a:endParaRPr lang="en-US" altLang="ja-JP" sz="2800" dirty="0">
              <a:latin typeface="メイリオ" panose="020B0604030504040204" pitchFamily="50" charset="-128"/>
              <a:ea typeface="メイリオ" panose="020B0604030504040204" pitchFamily="50" charset="-128"/>
            </a:endParaRPr>
          </a:p>
          <a:p>
            <a:pPr marL="0" indent="0">
              <a:buNone/>
            </a:pPr>
            <a:endParaRPr kumimoji="1" lang="en-US" altLang="ja-JP" sz="2000" dirty="0">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3200" dirty="0">
                <a:solidFill>
                  <a:schemeClr val="accent2">
                    <a:lumMod val="50000"/>
                  </a:schemeClr>
                </a:solidFill>
                <a:latin typeface="メイリオ" panose="020B0604030504040204" pitchFamily="50" charset="-128"/>
                <a:ea typeface="メイリオ" panose="020B0604030504040204" pitchFamily="50" charset="-128"/>
              </a:rPr>
              <a:t>インタビュー調査が終わりデータを整理し、</a:t>
            </a:r>
            <a:endParaRPr lang="en-US" altLang="ja-JP" sz="3200" dirty="0">
              <a:solidFill>
                <a:schemeClr val="accent2">
                  <a:lumMod val="50000"/>
                </a:schemeClr>
              </a:solidFill>
              <a:latin typeface="メイリオ" panose="020B0604030504040204" pitchFamily="50" charset="-128"/>
              <a:ea typeface="メイリオ" panose="020B0604030504040204" pitchFamily="50" charset="-128"/>
            </a:endParaRPr>
          </a:p>
          <a:p>
            <a:pPr marL="0" indent="0">
              <a:buNone/>
            </a:pPr>
            <a:r>
              <a:rPr lang="ja-JP" altLang="en-US" sz="3200" dirty="0">
                <a:solidFill>
                  <a:schemeClr val="accent2">
                    <a:lumMod val="50000"/>
                  </a:schemeClr>
                </a:solidFill>
                <a:latin typeface="メイリオ" panose="020B0604030504040204" pitchFamily="50" charset="-128"/>
                <a:ea typeface="メイリオ" panose="020B0604030504040204" pitchFamily="50" charset="-128"/>
              </a:rPr>
              <a:t>　問いとデータを行ったり来たりしながら記述していく段階</a:t>
            </a:r>
            <a:endParaRPr lang="en-US" altLang="ja-JP" sz="3200" dirty="0">
              <a:solidFill>
                <a:schemeClr val="accent2">
                  <a:lumMod val="50000"/>
                </a:schemeClr>
              </a:solidFill>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302B0176-AC00-4413-B1CF-F6E6CB403AFF}"/>
              </a:ext>
            </a:extLst>
          </p:cNvPr>
          <p:cNvSpPr>
            <a:spLocks noGrp="1"/>
          </p:cNvSpPr>
          <p:nvPr>
            <p:ph type="sldNum" sz="quarter" idx="12"/>
          </p:nvPr>
        </p:nvSpPr>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3</a:t>
            </a:fld>
            <a:endParaRPr kumimoji="1" lang="ja-JP" altLang="en-US">
              <a:latin typeface="メイリオ" panose="020B0604030504040204" pitchFamily="50" charset="-128"/>
              <a:ea typeface="メイリオ" panose="020B0604030504040204" pitchFamily="50" charset="-128"/>
            </a:endParaRPr>
          </a:p>
        </p:txBody>
      </p:sp>
      <p:cxnSp>
        <p:nvCxnSpPr>
          <p:cNvPr id="5" name="直線コネクタ 4">
            <a:extLst>
              <a:ext uri="{FF2B5EF4-FFF2-40B4-BE49-F238E27FC236}">
                <a16:creationId xmlns:a16="http://schemas.microsoft.com/office/drawing/2014/main" id="{FF44A88C-05D0-4EBC-9F30-8465ECEE7972}"/>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18244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AFE9B1-07BD-452E-8EE7-DEFB58A47144}"/>
              </a:ext>
            </a:extLst>
          </p:cNvPr>
          <p:cNvSpPr>
            <a:spLocks noGrp="1"/>
          </p:cNvSpPr>
          <p:nvPr>
            <p:ph type="title"/>
          </p:nvPr>
        </p:nvSpPr>
        <p:spPr>
          <a:xfrm>
            <a:off x="124767" y="0"/>
            <a:ext cx="10515600" cy="1325563"/>
          </a:xfrm>
        </p:spPr>
        <p:txBody>
          <a:bodyPr/>
          <a:lstStyle/>
          <a:p>
            <a:r>
              <a:rPr kumimoji="1" lang="en-US" altLang="ja-JP" b="1" dirty="0">
                <a:latin typeface="メイリオ" panose="020B0604030504040204" pitchFamily="50" charset="-128"/>
                <a:ea typeface="メイリオ" panose="020B0604030504040204" pitchFamily="50" charset="-128"/>
              </a:rPr>
              <a:t>2. </a:t>
            </a:r>
            <a:r>
              <a:rPr kumimoji="1" lang="ja-JP" altLang="en-US" b="1" dirty="0">
                <a:latin typeface="メイリオ" panose="020B0604030504040204" pitchFamily="50" charset="-128"/>
                <a:ea typeface="メイリオ" panose="020B0604030504040204" pitchFamily="50" charset="-128"/>
              </a:rPr>
              <a:t>確認：インタビュー調査とは</a:t>
            </a:r>
            <a:endParaRPr kumimoji="1" lang="en-US" altLang="ja-JP"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A51E774A-BF5C-4EA7-BC88-70C0E29217B6}"/>
              </a:ext>
            </a:extLst>
          </p:cNvPr>
          <p:cNvSpPr>
            <a:spLocks noGrp="1"/>
          </p:cNvSpPr>
          <p:nvPr>
            <p:ph idx="1"/>
          </p:nvPr>
        </p:nvSpPr>
        <p:spPr>
          <a:xfrm>
            <a:off x="572756" y="1557496"/>
            <a:ext cx="10781044" cy="4981416"/>
          </a:xfrm>
        </p:spPr>
        <p:txBody>
          <a:bodyPr>
            <a:normAutofit fontScale="92500"/>
          </a:bodyPr>
          <a:lstStyle/>
          <a:p>
            <a:pPr>
              <a:buFont typeface="Wingdings" panose="05000000000000000000" pitchFamily="2" charset="2"/>
              <a:buChar char="n"/>
            </a:pPr>
            <a:r>
              <a:rPr lang="ja-JP" altLang="en-US" sz="3900" dirty="0">
                <a:solidFill>
                  <a:schemeClr val="accent2">
                    <a:lumMod val="50000"/>
                  </a:schemeClr>
                </a:solidFill>
                <a:latin typeface="メイリオ" panose="020B0604030504040204" pitchFamily="50" charset="-128"/>
                <a:ea typeface="メイリオ" panose="020B0604030504040204" pitchFamily="50" charset="-128"/>
              </a:rPr>
              <a:t> </a:t>
            </a:r>
            <a:r>
              <a:rPr kumimoji="1" lang="ja-JP" altLang="en-US" sz="3900" dirty="0">
                <a:solidFill>
                  <a:schemeClr val="accent2">
                    <a:lumMod val="50000"/>
                  </a:schemeClr>
                </a:solidFill>
                <a:latin typeface="メイリオ" panose="020B0604030504040204" pitchFamily="50" charset="-128"/>
                <a:ea typeface="メイリオ" panose="020B0604030504040204" pitchFamily="50" charset="-128"/>
              </a:rPr>
              <a:t>特徴</a:t>
            </a:r>
            <a:endParaRPr kumimoji="1" lang="en-US" altLang="ja-JP" sz="3900" dirty="0">
              <a:solidFill>
                <a:schemeClr val="accent2">
                  <a:lumMod val="50000"/>
                </a:schemeClr>
              </a:solidFill>
              <a:latin typeface="メイリオ" panose="020B0604030504040204" pitchFamily="50" charset="-128"/>
              <a:ea typeface="メイリオ" panose="020B0604030504040204" pitchFamily="50" charset="-128"/>
            </a:endParaRPr>
          </a:p>
          <a:p>
            <a:pPr marL="0" indent="0">
              <a:buNone/>
            </a:pPr>
            <a:endParaRPr kumimoji="1" lang="en-US" altLang="ja-JP" sz="2600" dirty="0">
              <a:solidFill>
                <a:schemeClr val="accent2">
                  <a:lumMod val="50000"/>
                </a:schemeClr>
              </a:solidFill>
              <a:latin typeface="メイリオ" panose="020B0604030504040204" pitchFamily="50" charset="-128"/>
              <a:ea typeface="メイリオ" panose="020B0604030504040204" pitchFamily="50" charset="-128"/>
            </a:endParaRPr>
          </a:p>
          <a:p>
            <a:pPr marL="914400" lvl="1" indent="-457200">
              <a:buFont typeface="+mj-ea"/>
              <a:buAutoNum type="circleNumDbPlain"/>
            </a:pPr>
            <a:r>
              <a:rPr lang="ja-JP" altLang="en-US" sz="3600" dirty="0">
                <a:latin typeface="メイリオ" panose="020B0604030504040204" pitchFamily="50" charset="-128"/>
                <a:ea typeface="メイリオ" panose="020B0604030504040204" pitchFamily="50" charset="-128"/>
              </a:rPr>
              <a:t>調査対象者の主観的意味づけや具体的な経験などを聞き取りやすい</a:t>
            </a:r>
            <a:endParaRPr lang="en-US" altLang="ja-JP" sz="3600" dirty="0">
              <a:latin typeface="メイリオ" panose="020B0604030504040204" pitchFamily="50" charset="-128"/>
              <a:ea typeface="メイリオ" panose="020B0604030504040204" pitchFamily="50" charset="-128"/>
            </a:endParaRPr>
          </a:p>
          <a:p>
            <a:pPr marL="914400" lvl="1" indent="-457200">
              <a:buFont typeface="+mj-ea"/>
              <a:buAutoNum type="circleNumDbPlain"/>
            </a:pPr>
            <a:endParaRPr lang="en-US" altLang="ja-JP" sz="2600" dirty="0">
              <a:latin typeface="メイリオ" panose="020B0604030504040204" pitchFamily="50" charset="-128"/>
              <a:ea typeface="メイリオ" panose="020B0604030504040204" pitchFamily="50" charset="-128"/>
            </a:endParaRPr>
          </a:p>
          <a:p>
            <a:pPr marL="914400" lvl="1" indent="-457200">
              <a:buFont typeface="+mj-ea"/>
              <a:buAutoNum type="circleNumDbPlain"/>
            </a:pPr>
            <a:r>
              <a:rPr kumimoji="1" lang="ja-JP" altLang="en-US" sz="3600" dirty="0">
                <a:latin typeface="メイリオ" panose="020B0604030504040204" pitchFamily="50" charset="-128"/>
                <a:ea typeface="メイリオ" panose="020B0604030504040204" pitchFamily="50" charset="-128"/>
              </a:rPr>
              <a:t>調査対象者の状況などにあわせて臨機応変に質問ができる</a:t>
            </a:r>
            <a:endParaRPr kumimoji="1" lang="en-US" altLang="ja-JP" sz="3600" dirty="0">
              <a:latin typeface="メイリオ" panose="020B0604030504040204" pitchFamily="50" charset="-128"/>
              <a:ea typeface="メイリオ" panose="020B0604030504040204" pitchFamily="50" charset="-128"/>
            </a:endParaRPr>
          </a:p>
          <a:p>
            <a:pPr marL="914400" lvl="1" indent="-457200">
              <a:buFont typeface="+mj-ea"/>
              <a:buAutoNum type="circleNumDbPlain"/>
            </a:pPr>
            <a:endParaRPr lang="en-US" altLang="ja-JP" sz="2600" dirty="0">
              <a:latin typeface="メイリオ" panose="020B0604030504040204" pitchFamily="50" charset="-128"/>
              <a:ea typeface="メイリオ" panose="020B0604030504040204" pitchFamily="50" charset="-128"/>
            </a:endParaRPr>
          </a:p>
          <a:p>
            <a:pPr marL="914400" lvl="1" indent="-457200">
              <a:buFont typeface="+mj-ea"/>
              <a:buAutoNum type="circleNumDbPlain"/>
            </a:pPr>
            <a:r>
              <a:rPr lang="ja-JP" altLang="en-US" sz="3600" dirty="0">
                <a:latin typeface="メイリオ" panose="020B0604030504040204" pitchFamily="50" charset="-128"/>
                <a:ea typeface="メイリオ" panose="020B0604030504040204" pitchFamily="50" charset="-128"/>
              </a:rPr>
              <a:t>量的調査では対象としにくい社会における少数派（マイノリティ）などを対象にすることができる</a:t>
            </a:r>
            <a:endParaRPr lang="en-US" altLang="ja-JP" sz="3600"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E4A63036-A4E0-4F27-ABB9-F4233CA40A77}"/>
              </a:ext>
            </a:extLst>
          </p:cNvPr>
          <p:cNvSpPr>
            <a:spLocks noGrp="1"/>
          </p:cNvSpPr>
          <p:nvPr>
            <p:ph type="sldNum" sz="quarter" idx="12"/>
          </p:nvPr>
        </p:nvSpPr>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4</a:t>
            </a:fld>
            <a:endParaRPr kumimoji="1" lang="ja-JP" altLang="en-US">
              <a:latin typeface="メイリオ" panose="020B0604030504040204" pitchFamily="50" charset="-128"/>
              <a:ea typeface="メイリオ" panose="020B0604030504040204" pitchFamily="50" charset="-128"/>
            </a:endParaRPr>
          </a:p>
        </p:txBody>
      </p:sp>
      <p:cxnSp>
        <p:nvCxnSpPr>
          <p:cNvPr id="5" name="直線コネクタ 4">
            <a:extLst>
              <a:ext uri="{FF2B5EF4-FFF2-40B4-BE49-F238E27FC236}">
                <a16:creationId xmlns:a16="http://schemas.microsoft.com/office/drawing/2014/main" id="{24BDFAA8-CDA2-4104-B74D-94A0061A3232}"/>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265807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D7FF0A21-8564-4166-BB32-7D07DD2F4043}"/>
              </a:ext>
            </a:extLst>
          </p:cNvPr>
          <p:cNvSpPr/>
          <p:nvPr/>
        </p:nvSpPr>
        <p:spPr>
          <a:xfrm>
            <a:off x="693336" y="4180114"/>
            <a:ext cx="10515600" cy="217623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5FAFE9B1-07BD-452E-8EE7-DEFB58A47144}"/>
              </a:ext>
            </a:extLst>
          </p:cNvPr>
          <p:cNvSpPr>
            <a:spLocks noGrp="1"/>
          </p:cNvSpPr>
          <p:nvPr>
            <p:ph type="title"/>
          </p:nvPr>
        </p:nvSpPr>
        <p:spPr>
          <a:xfrm>
            <a:off x="124767" y="0"/>
            <a:ext cx="10515600" cy="1325563"/>
          </a:xfrm>
        </p:spPr>
        <p:txBody>
          <a:bodyPr/>
          <a:lstStyle/>
          <a:p>
            <a:r>
              <a:rPr kumimoji="1" lang="en-US" altLang="ja-JP" b="1" dirty="0">
                <a:latin typeface="メイリオ" panose="020B0604030504040204" pitchFamily="50" charset="-128"/>
                <a:ea typeface="メイリオ" panose="020B0604030504040204" pitchFamily="50" charset="-128"/>
              </a:rPr>
              <a:t>2. </a:t>
            </a:r>
            <a:r>
              <a:rPr kumimoji="1" lang="ja-JP" altLang="en-US" b="1" dirty="0">
                <a:latin typeface="メイリオ" panose="020B0604030504040204" pitchFamily="50" charset="-128"/>
                <a:ea typeface="メイリオ" panose="020B0604030504040204" pitchFamily="50" charset="-128"/>
              </a:rPr>
              <a:t>確認：インタビュー調査とは</a:t>
            </a:r>
            <a:endParaRPr kumimoji="1" lang="en-US" altLang="ja-JP"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A51E774A-BF5C-4EA7-BC88-70C0E29217B6}"/>
              </a:ext>
            </a:extLst>
          </p:cNvPr>
          <p:cNvSpPr>
            <a:spLocks noGrp="1"/>
          </p:cNvSpPr>
          <p:nvPr>
            <p:ph idx="1"/>
          </p:nvPr>
        </p:nvSpPr>
        <p:spPr>
          <a:xfrm>
            <a:off x="411982" y="1457014"/>
            <a:ext cx="10941818" cy="5081898"/>
          </a:xfrm>
        </p:spPr>
        <p:txBody>
          <a:bodyPr>
            <a:noAutofit/>
          </a:bodyPr>
          <a:lstStyle/>
          <a:p>
            <a:pPr>
              <a:buFont typeface="Wingdings" panose="05000000000000000000" pitchFamily="2" charset="2"/>
              <a:buChar char="n"/>
            </a:pPr>
            <a:r>
              <a:rPr lang="ja-JP" altLang="en-US" sz="3600" dirty="0">
                <a:solidFill>
                  <a:schemeClr val="accent2">
                    <a:lumMod val="50000"/>
                  </a:schemeClr>
                </a:solidFill>
                <a:latin typeface="メイリオ" panose="020B0604030504040204" pitchFamily="50" charset="-128"/>
                <a:ea typeface="メイリオ" panose="020B0604030504040204" pitchFamily="50" charset="-128"/>
              </a:rPr>
              <a:t>注意点</a:t>
            </a:r>
            <a:endParaRPr lang="en-US" altLang="ja-JP" sz="3600" dirty="0">
              <a:solidFill>
                <a:schemeClr val="accent2">
                  <a:lumMod val="50000"/>
                </a:schemeClr>
              </a:solidFill>
              <a:latin typeface="メイリオ" panose="020B0604030504040204" pitchFamily="50" charset="-128"/>
              <a:ea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endParaRPr>
          </a:p>
          <a:p>
            <a:pPr lvl="1"/>
            <a:r>
              <a:rPr lang="ja-JP" altLang="en-US" sz="3200" dirty="0">
                <a:latin typeface="メイリオ" panose="020B0604030504040204" pitchFamily="50" charset="-128"/>
                <a:ea typeface="メイリオ" panose="020B0604030504040204" pitchFamily="50" charset="-128"/>
              </a:rPr>
              <a:t>調査者と調査対象者の関係性や質問の仕方などによって回答が変化</a:t>
            </a:r>
            <a:endParaRPr lang="en-US" altLang="ja-JP" sz="3200" dirty="0">
              <a:latin typeface="メイリオ" panose="020B0604030504040204" pitchFamily="50" charset="-128"/>
              <a:ea typeface="メイリオ" panose="020B0604030504040204" pitchFamily="50" charset="-128"/>
            </a:endParaRPr>
          </a:p>
          <a:p>
            <a:pPr lvl="1"/>
            <a:r>
              <a:rPr lang="ja-JP" altLang="en-US" sz="3200" dirty="0">
                <a:latin typeface="メイリオ" panose="020B0604030504040204" pitchFamily="50" charset="-128"/>
                <a:ea typeface="メイリオ" panose="020B0604030504040204" pitchFamily="50" charset="-128"/>
              </a:rPr>
              <a:t>データに論文の結論を語らせてしまいがち </a:t>
            </a:r>
            <a:r>
              <a:rPr lang="en-US"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盛山 </a:t>
            </a:r>
            <a:r>
              <a:rPr lang="en-US" altLang="ja-JP" sz="1800" dirty="0">
                <a:latin typeface="メイリオ" panose="020B0604030504040204" pitchFamily="50" charset="-128"/>
                <a:ea typeface="メイリオ" panose="020B0604030504040204" pitchFamily="50" charset="-128"/>
              </a:rPr>
              <a:t>2004)</a:t>
            </a:r>
          </a:p>
          <a:p>
            <a:pPr marL="0" indent="0">
              <a:buNone/>
            </a:pPr>
            <a:endParaRPr lang="en-US" altLang="ja-JP" sz="2400" dirty="0">
              <a:latin typeface="メイリオ" panose="020B0604030504040204" pitchFamily="50" charset="-128"/>
              <a:ea typeface="メイリオ" panose="020B0604030504040204" pitchFamily="50" charset="-128"/>
            </a:endParaRPr>
          </a:p>
          <a:p>
            <a:pPr marL="0" indent="0" algn="ctr">
              <a:buNone/>
            </a:pPr>
            <a:r>
              <a:rPr lang="ja-JP" altLang="en-US" sz="3600" b="1" dirty="0">
                <a:solidFill>
                  <a:srgbClr val="FF0000"/>
                </a:solidFill>
                <a:latin typeface="メイリオ" panose="020B0604030504040204" pitchFamily="50" charset="-128"/>
                <a:ea typeface="メイリオ" panose="020B0604030504040204" pitchFamily="50" charset="-128"/>
              </a:rPr>
              <a:t>適切なインタビューデータの引用</a:t>
            </a:r>
            <a:endParaRPr lang="en-US" altLang="ja-JP" sz="3600" b="1" dirty="0">
              <a:solidFill>
                <a:srgbClr val="FF0000"/>
              </a:solidFill>
              <a:latin typeface="メイリオ" panose="020B0604030504040204" pitchFamily="50" charset="-128"/>
              <a:ea typeface="メイリオ" panose="020B0604030504040204" pitchFamily="50" charset="-128"/>
            </a:endParaRPr>
          </a:p>
          <a:p>
            <a:pPr marL="0" indent="0" algn="ctr">
              <a:buNone/>
            </a:pPr>
            <a:r>
              <a:rPr lang="ja-JP" altLang="en-US" sz="3600" b="1" dirty="0">
                <a:solidFill>
                  <a:srgbClr val="FF0000"/>
                </a:solidFill>
                <a:latin typeface="メイリオ" panose="020B0604030504040204" pitchFamily="50" charset="-128"/>
                <a:ea typeface="メイリオ" panose="020B0604030504040204" pitchFamily="50" charset="-128"/>
              </a:rPr>
              <a:t>調査情報の開示</a:t>
            </a:r>
            <a:endParaRPr lang="en-US" altLang="ja-JP" sz="3600" b="1" dirty="0">
              <a:solidFill>
                <a:srgbClr val="FF0000"/>
              </a:solidFill>
              <a:latin typeface="メイリオ" panose="020B0604030504040204" pitchFamily="50" charset="-128"/>
              <a:ea typeface="メイリオ" panose="020B0604030504040204" pitchFamily="50" charset="-128"/>
            </a:endParaRPr>
          </a:p>
          <a:p>
            <a:pPr marL="0" indent="0" algn="ctr">
              <a:buNone/>
            </a:pPr>
            <a:r>
              <a:rPr lang="ja-JP" altLang="en-US" sz="3600" b="1" dirty="0">
                <a:solidFill>
                  <a:srgbClr val="FF0000"/>
                </a:solidFill>
                <a:latin typeface="メイリオ" panose="020B0604030504040204" pitchFamily="50" charset="-128"/>
                <a:ea typeface="メイリオ" panose="020B0604030504040204" pitchFamily="50" charset="-128"/>
              </a:rPr>
              <a:t>調査者によるデータの説明、解釈、分析の記載</a:t>
            </a:r>
            <a:endParaRPr lang="en-US" altLang="ja-JP" sz="3600" b="1" dirty="0">
              <a:solidFill>
                <a:srgbClr val="FF0000"/>
              </a:solidFill>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E4A63036-A4E0-4F27-ABB9-F4233CA40A77}"/>
              </a:ext>
            </a:extLst>
          </p:cNvPr>
          <p:cNvSpPr>
            <a:spLocks noGrp="1"/>
          </p:cNvSpPr>
          <p:nvPr>
            <p:ph type="sldNum" sz="quarter" idx="12"/>
          </p:nvPr>
        </p:nvSpPr>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5</a:t>
            </a:fld>
            <a:endParaRPr kumimoji="1" lang="ja-JP" altLang="en-US">
              <a:latin typeface="メイリオ" panose="020B0604030504040204" pitchFamily="50" charset="-128"/>
              <a:ea typeface="メイリオ" panose="020B0604030504040204" pitchFamily="50" charset="-128"/>
            </a:endParaRPr>
          </a:p>
        </p:txBody>
      </p:sp>
      <p:cxnSp>
        <p:nvCxnSpPr>
          <p:cNvPr id="5" name="直線コネクタ 4">
            <a:extLst>
              <a:ext uri="{FF2B5EF4-FFF2-40B4-BE49-F238E27FC236}">
                <a16:creationId xmlns:a16="http://schemas.microsoft.com/office/drawing/2014/main" id="{24BDFAA8-CDA2-4104-B74D-94A0061A3232}"/>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433010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F3A6B1-AED7-499A-A569-2787BB65B240}"/>
              </a:ext>
            </a:extLst>
          </p:cNvPr>
          <p:cNvSpPr>
            <a:spLocks noGrp="1"/>
          </p:cNvSpPr>
          <p:nvPr>
            <p:ph type="title"/>
          </p:nvPr>
        </p:nvSpPr>
        <p:spPr>
          <a:xfrm>
            <a:off x="104670" y="0"/>
            <a:ext cx="10515600" cy="1325563"/>
          </a:xfrm>
        </p:spPr>
        <p:txBody>
          <a:bodyPr/>
          <a:lstStyle/>
          <a:p>
            <a:r>
              <a:rPr lang="en-US" altLang="ja-JP" b="1" dirty="0">
                <a:latin typeface="メイリオ" panose="020B0604030504040204" pitchFamily="50" charset="-128"/>
                <a:ea typeface="メイリオ" panose="020B0604030504040204" pitchFamily="50" charset="-128"/>
              </a:rPr>
              <a:t>3. </a:t>
            </a:r>
            <a:r>
              <a:rPr lang="ja-JP" altLang="en-US" b="1" dirty="0">
                <a:latin typeface="メイリオ" panose="020B0604030504040204" pitchFamily="50" charset="-128"/>
                <a:ea typeface="メイリオ" panose="020B0604030504040204" pitchFamily="50" charset="-128"/>
              </a:rPr>
              <a:t>準備</a:t>
            </a:r>
            <a:r>
              <a:rPr kumimoji="1" lang="ja-JP" altLang="en-US" b="1" dirty="0">
                <a:latin typeface="メイリオ" panose="020B0604030504040204" pitchFamily="50" charset="-128"/>
                <a:ea typeface="メイリオ" panose="020B0604030504040204" pitchFamily="50" charset="-128"/>
              </a:rPr>
              <a:t>：インタビュー調査を終えたら</a:t>
            </a:r>
            <a:endParaRPr kumimoji="1" lang="en-US" altLang="ja-JP"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2DA7CADF-0800-4202-AFC7-56252C4BC7A4}"/>
              </a:ext>
            </a:extLst>
          </p:cNvPr>
          <p:cNvSpPr>
            <a:spLocks noGrp="1"/>
          </p:cNvSpPr>
          <p:nvPr>
            <p:ph idx="1"/>
          </p:nvPr>
        </p:nvSpPr>
        <p:spPr>
          <a:xfrm>
            <a:off x="522514" y="1535332"/>
            <a:ext cx="10831286" cy="5045912"/>
          </a:xfrm>
        </p:spPr>
        <p:txBody>
          <a:bodyPr>
            <a:normAutofit/>
          </a:bodyPr>
          <a:lstStyle/>
          <a:p>
            <a:pPr>
              <a:buFont typeface="Wingdings" panose="05000000000000000000" pitchFamily="2" charset="2"/>
              <a:buChar char="n"/>
            </a:pPr>
            <a:r>
              <a:rPr lang="ja-JP" altLang="en-US" sz="3600" dirty="0">
                <a:solidFill>
                  <a:schemeClr val="accent2">
                    <a:lumMod val="50000"/>
                  </a:schemeClr>
                </a:solidFill>
                <a:latin typeface="メイリオ" panose="020B0604030504040204" pitchFamily="50" charset="-128"/>
                <a:ea typeface="メイリオ" panose="020B0604030504040204" pitchFamily="50" charset="-128"/>
              </a:rPr>
              <a:t>なるべく早くデータを整理</a:t>
            </a:r>
            <a:endParaRPr lang="en-US" altLang="ja-JP" sz="3600" dirty="0">
              <a:solidFill>
                <a:schemeClr val="accent2">
                  <a:lumMod val="50000"/>
                </a:schemeClr>
              </a:solidFill>
              <a:latin typeface="メイリオ" panose="020B0604030504040204" pitchFamily="50" charset="-128"/>
              <a:ea typeface="メイリオ" panose="020B0604030504040204" pitchFamily="50" charset="-128"/>
            </a:endParaRPr>
          </a:p>
          <a:p>
            <a:pPr marL="0" indent="0">
              <a:buNone/>
            </a:pPr>
            <a:endParaRPr lang="en-US" altLang="ja-JP" sz="2400" dirty="0">
              <a:solidFill>
                <a:schemeClr val="accent2">
                  <a:lumMod val="50000"/>
                </a:schemeClr>
              </a:solidFill>
              <a:latin typeface="メイリオ" panose="020B0604030504040204" pitchFamily="50" charset="-128"/>
              <a:ea typeface="メイリオ" panose="020B0604030504040204" pitchFamily="50" charset="-128"/>
            </a:endParaRPr>
          </a:p>
          <a:p>
            <a:pPr lvl="1"/>
            <a:r>
              <a:rPr lang="ja-JP" altLang="en-US" sz="3600" dirty="0">
                <a:latin typeface="メイリオ" panose="020B0604030504040204" pitchFamily="50" charset="-128"/>
                <a:ea typeface="メイリオ" panose="020B0604030504040204" pitchFamily="50" charset="-128"/>
              </a:rPr>
              <a:t>録音データがある → 文字起こし</a:t>
            </a:r>
            <a:endParaRPr lang="en-US" altLang="ja-JP" sz="3600" dirty="0">
              <a:latin typeface="メイリオ" panose="020B0604030504040204" pitchFamily="50" charset="-128"/>
              <a:ea typeface="メイリオ" panose="020B0604030504040204" pitchFamily="50" charset="-128"/>
            </a:endParaRPr>
          </a:p>
          <a:p>
            <a:pPr lvl="1"/>
            <a:r>
              <a:rPr lang="ja-JP" altLang="en-US" sz="3600" dirty="0">
                <a:latin typeface="メイリオ" panose="020B0604030504040204" pitchFamily="50" charset="-128"/>
                <a:ea typeface="メイリオ" panose="020B0604030504040204" pitchFamily="50" charset="-128"/>
              </a:rPr>
              <a:t>ノートにメモをとった → メモの整理</a:t>
            </a:r>
            <a:endParaRPr lang="en-US" altLang="ja-JP" sz="3600" dirty="0">
              <a:latin typeface="メイリオ" panose="020B0604030504040204" pitchFamily="50" charset="-128"/>
              <a:ea typeface="メイリオ" panose="020B0604030504040204" pitchFamily="50" charset="-128"/>
            </a:endParaRPr>
          </a:p>
          <a:p>
            <a:pPr marL="457200" lvl="1" indent="0">
              <a:buNone/>
            </a:pPr>
            <a:endParaRPr lang="en-US" altLang="ja-JP" sz="3600" dirty="0">
              <a:latin typeface="メイリオ" panose="020B0604030504040204" pitchFamily="50" charset="-128"/>
              <a:ea typeface="メイリオ" panose="020B0604030504040204" pitchFamily="50" charset="-128"/>
            </a:endParaRPr>
          </a:p>
          <a:p>
            <a:pPr marL="457200" lvl="1" indent="0">
              <a:buNone/>
            </a:pPr>
            <a:r>
              <a:rPr lang="ja-JP" altLang="en-US" sz="3600" dirty="0">
                <a:latin typeface="メイリオ" panose="020B0604030504040204" pitchFamily="50" charset="-128"/>
                <a:ea typeface="メイリオ" panose="020B0604030504040204" pitchFamily="50" charset="-128"/>
              </a:rPr>
              <a:t>➡調査対象者にお礼と内容確認を依頼</a:t>
            </a:r>
            <a:endParaRPr lang="en-US" altLang="ja-JP" sz="3600" dirty="0">
              <a:latin typeface="メイリオ" panose="020B0604030504040204" pitchFamily="50" charset="-128"/>
              <a:ea typeface="メイリオ" panose="020B0604030504040204" pitchFamily="50" charset="-128"/>
            </a:endParaRPr>
          </a:p>
          <a:p>
            <a:pPr marL="457200" lvl="1" indent="0">
              <a:buNone/>
            </a:pPr>
            <a:endParaRPr lang="en-US" altLang="ja-JP" dirty="0">
              <a:latin typeface="メイリオ" panose="020B0604030504040204" pitchFamily="50" charset="-128"/>
              <a:ea typeface="メイリオ" panose="020B0604030504040204" pitchFamily="50" charset="-128"/>
            </a:endParaRPr>
          </a:p>
          <a:p>
            <a:pPr marL="0" indent="0">
              <a:buNone/>
            </a:pPr>
            <a:r>
              <a:rPr lang="en-US" altLang="ja-JP" sz="3600" dirty="0">
                <a:latin typeface="メイリオ" panose="020B0604030504040204" pitchFamily="50" charset="-128"/>
                <a:ea typeface="メイリオ" panose="020B0604030504040204" pitchFamily="50" charset="-128"/>
              </a:rPr>
              <a:t>※</a:t>
            </a:r>
            <a:r>
              <a:rPr lang="ja-JP" altLang="en-US" sz="3600" dirty="0">
                <a:latin typeface="メイリオ" panose="020B0604030504040204" pitchFamily="50" charset="-128"/>
                <a:ea typeface="メイリオ" panose="020B0604030504040204" pitchFamily="50" charset="-128"/>
              </a:rPr>
              <a:t>事前に内容確認のタイミングを相談しておくと</a:t>
            </a:r>
            <a:r>
              <a:rPr lang="ja-JP" altLang="en-US" sz="3600" dirty="0">
                <a:solidFill>
                  <a:srgbClr val="FF0000"/>
                </a:solidFill>
                <a:latin typeface="メイリオ" panose="020B0604030504040204" pitchFamily="50" charset="-128"/>
                <a:ea typeface="メイリオ" panose="020B0604030504040204" pitchFamily="50" charset="-128"/>
              </a:rPr>
              <a:t>◎</a:t>
            </a:r>
            <a:endParaRPr lang="en-US" altLang="ja-JP" sz="3600" dirty="0">
              <a:solidFill>
                <a:srgbClr val="FF0000"/>
              </a:solidFill>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010AA413-B535-4B3A-BDC9-DDAA4FCBCF45}"/>
              </a:ext>
            </a:extLst>
          </p:cNvPr>
          <p:cNvSpPr>
            <a:spLocks noGrp="1"/>
          </p:cNvSpPr>
          <p:nvPr>
            <p:ph type="sldNum" sz="quarter" idx="12"/>
          </p:nvPr>
        </p:nvSpPr>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6</a:t>
            </a:fld>
            <a:endParaRPr kumimoji="1" lang="ja-JP" altLang="en-US">
              <a:latin typeface="メイリオ" panose="020B0604030504040204" pitchFamily="50" charset="-128"/>
              <a:ea typeface="メイリオ" panose="020B0604030504040204" pitchFamily="50" charset="-128"/>
            </a:endParaRPr>
          </a:p>
        </p:txBody>
      </p:sp>
      <p:cxnSp>
        <p:nvCxnSpPr>
          <p:cNvPr id="5" name="直線コネクタ 4">
            <a:extLst>
              <a:ext uri="{FF2B5EF4-FFF2-40B4-BE49-F238E27FC236}">
                <a16:creationId xmlns:a16="http://schemas.microsoft.com/office/drawing/2014/main" id="{78BE828A-2421-4CE9-B672-29F6A8D1AE8F}"/>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grpSp>
        <p:nvGrpSpPr>
          <p:cNvPr id="9" name="グループ化 8">
            <a:extLst>
              <a:ext uri="{FF2B5EF4-FFF2-40B4-BE49-F238E27FC236}">
                <a16:creationId xmlns:a16="http://schemas.microsoft.com/office/drawing/2014/main" id="{F175FF14-371F-4431-BC43-EBCFCC1D5D4D}"/>
              </a:ext>
            </a:extLst>
          </p:cNvPr>
          <p:cNvGrpSpPr/>
          <p:nvPr/>
        </p:nvGrpSpPr>
        <p:grpSpPr>
          <a:xfrm>
            <a:off x="9468065" y="2010205"/>
            <a:ext cx="567732" cy="1517299"/>
            <a:chOff x="9782070" y="1999621"/>
            <a:chExt cx="582804" cy="1517301"/>
          </a:xfrm>
        </p:grpSpPr>
        <p:sp>
          <p:nvSpPr>
            <p:cNvPr id="6" name="四角形: 角を丸くする 5">
              <a:extLst>
                <a:ext uri="{FF2B5EF4-FFF2-40B4-BE49-F238E27FC236}">
                  <a16:creationId xmlns:a16="http://schemas.microsoft.com/office/drawing/2014/main" id="{777A9AD2-4709-4A7E-BA09-87D060E33EC6}"/>
                </a:ext>
              </a:extLst>
            </p:cNvPr>
            <p:cNvSpPr/>
            <p:nvPr/>
          </p:nvSpPr>
          <p:spPr>
            <a:xfrm>
              <a:off x="9782070" y="1999621"/>
              <a:ext cx="582804" cy="1517301"/>
            </a:xfrm>
            <a:prstGeom prst="roundRect">
              <a:avLst/>
            </a:prstGeom>
            <a:solidFill>
              <a:schemeClr val="tx2">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6B21AD6B-DCA2-4824-946B-1F8D87B70126}"/>
                </a:ext>
              </a:extLst>
            </p:cNvPr>
            <p:cNvSpPr/>
            <p:nvPr/>
          </p:nvSpPr>
          <p:spPr>
            <a:xfrm>
              <a:off x="9857433" y="2130251"/>
              <a:ext cx="432079" cy="38101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A614CB99-348E-4167-A25D-8C0A12AB63E4}"/>
                </a:ext>
              </a:extLst>
            </p:cNvPr>
            <p:cNvSpPr/>
            <p:nvPr/>
          </p:nvSpPr>
          <p:spPr>
            <a:xfrm>
              <a:off x="9922748" y="2622619"/>
              <a:ext cx="271305" cy="271306"/>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a:extLst>
              <a:ext uri="{FF2B5EF4-FFF2-40B4-BE49-F238E27FC236}">
                <a16:creationId xmlns:a16="http://schemas.microsoft.com/office/drawing/2014/main" id="{A35153EF-FC61-490F-83B5-CAE7E1D1188D}"/>
              </a:ext>
            </a:extLst>
          </p:cNvPr>
          <p:cNvGrpSpPr/>
          <p:nvPr/>
        </p:nvGrpSpPr>
        <p:grpSpPr>
          <a:xfrm>
            <a:off x="10410630" y="2140835"/>
            <a:ext cx="1335893" cy="1665509"/>
            <a:chOff x="10460872" y="2042332"/>
            <a:chExt cx="1335893" cy="1665509"/>
          </a:xfrm>
        </p:grpSpPr>
        <p:grpSp>
          <p:nvGrpSpPr>
            <p:cNvPr id="21" name="グループ化 20">
              <a:extLst>
                <a:ext uri="{FF2B5EF4-FFF2-40B4-BE49-F238E27FC236}">
                  <a16:creationId xmlns:a16="http://schemas.microsoft.com/office/drawing/2014/main" id="{914FAC98-8E05-4E2D-B845-A198E962E3BA}"/>
                </a:ext>
              </a:extLst>
            </p:cNvPr>
            <p:cNvGrpSpPr/>
            <p:nvPr/>
          </p:nvGrpSpPr>
          <p:grpSpPr>
            <a:xfrm>
              <a:off x="10460872" y="2042332"/>
              <a:ext cx="1114829" cy="1386668"/>
              <a:chOff x="10847262" y="2540789"/>
              <a:chExt cx="961588" cy="1211447"/>
            </a:xfrm>
          </p:grpSpPr>
          <p:sp>
            <p:nvSpPr>
              <p:cNvPr id="11" name="右大かっこ 10">
                <a:extLst>
                  <a:ext uri="{FF2B5EF4-FFF2-40B4-BE49-F238E27FC236}">
                    <a16:creationId xmlns:a16="http://schemas.microsoft.com/office/drawing/2014/main" id="{6AFC766F-3EE3-405D-82B9-ADB3D0DB6AEA}"/>
                  </a:ext>
                </a:extLst>
              </p:cNvPr>
              <p:cNvSpPr/>
              <p:nvPr/>
            </p:nvSpPr>
            <p:spPr>
              <a:xfrm rot="11519898">
                <a:off x="11166944" y="2954640"/>
                <a:ext cx="138300" cy="96184"/>
              </a:xfrm>
              <a:prstGeom prst="rightBracket">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 name="右大かっこ 11">
                <a:extLst>
                  <a:ext uri="{FF2B5EF4-FFF2-40B4-BE49-F238E27FC236}">
                    <a16:creationId xmlns:a16="http://schemas.microsoft.com/office/drawing/2014/main" id="{6F7EA812-8EA7-44C7-90A7-F07122A945A3}"/>
                  </a:ext>
                </a:extLst>
              </p:cNvPr>
              <p:cNvSpPr/>
              <p:nvPr/>
            </p:nvSpPr>
            <p:spPr>
              <a:xfrm rot="10800000">
                <a:off x="10858486" y="2570965"/>
                <a:ext cx="138300" cy="96184"/>
              </a:xfrm>
              <a:prstGeom prst="rightBracket">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3" name="右大かっこ 12">
                <a:extLst>
                  <a:ext uri="{FF2B5EF4-FFF2-40B4-BE49-F238E27FC236}">
                    <a16:creationId xmlns:a16="http://schemas.microsoft.com/office/drawing/2014/main" id="{406EC3A0-F63C-40A9-83DE-D3A3A4423BD5}"/>
                  </a:ext>
                </a:extLst>
              </p:cNvPr>
              <p:cNvSpPr/>
              <p:nvPr/>
            </p:nvSpPr>
            <p:spPr>
              <a:xfrm rot="10800000">
                <a:off x="10858486" y="2706358"/>
                <a:ext cx="138300" cy="96184"/>
              </a:xfrm>
              <a:prstGeom prst="rightBracket">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 name="右大かっこ 14">
                <a:extLst>
                  <a:ext uri="{FF2B5EF4-FFF2-40B4-BE49-F238E27FC236}">
                    <a16:creationId xmlns:a16="http://schemas.microsoft.com/office/drawing/2014/main" id="{CE0A6385-F240-4EAD-A446-09403073DA1A}"/>
                  </a:ext>
                </a:extLst>
              </p:cNvPr>
              <p:cNvSpPr/>
              <p:nvPr/>
            </p:nvSpPr>
            <p:spPr>
              <a:xfrm rot="10800000">
                <a:off x="10851226" y="2852388"/>
                <a:ext cx="138300" cy="96184"/>
              </a:xfrm>
              <a:prstGeom prst="rightBracket">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6" name="右大かっこ 15">
                <a:extLst>
                  <a:ext uri="{FF2B5EF4-FFF2-40B4-BE49-F238E27FC236}">
                    <a16:creationId xmlns:a16="http://schemas.microsoft.com/office/drawing/2014/main" id="{1AEC2BAC-1E4C-482C-8C5E-C30FEEB06F7F}"/>
                  </a:ext>
                </a:extLst>
              </p:cNvPr>
              <p:cNvSpPr/>
              <p:nvPr/>
            </p:nvSpPr>
            <p:spPr>
              <a:xfrm rot="10648659">
                <a:off x="10858485" y="2995710"/>
                <a:ext cx="138300" cy="96184"/>
              </a:xfrm>
              <a:prstGeom prst="rightBracket">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7" name="右大かっこ 16">
                <a:extLst>
                  <a:ext uri="{FF2B5EF4-FFF2-40B4-BE49-F238E27FC236}">
                    <a16:creationId xmlns:a16="http://schemas.microsoft.com/office/drawing/2014/main" id="{BA2471AA-22F5-49E9-BF84-E08CA6B5A012}"/>
                  </a:ext>
                </a:extLst>
              </p:cNvPr>
              <p:cNvSpPr/>
              <p:nvPr/>
            </p:nvSpPr>
            <p:spPr>
              <a:xfrm rot="10800000">
                <a:off x="10856435" y="3153492"/>
                <a:ext cx="138300" cy="96184"/>
              </a:xfrm>
              <a:prstGeom prst="rightBracket">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8" name="右大かっこ 17">
                <a:extLst>
                  <a:ext uri="{FF2B5EF4-FFF2-40B4-BE49-F238E27FC236}">
                    <a16:creationId xmlns:a16="http://schemas.microsoft.com/office/drawing/2014/main" id="{FE853A56-FEA2-48B7-8750-9E30D6D99FC2}"/>
                  </a:ext>
                </a:extLst>
              </p:cNvPr>
              <p:cNvSpPr/>
              <p:nvPr/>
            </p:nvSpPr>
            <p:spPr>
              <a:xfrm rot="10800000">
                <a:off x="10858485" y="3308276"/>
                <a:ext cx="138300" cy="96184"/>
              </a:xfrm>
              <a:prstGeom prst="rightBracket">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9" name="右大かっこ 18">
                <a:extLst>
                  <a:ext uri="{FF2B5EF4-FFF2-40B4-BE49-F238E27FC236}">
                    <a16:creationId xmlns:a16="http://schemas.microsoft.com/office/drawing/2014/main" id="{ACDEBF51-3146-4933-97A7-EB6AFEA40E8C}"/>
                  </a:ext>
                </a:extLst>
              </p:cNvPr>
              <p:cNvSpPr/>
              <p:nvPr/>
            </p:nvSpPr>
            <p:spPr>
              <a:xfrm rot="10800000">
                <a:off x="10847262" y="3467777"/>
                <a:ext cx="138300" cy="96184"/>
              </a:xfrm>
              <a:prstGeom prst="rightBracket">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0" name="右大かっこ 19">
                <a:extLst>
                  <a:ext uri="{FF2B5EF4-FFF2-40B4-BE49-F238E27FC236}">
                    <a16:creationId xmlns:a16="http://schemas.microsoft.com/office/drawing/2014/main" id="{1755F380-7887-4C42-AE31-6BEFB99175D0}"/>
                  </a:ext>
                </a:extLst>
              </p:cNvPr>
              <p:cNvSpPr/>
              <p:nvPr/>
            </p:nvSpPr>
            <p:spPr>
              <a:xfrm rot="10800000">
                <a:off x="10856435" y="3617844"/>
                <a:ext cx="138300" cy="96184"/>
              </a:xfrm>
              <a:prstGeom prst="rightBracket">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26D58857-6431-42F5-8911-05829AD981B5}"/>
                  </a:ext>
                </a:extLst>
              </p:cNvPr>
              <p:cNvSpPr/>
              <p:nvPr/>
            </p:nvSpPr>
            <p:spPr>
              <a:xfrm>
                <a:off x="10956525" y="2540789"/>
                <a:ext cx="852325" cy="1211447"/>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 name="正方形/長方形 21">
              <a:extLst>
                <a:ext uri="{FF2B5EF4-FFF2-40B4-BE49-F238E27FC236}">
                  <a16:creationId xmlns:a16="http://schemas.microsoft.com/office/drawing/2014/main" id="{C8F95A78-0E0E-45F6-8730-E97D154706D0}"/>
                </a:ext>
              </a:extLst>
            </p:cNvPr>
            <p:cNvSpPr/>
            <p:nvPr/>
          </p:nvSpPr>
          <p:spPr>
            <a:xfrm>
              <a:off x="11697780" y="2423348"/>
              <a:ext cx="98985" cy="10056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二等辺三角形 22">
              <a:extLst>
                <a:ext uri="{FF2B5EF4-FFF2-40B4-BE49-F238E27FC236}">
                  <a16:creationId xmlns:a16="http://schemas.microsoft.com/office/drawing/2014/main" id="{1BDFB9FF-6206-4C5F-B217-E6702D564342}"/>
                </a:ext>
              </a:extLst>
            </p:cNvPr>
            <p:cNvSpPr/>
            <p:nvPr/>
          </p:nvSpPr>
          <p:spPr>
            <a:xfrm rot="10800000">
              <a:off x="11697780" y="3428994"/>
              <a:ext cx="98984" cy="278847"/>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左大かっこ 24">
            <a:extLst>
              <a:ext uri="{FF2B5EF4-FFF2-40B4-BE49-F238E27FC236}">
                <a16:creationId xmlns:a16="http://schemas.microsoft.com/office/drawing/2014/main" id="{B0BDA7CD-5F60-416A-916F-D224672B3246}"/>
              </a:ext>
            </a:extLst>
          </p:cNvPr>
          <p:cNvSpPr/>
          <p:nvPr/>
        </p:nvSpPr>
        <p:spPr>
          <a:xfrm>
            <a:off x="666541" y="2701330"/>
            <a:ext cx="181707" cy="594300"/>
          </a:xfrm>
          <a:prstGeom prst="leftBracket">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9858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F3A6B1-AED7-499A-A569-2787BB65B240}"/>
              </a:ext>
            </a:extLst>
          </p:cNvPr>
          <p:cNvSpPr>
            <a:spLocks noGrp="1"/>
          </p:cNvSpPr>
          <p:nvPr>
            <p:ph type="title"/>
          </p:nvPr>
        </p:nvSpPr>
        <p:spPr>
          <a:xfrm>
            <a:off x="104670" y="0"/>
            <a:ext cx="10515600" cy="1325563"/>
          </a:xfrm>
        </p:spPr>
        <p:txBody>
          <a:bodyPr/>
          <a:lstStyle/>
          <a:p>
            <a:r>
              <a:rPr lang="en-US" altLang="ja-JP" b="1" dirty="0">
                <a:latin typeface="メイリオ" panose="020B0604030504040204" pitchFamily="50" charset="-128"/>
                <a:ea typeface="メイリオ" panose="020B0604030504040204" pitchFamily="50" charset="-128"/>
              </a:rPr>
              <a:t>3. </a:t>
            </a:r>
            <a:r>
              <a:rPr lang="ja-JP" altLang="en-US" b="1" dirty="0">
                <a:latin typeface="メイリオ" panose="020B0604030504040204" pitchFamily="50" charset="-128"/>
                <a:ea typeface="メイリオ" panose="020B0604030504040204" pitchFamily="50" charset="-128"/>
              </a:rPr>
              <a:t>準備</a:t>
            </a:r>
            <a:r>
              <a:rPr kumimoji="1" lang="ja-JP" altLang="en-US" b="1" dirty="0">
                <a:latin typeface="メイリオ" panose="020B0604030504040204" pitchFamily="50" charset="-128"/>
                <a:ea typeface="メイリオ" panose="020B0604030504040204" pitchFamily="50" charset="-128"/>
              </a:rPr>
              <a:t>：インタビュー調査を終えたら</a:t>
            </a:r>
            <a:endParaRPr kumimoji="1" lang="en-US" altLang="ja-JP"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2DA7CADF-0800-4202-AFC7-56252C4BC7A4}"/>
              </a:ext>
            </a:extLst>
          </p:cNvPr>
          <p:cNvSpPr>
            <a:spLocks noGrp="1"/>
          </p:cNvSpPr>
          <p:nvPr>
            <p:ph idx="1"/>
          </p:nvPr>
        </p:nvSpPr>
        <p:spPr>
          <a:xfrm>
            <a:off x="354330" y="1477112"/>
            <a:ext cx="11676183" cy="5094510"/>
          </a:xfrm>
        </p:spPr>
        <p:txBody>
          <a:bodyPr>
            <a:normAutofit/>
          </a:bodyPr>
          <a:lstStyle/>
          <a:p>
            <a:pPr>
              <a:buFont typeface="Wingdings" panose="05000000000000000000" pitchFamily="2" charset="2"/>
              <a:buChar char="n"/>
            </a:pPr>
            <a:r>
              <a:rPr lang="ja-JP" altLang="en-US" sz="3600" dirty="0">
                <a:solidFill>
                  <a:schemeClr val="accent2">
                    <a:lumMod val="50000"/>
                  </a:schemeClr>
                </a:solidFill>
                <a:latin typeface="メイリオ" panose="020B0604030504040204" pitchFamily="50" charset="-128"/>
                <a:ea typeface="メイリオ" panose="020B0604030504040204" pitchFamily="50" charset="-128"/>
              </a:rPr>
              <a:t>問いとデータのあいだで頭を悩ます</a:t>
            </a:r>
            <a:r>
              <a:rPr lang="en-US" altLang="ja-JP" sz="3600" dirty="0">
                <a:solidFill>
                  <a:schemeClr val="accent2">
                    <a:lumMod val="50000"/>
                  </a:schemeClr>
                </a:solidFill>
                <a:latin typeface="メイリオ" panose="020B0604030504040204" pitchFamily="50" charset="-128"/>
                <a:ea typeface="メイリオ" panose="020B0604030504040204" pitchFamily="50" charset="-128"/>
              </a:rPr>
              <a:t>…</a:t>
            </a:r>
          </a:p>
          <a:p>
            <a:pPr lvl="1"/>
            <a:r>
              <a:rPr lang="ja-JP" altLang="en-US" sz="2800" dirty="0">
                <a:latin typeface="メイリオ" panose="020B0604030504040204" pitchFamily="50" charset="-128"/>
                <a:ea typeface="メイリオ" panose="020B0604030504040204" pitchFamily="50" charset="-128"/>
              </a:rPr>
              <a:t>論文執筆は直線的なプロセスで行われるものではない場合が多い</a:t>
            </a:r>
            <a:endParaRPr lang="en-US" altLang="ja-JP" sz="2800" dirty="0">
              <a:latin typeface="メイリオ" panose="020B0604030504040204" pitchFamily="50" charset="-128"/>
              <a:ea typeface="メイリオ" panose="020B0604030504040204" pitchFamily="50" charset="-128"/>
            </a:endParaRPr>
          </a:p>
          <a:p>
            <a:pPr marL="457200" lvl="1" indent="0">
              <a:buNone/>
            </a:pPr>
            <a:endParaRPr lang="en-US" altLang="ja-JP" sz="2800"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理想例</a:t>
            </a: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現実例</a:t>
            </a:r>
            <a:endParaRPr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010AA413-B535-4B3A-BDC9-DDAA4FCBCF45}"/>
              </a:ext>
            </a:extLst>
          </p:cNvPr>
          <p:cNvSpPr>
            <a:spLocks noGrp="1"/>
          </p:cNvSpPr>
          <p:nvPr>
            <p:ph type="sldNum" sz="quarter" idx="12"/>
          </p:nvPr>
        </p:nvSpPr>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7</a:t>
            </a:fld>
            <a:endParaRPr kumimoji="1" lang="ja-JP" altLang="en-US" dirty="0">
              <a:latin typeface="メイリオ" panose="020B0604030504040204" pitchFamily="50" charset="-128"/>
              <a:ea typeface="メイリオ" panose="020B0604030504040204" pitchFamily="50" charset="-128"/>
            </a:endParaRPr>
          </a:p>
        </p:txBody>
      </p:sp>
      <p:cxnSp>
        <p:nvCxnSpPr>
          <p:cNvPr id="5" name="直線コネクタ 4">
            <a:extLst>
              <a:ext uri="{FF2B5EF4-FFF2-40B4-BE49-F238E27FC236}">
                <a16:creationId xmlns:a16="http://schemas.microsoft.com/office/drawing/2014/main" id="{78BE828A-2421-4CE9-B672-29F6A8D1AE8F}"/>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grpSp>
        <p:nvGrpSpPr>
          <p:cNvPr id="43" name="グループ化 42">
            <a:extLst>
              <a:ext uri="{FF2B5EF4-FFF2-40B4-BE49-F238E27FC236}">
                <a16:creationId xmlns:a16="http://schemas.microsoft.com/office/drawing/2014/main" id="{EDEF9689-F170-41DC-9A9D-3784E052462B}"/>
              </a:ext>
            </a:extLst>
          </p:cNvPr>
          <p:cNvGrpSpPr/>
          <p:nvPr/>
        </p:nvGrpSpPr>
        <p:grpSpPr>
          <a:xfrm>
            <a:off x="1874519" y="2749983"/>
            <a:ext cx="9108219" cy="1285403"/>
            <a:chOff x="1874520" y="2903220"/>
            <a:chExt cx="8801100" cy="1285403"/>
          </a:xfrm>
        </p:grpSpPr>
        <p:sp>
          <p:nvSpPr>
            <p:cNvPr id="6" name="正方形/長方形 5">
              <a:extLst>
                <a:ext uri="{FF2B5EF4-FFF2-40B4-BE49-F238E27FC236}">
                  <a16:creationId xmlns:a16="http://schemas.microsoft.com/office/drawing/2014/main" id="{F755E8D9-1F3F-4491-A98E-D42BBBEDD80F}"/>
                </a:ext>
              </a:extLst>
            </p:cNvPr>
            <p:cNvSpPr/>
            <p:nvPr/>
          </p:nvSpPr>
          <p:spPr>
            <a:xfrm>
              <a:off x="1874520" y="2903220"/>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accent4">
                      <a:lumMod val="20000"/>
                      <a:lumOff val="80000"/>
                    </a:schemeClr>
                  </a:solidFill>
                  <a:latin typeface="メイリオ" panose="020B0604030504040204" pitchFamily="50" charset="-128"/>
                  <a:ea typeface="メイリオ" panose="020B0604030504040204" pitchFamily="50" charset="-128"/>
                </a:rPr>
                <a:t>問題意識</a:t>
              </a:r>
            </a:p>
          </p:txBody>
        </p:sp>
        <p:sp>
          <p:nvSpPr>
            <p:cNvPr id="7" name="矢印: 右 6">
              <a:extLst>
                <a:ext uri="{FF2B5EF4-FFF2-40B4-BE49-F238E27FC236}">
                  <a16:creationId xmlns:a16="http://schemas.microsoft.com/office/drawing/2014/main" id="{24D73D71-2F65-4E6C-A28A-5AB305491534}"/>
                </a:ext>
              </a:extLst>
            </p:cNvPr>
            <p:cNvSpPr/>
            <p:nvPr/>
          </p:nvSpPr>
          <p:spPr>
            <a:xfrm>
              <a:off x="3680460" y="3046095"/>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5EAC2C04-7A39-47A1-9444-5BF3E6A3936C}"/>
                </a:ext>
              </a:extLst>
            </p:cNvPr>
            <p:cNvSpPr/>
            <p:nvPr/>
          </p:nvSpPr>
          <p:spPr>
            <a:xfrm>
              <a:off x="4206240" y="2903220"/>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accent4">
                      <a:lumMod val="20000"/>
                      <a:lumOff val="80000"/>
                    </a:schemeClr>
                  </a:solidFill>
                  <a:latin typeface="メイリオ" panose="020B0604030504040204" pitchFamily="50" charset="-128"/>
                  <a:ea typeface="メイリオ" panose="020B0604030504040204" pitchFamily="50" charset="-128"/>
                </a:rPr>
                <a:t>先行研究の検討</a:t>
              </a:r>
            </a:p>
          </p:txBody>
        </p:sp>
        <p:sp>
          <p:nvSpPr>
            <p:cNvPr id="9" name="矢印: 右 8">
              <a:extLst>
                <a:ext uri="{FF2B5EF4-FFF2-40B4-BE49-F238E27FC236}">
                  <a16:creationId xmlns:a16="http://schemas.microsoft.com/office/drawing/2014/main" id="{8989BAEE-4C37-4D6F-819F-9AF7BF6DCF12}"/>
                </a:ext>
              </a:extLst>
            </p:cNvPr>
            <p:cNvSpPr/>
            <p:nvPr/>
          </p:nvSpPr>
          <p:spPr>
            <a:xfrm>
              <a:off x="6012180" y="3043339"/>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598A1F88-7EFE-4945-9463-6084797CD361}"/>
                </a:ext>
              </a:extLst>
            </p:cNvPr>
            <p:cNvSpPr/>
            <p:nvPr/>
          </p:nvSpPr>
          <p:spPr>
            <a:xfrm>
              <a:off x="6537960" y="2903220"/>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accent4">
                      <a:lumMod val="20000"/>
                      <a:lumOff val="80000"/>
                    </a:schemeClr>
                  </a:solidFill>
                  <a:latin typeface="メイリオ" panose="020B0604030504040204" pitchFamily="50" charset="-128"/>
                  <a:ea typeface="メイリオ" panose="020B0604030504040204" pitchFamily="50" charset="-128"/>
                </a:rPr>
                <a:t>問いの明確化</a:t>
              </a:r>
            </a:p>
          </p:txBody>
        </p:sp>
        <p:sp>
          <p:nvSpPr>
            <p:cNvPr id="11" name="矢印: 右 10">
              <a:extLst>
                <a:ext uri="{FF2B5EF4-FFF2-40B4-BE49-F238E27FC236}">
                  <a16:creationId xmlns:a16="http://schemas.microsoft.com/office/drawing/2014/main" id="{A7DE3970-99CD-4B29-9EBA-508F250BB4EA}"/>
                </a:ext>
              </a:extLst>
            </p:cNvPr>
            <p:cNvSpPr/>
            <p:nvPr/>
          </p:nvSpPr>
          <p:spPr>
            <a:xfrm>
              <a:off x="8343900" y="3043339"/>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057B6C1E-0552-4D4F-9360-603EEF0B94C6}"/>
                </a:ext>
              </a:extLst>
            </p:cNvPr>
            <p:cNvSpPr/>
            <p:nvPr/>
          </p:nvSpPr>
          <p:spPr>
            <a:xfrm>
              <a:off x="8869680" y="2903220"/>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accent4">
                      <a:lumMod val="20000"/>
                      <a:lumOff val="80000"/>
                    </a:schemeClr>
                  </a:solidFill>
                  <a:latin typeface="メイリオ" panose="020B0604030504040204" pitchFamily="50" charset="-128"/>
                  <a:ea typeface="メイリオ" panose="020B0604030504040204" pitchFamily="50" charset="-128"/>
                </a:rPr>
                <a:t>調査実施</a:t>
              </a:r>
            </a:p>
          </p:txBody>
        </p:sp>
        <p:sp>
          <p:nvSpPr>
            <p:cNvPr id="13" name="矢印: 右 12">
              <a:extLst>
                <a:ext uri="{FF2B5EF4-FFF2-40B4-BE49-F238E27FC236}">
                  <a16:creationId xmlns:a16="http://schemas.microsoft.com/office/drawing/2014/main" id="{F6B00AD0-7068-4D2A-A18C-74DF945C0FCF}"/>
                </a:ext>
              </a:extLst>
            </p:cNvPr>
            <p:cNvSpPr/>
            <p:nvPr/>
          </p:nvSpPr>
          <p:spPr>
            <a:xfrm>
              <a:off x="1874520" y="3805718"/>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F1887BFC-7D57-4550-9471-D1380BA7FA63}"/>
                </a:ext>
              </a:extLst>
            </p:cNvPr>
            <p:cNvSpPr/>
            <p:nvPr/>
          </p:nvSpPr>
          <p:spPr>
            <a:xfrm>
              <a:off x="2400300" y="3662843"/>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accent4">
                      <a:lumMod val="20000"/>
                      <a:lumOff val="80000"/>
                    </a:schemeClr>
                  </a:solidFill>
                  <a:latin typeface="メイリオ" panose="020B0604030504040204" pitchFamily="50" charset="-128"/>
                  <a:ea typeface="メイリオ" panose="020B0604030504040204" pitchFamily="50" charset="-128"/>
                </a:rPr>
                <a:t>分析</a:t>
              </a:r>
            </a:p>
          </p:txBody>
        </p:sp>
        <p:sp>
          <p:nvSpPr>
            <p:cNvPr id="15" name="矢印: 右 14">
              <a:extLst>
                <a:ext uri="{FF2B5EF4-FFF2-40B4-BE49-F238E27FC236}">
                  <a16:creationId xmlns:a16="http://schemas.microsoft.com/office/drawing/2014/main" id="{802257D6-E426-4175-9E2C-6879D612F023}"/>
                </a:ext>
              </a:extLst>
            </p:cNvPr>
            <p:cNvSpPr/>
            <p:nvPr/>
          </p:nvSpPr>
          <p:spPr>
            <a:xfrm>
              <a:off x="4217670" y="3786723"/>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8028AA0C-CB38-4908-9875-50CD755B4481}"/>
                </a:ext>
              </a:extLst>
            </p:cNvPr>
            <p:cNvSpPr/>
            <p:nvPr/>
          </p:nvSpPr>
          <p:spPr>
            <a:xfrm>
              <a:off x="4754880" y="3643848"/>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accent4">
                      <a:lumMod val="20000"/>
                      <a:lumOff val="80000"/>
                    </a:schemeClr>
                  </a:solidFill>
                  <a:latin typeface="メイリオ" panose="020B0604030504040204" pitchFamily="50" charset="-128"/>
                  <a:ea typeface="メイリオ" panose="020B0604030504040204" pitchFamily="50" charset="-128"/>
                </a:rPr>
                <a:t>考察・結論</a:t>
              </a:r>
            </a:p>
          </p:txBody>
        </p:sp>
        <p:sp>
          <p:nvSpPr>
            <p:cNvPr id="17" name="矢印: 右 16">
              <a:extLst>
                <a:ext uri="{FF2B5EF4-FFF2-40B4-BE49-F238E27FC236}">
                  <a16:creationId xmlns:a16="http://schemas.microsoft.com/office/drawing/2014/main" id="{04796B4E-614C-4A23-B2DE-DA5D847A46F0}"/>
                </a:ext>
              </a:extLst>
            </p:cNvPr>
            <p:cNvSpPr/>
            <p:nvPr/>
          </p:nvSpPr>
          <p:spPr>
            <a:xfrm>
              <a:off x="6560820" y="3782015"/>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173C92D1-F1CA-4BD1-AD3A-D50DDB1C1BE0}"/>
                </a:ext>
              </a:extLst>
            </p:cNvPr>
            <p:cNvSpPr/>
            <p:nvPr/>
          </p:nvSpPr>
          <p:spPr>
            <a:xfrm>
              <a:off x="7086600" y="3639140"/>
              <a:ext cx="1805940" cy="5257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accent2">
                      <a:lumMod val="50000"/>
                    </a:schemeClr>
                  </a:solidFill>
                  <a:latin typeface="メイリオ" panose="020B0604030504040204" pitchFamily="50" charset="-128"/>
                  <a:ea typeface="メイリオ" panose="020B0604030504040204" pitchFamily="50" charset="-128"/>
                </a:rPr>
                <a:t>論文完成！</a:t>
              </a:r>
            </a:p>
          </p:txBody>
        </p:sp>
      </p:grpSp>
      <p:grpSp>
        <p:nvGrpSpPr>
          <p:cNvPr id="44" name="グループ化 43">
            <a:extLst>
              <a:ext uri="{FF2B5EF4-FFF2-40B4-BE49-F238E27FC236}">
                <a16:creationId xmlns:a16="http://schemas.microsoft.com/office/drawing/2014/main" id="{20F32F0E-F5E1-4F33-9B99-B014BCF04A6A}"/>
              </a:ext>
            </a:extLst>
          </p:cNvPr>
          <p:cNvGrpSpPr/>
          <p:nvPr/>
        </p:nvGrpSpPr>
        <p:grpSpPr>
          <a:xfrm>
            <a:off x="1874520" y="4224932"/>
            <a:ext cx="9207610" cy="2311833"/>
            <a:chOff x="1874520" y="4224932"/>
            <a:chExt cx="8823960" cy="2311833"/>
          </a:xfrm>
        </p:grpSpPr>
        <p:sp>
          <p:nvSpPr>
            <p:cNvPr id="19" name="正方形/長方形 18">
              <a:extLst>
                <a:ext uri="{FF2B5EF4-FFF2-40B4-BE49-F238E27FC236}">
                  <a16:creationId xmlns:a16="http://schemas.microsoft.com/office/drawing/2014/main" id="{80E59AA8-778E-427A-9EEF-A42BDFD321E9}"/>
                </a:ext>
              </a:extLst>
            </p:cNvPr>
            <p:cNvSpPr/>
            <p:nvPr/>
          </p:nvSpPr>
          <p:spPr>
            <a:xfrm>
              <a:off x="1874520" y="4925780"/>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solidFill>
                  <a:latin typeface="メイリオ" panose="020B0604030504040204" pitchFamily="50" charset="-128"/>
                  <a:ea typeface="メイリオ" panose="020B0604030504040204" pitchFamily="50" charset="-128"/>
                </a:rPr>
                <a:t>問題意識</a:t>
              </a:r>
            </a:p>
          </p:txBody>
        </p:sp>
        <p:sp>
          <p:nvSpPr>
            <p:cNvPr id="20" name="矢印: 右 19">
              <a:extLst>
                <a:ext uri="{FF2B5EF4-FFF2-40B4-BE49-F238E27FC236}">
                  <a16:creationId xmlns:a16="http://schemas.microsoft.com/office/drawing/2014/main" id="{A1785495-31EA-46D6-828B-FD8AFCC213E5}"/>
                </a:ext>
              </a:extLst>
            </p:cNvPr>
            <p:cNvSpPr/>
            <p:nvPr/>
          </p:nvSpPr>
          <p:spPr>
            <a:xfrm>
              <a:off x="3691890" y="5097919"/>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矢印: U ターン 25">
              <a:extLst>
                <a:ext uri="{FF2B5EF4-FFF2-40B4-BE49-F238E27FC236}">
                  <a16:creationId xmlns:a16="http://schemas.microsoft.com/office/drawing/2014/main" id="{FC6CD747-EC59-4FC3-96FF-590837FA7D77}"/>
                </a:ext>
              </a:extLst>
            </p:cNvPr>
            <p:cNvSpPr/>
            <p:nvPr/>
          </p:nvSpPr>
          <p:spPr>
            <a:xfrm flipH="1">
              <a:off x="5603774" y="4586192"/>
              <a:ext cx="1661159" cy="464105"/>
            </a:xfrm>
            <a:prstGeom prst="uturnArrow">
              <a:avLst/>
            </a:prstGeom>
            <a:solidFill>
              <a:srgbClr val="FFFF00"/>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矢印: U ターン 41">
              <a:extLst>
                <a:ext uri="{FF2B5EF4-FFF2-40B4-BE49-F238E27FC236}">
                  <a16:creationId xmlns:a16="http://schemas.microsoft.com/office/drawing/2014/main" id="{942BAA03-3650-4ACA-9200-30D365B0E140}"/>
                </a:ext>
              </a:extLst>
            </p:cNvPr>
            <p:cNvSpPr/>
            <p:nvPr/>
          </p:nvSpPr>
          <p:spPr>
            <a:xfrm rot="19476791" flipH="1">
              <a:off x="3060621" y="4915542"/>
              <a:ext cx="1960596" cy="774769"/>
            </a:xfrm>
            <a:prstGeom prst="uturnArrow">
              <a:avLst>
                <a:gd name="adj1" fmla="val 12373"/>
                <a:gd name="adj2" fmla="val 25000"/>
                <a:gd name="adj3" fmla="val 30044"/>
                <a:gd name="adj4" fmla="val 48515"/>
                <a:gd name="adj5" fmla="val 78559"/>
              </a:avLst>
            </a:prstGeom>
            <a:solidFill>
              <a:srgbClr val="FFFF00"/>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正方形/長方形 20">
              <a:extLst>
                <a:ext uri="{FF2B5EF4-FFF2-40B4-BE49-F238E27FC236}">
                  <a16:creationId xmlns:a16="http://schemas.microsoft.com/office/drawing/2014/main" id="{B72E771D-667E-48C7-BD23-DB52C9312BB7}"/>
                </a:ext>
              </a:extLst>
            </p:cNvPr>
            <p:cNvSpPr/>
            <p:nvPr/>
          </p:nvSpPr>
          <p:spPr>
            <a:xfrm>
              <a:off x="4229100" y="4978082"/>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メイリオ" panose="020B0604030504040204" pitchFamily="50" charset="-128"/>
                  <a:ea typeface="メイリオ" panose="020B0604030504040204" pitchFamily="50" charset="-128"/>
                </a:rPr>
                <a:t>先行研究の検討</a:t>
              </a:r>
            </a:p>
          </p:txBody>
        </p:sp>
        <p:sp>
          <p:nvSpPr>
            <p:cNvPr id="22" name="矢印: 右 21">
              <a:extLst>
                <a:ext uri="{FF2B5EF4-FFF2-40B4-BE49-F238E27FC236}">
                  <a16:creationId xmlns:a16="http://schemas.microsoft.com/office/drawing/2014/main" id="{B763DF22-2617-408A-8E31-C492ACDE623B}"/>
                </a:ext>
              </a:extLst>
            </p:cNvPr>
            <p:cNvSpPr/>
            <p:nvPr/>
          </p:nvSpPr>
          <p:spPr>
            <a:xfrm>
              <a:off x="6035040" y="5105834"/>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97A5FAB7-DF84-48F1-BD66-A92CEFE00AC3}"/>
                </a:ext>
              </a:extLst>
            </p:cNvPr>
            <p:cNvSpPr/>
            <p:nvPr/>
          </p:nvSpPr>
          <p:spPr>
            <a:xfrm>
              <a:off x="6560820" y="4978082"/>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solidFill>
                  <a:latin typeface="メイリオ" panose="020B0604030504040204" pitchFamily="50" charset="-128"/>
                  <a:ea typeface="メイリオ" panose="020B0604030504040204" pitchFamily="50" charset="-128"/>
                </a:rPr>
                <a:t>問いの明確化</a:t>
              </a:r>
            </a:p>
          </p:txBody>
        </p:sp>
        <p:sp>
          <p:nvSpPr>
            <p:cNvPr id="24" name="テキスト ボックス 23">
              <a:extLst>
                <a:ext uri="{FF2B5EF4-FFF2-40B4-BE49-F238E27FC236}">
                  <a16:creationId xmlns:a16="http://schemas.microsoft.com/office/drawing/2014/main" id="{200FAABC-5230-420A-8B46-C334D9C51E5A}"/>
                </a:ext>
              </a:extLst>
            </p:cNvPr>
            <p:cNvSpPr txBox="1"/>
            <p:nvPr/>
          </p:nvSpPr>
          <p:spPr>
            <a:xfrm>
              <a:off x="7013843" y="4224932"/>
              <a:ext cx="854174" cy="646331"/>
            </a:xfrm>
            <a:prstGeom prst="rect">
              <a:avLst/>
            </a:prstGeom>
            <a:noFill/>
          </p:spPr>
          <p:txBody>
            <a:bodyPr wrap="square" rtlCol="0">
              <a:spAutoFit/>
            </a:bodyPr>
            <a:lstStyle/>
            <a:p>
              <a:r>
                <a:rPr kumimoji="1" lang="ja-JP" altLang="en-US" sz="3600" b="1" dirty="0">
                  <a:solidFill>
                    <a:srgbClr val="FF0000"/>
                  </a:solidFill>
                </a:rPr>
                <a:t>？</a:t>
              </a:r>
              <a:endParaRPr kumimoji="1" lang="ja-JP" altLang="en-US" b="1" dirty="0">
                <a:solidFill>
                  <a:srgbClr val="FF0000"/>
                </a:solidFill>
              </a:endParaRPr>
            </a:p>
          </p:txBody>
        </p:sp>
        <p:sp>
          <p:nvSpPr>
            <p:cNvPr id="25" name="スマイル 24">
              <a:extLst>
                <a:ext uri="{FF2B5EF4-FFF2-40B4-BE49-F238E27FC236}">
                  <a16:creationId xmlns:a16="http://schemas.microsoft.com/office/drawing/2014/main" id="{44D6F55E-049E-492E-B7A2-1005610C80DB}"/>
                </a:ext>
              </a:extLst>
            </p:cNvPr>
            <p:cNvSpPr/>
            <p:nvPr/>
          </p:nvSpPr>
          <p:spPr>
            <a:xfrm>
              <a:off x="7418070" y="4586193"/>
              <a:ext cx="342900" cy="346638"/>
            </a:xfrm>
            <a:prstGeom prst="smileyFace">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右 26">
              <a:extLst>
                <a:ext uri="{FF2B5EF4-FFF2-40B4-BE49-F238E27FC236}">
                  <a16:creationId xmlns:a16="http://schemas.microsoft.com/office/drawing/2014/main" id="{BC85016D-AA9C-46D1-B575-BA2775B33949}"/>
                </a:ext>
              </a:extLst>
            </p:cNvPr>
            <p:cNvSpPr/>
            <p:nvPr/>
          </p:nvSpPr>
          <p:spPr>
            <a:xfrm>
              <a:off x="8366760" y="5138305"/>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78E7706F-75BC-486C-A2A3-C2EF2D828F50}"/>
                </a:ext>
              </a:extLst>
            </p:cNvPr>
            <p:cNvSpPr/>
            <p:nvPr/>
          </p:nvSpPr>
          <p:spPr>
            <a:xfrm>
              <a:off x="8892540" y="4998186"/>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solidFill>
                  <a:latin typeface="メイリオ" panose="020B0604030504040204" pitchFamily="50" charset="-128"/>
                  <a:ea typeface="メイリオ" panose="020B0604030504040204" pitchFamily="50" charset="-128"/>
                </a:rPr>
                <a:t>調査実施</a:t>
              </a:r>
            </a:p>
          </p:txBody>
        </p:sp>
        <p:sp>
          <p:nvSpPr>
            <p:cNvPr id="34" name="矢印: 右 33">
              <a:extLst>
                <a:ext uri="{FF2B5EF4-FFF2-40B4-BE49-F238E27FC236}">
                  <a16:creationId xmlns:a16="http://schemas.microsoft.com/office/drawing/2014/main" id="{F8F78F80-C04D-4127-AE85-C518E6EA3BC6}"/>
                </a:ext>
              </a:extLst>
            </p:cNvPr>
            <p:cNvSpPr/>
            <p:nvPr/>
          </p:nvSpPr>
          <p:spPr>
            <a:xfrm rot="18801967">
              <a:off x="3720474" y="5650130"/>
              <a:ext cx="660716" cy="265486"/>
            </a:xfrm>
            <a:prstGeom prst="rightArrow">
              <a:avLst/>
            </a:prstGeom>
            <a:solidFill>
              <a:srgbClr val="FFFF00"/>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矢印: 右 28">
              <a:extLst>
                <a:ext uri="{FF2B5EF4-FFF2-40B4-BE49-F238E27FC236}">
                  <a16:creationId xmlns:a16="http://schemas.microsoft.com/office/drawing/2014/main" id="{44587892-4888-4536-B067-EA70513233DF}"/>
                </a:ext>
              </a:extLst>
            </p:cNvPr>
            <p:cNvSpPr/>
            <p:nvPr/>
          </p:nvSpPr>
          <p:spPr>
            <a:xfrm>
              <a:off x="1874520" y="6114186"/>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矢印: 右 34">
              <a:extLst>
                <a:ext uri="{FF2B5EF4-FFF2-40B4-BE49-F238E27FC236}">
                  <a16:creationId xmlns:a16="http://schemas.microsoft.com/office/drawing/2014/main" id="{7E3ADD5D-E96A-4208-94D9-4586E3842C54}"/>
                </a:ext>
              </a:extLst>
            </p:cNvPr>
            <p:cNvSpPr/>
            <p:nvPr/>
          </p:nvSpPr>
          <p:spPr>
            <a:xfrm rot="20698044" flipV="1">
              <a:off x="3948466" y="5719353"/>
              <a:ext cx="2660073" cy="252311"/>
            </a:xfrm>
            <a:prstGeom prst="rightArrow">
              <a:avLst/>
            </a:prstGeom>
            <a:solidFill>
              <a:srgbClr val="FFFF00"/>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64DDFCC1-9BA6-4252-B20E-99ED19A08C2D}"/>
                </a:ext>
              </a:extLst>
            </p:cNvPr>
            <p:cNvSpPr/>
            <p:nvPr/>
          </p:nvSpPr>
          <p:spPr>
            <a:xfrm>
              <a:off x="2400300" y="5971311"/>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solidFill>
                  <a:latin typeface="メイリオ" panose="020B0604030504040204" pitchFamily="50" charset="-128"/>
                  <a:ea typeface="メイリオ" panose="020B0604030504040204" pitchFamily="50" charset="-128"/>
                </a:rPr>
                <a:t>分析</a:t>
              </a:r>
            </a:p>
          </p:txBody>
        </p:sp>
        <p:sp>
          <p:nvSpPr>
            <p:cNvPr id="36" name="テキスト ボックス 35">
              <a:extLst>
                <a:ext uri="{FF2B5EF4-FFF2-40B4-BE49-F238E27FC236}">
                  <a16:creationId xmlns:a16="http://schemas.microsoft.com/office/drawing/2014/main" id="{A6F7E51B-3D25-47E1-BCFF-48F06474B36C}"/>
                </a:ext>
              </a:extLst>
            </p:cNvPr>
            <p:cNvSpPr txBox="1"/>
            <p:nvPr/>
          </p:nvSpPr>
          <p:spPr>
            <a:xfrm>
              <a:off x="4544136" y="5522376"/>
              <a:ext cx="854174" cy="646331"/>
            </a:xfrm>
            <a:prstGeom prst="rect">
              <a:avLst/>
            </a:prstGeom>
            <a:noFill/>
          </p:spPr>
          <p:txBody>
            <a:bodyPr wrap="square" rtlCol="0">
              <a:spAutoFit/>
            </a:bodyPr>
            <a:lstStyle/>
            <a:p>
              <a:r>
                <a:rPr kumimoji="1" lang="ja-JP" altLang="en-US" sz="3600" b="1" dirty="0">
                  <a:solidFill>
                    <a:srgbClr val="FF0000"/>
                  </a:solidFill>
                </a:rPr>
                <a:t>？</a:t>
              </a:r>
              <a:endParaRPr kumimoji="1" lang="ja-JP" altLang="en-US" b="1" dirty="0">
                <a:solidFill>
                  <a:srgbClr val="FF0000"/>
                </a:solidFill>
              </a:endParaRPr>
            </a:p>
          </p:txBody>
        </p:sp>
        <p:sp>
          <p:nvSpPr>
            <p:cNvPr id="37" name="スマイル 36">
              <a:extLst>
                <a:ext uri="{FF2B5EF4-FFF2-40B4-BE49-F238E27FC236}">
                  <a16:creationId xmlns:a16="http://schemas.microsoft.com/office/drawing/2014/main" id="{05AF0825-2A22-4E16-B251-0AC0224420DF}"/>
                </a:ext>
              </a:extLst>
            </p:cNvPr>
            <p:cNvSpPr/>
            <p:nvPr/>
          </p:nvSpPr>
          <p:spPr>
            <a:xfrm>
              <a:off x="4347522" y="5669156"/>
              <a:ext cx="342900" cy="346638"/>
            </a:xfrm>
            <a:prstGeom prst="smileyFace">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矢印: 右 37">
              <a:extLst>
                <a:ext uri="{FF2B5EF4-FFF2-40B4-BE49-F238E27FC236}">
                  <a16:creationId xmlns:a16="http://schemas.microsoft.com/office/drawing/2014/main" id="{475E1E25-4A9B-495D-86BC-E8E4D56E1E8B}"/>
                </a:ext>
              </a:extLst>
            </p:cNvPr>
            <p:cNvSpPr/>
            <p:nvPr/>
          </p:nvSpPr>
          <p:spPr>
            <a:xfrm>
              <a:off x="4217670" y="6162574"/>
              <a:ext cx="1604956" cy="222602"/>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2A9B3073-1EAB-4BFF-B04F-E116E2895FB3}"/>
                </a:ext>
              </a:extLst>
            </p:cNvPr>
            <p:cNvSpPr/>
            <p:nvPr/>
          </p:nvSpPr>
          <p:spPr>
            <a:xfrm>
              <a:off x="5822626" y="5971311"/>
              <a:ext cx="1805940" cy="525780"/>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solidFill>
                  <a:latin typeface="メイリオ" panose="020B0604030504040204" pitchFamily="50" charset="-128"/>
                  <a:ea typeface="メイリオ" panose="020B0604030504040204" pitchFamily="50" charset="-128"/>
                </a:rPr>
                <a:t>考察・結論</a:t>
              </a:r>
            </a:p>
          </p:txBody>
        </p:sp>
        <p:sp>
          <p:nvSpPr>
            <p:cNvPr id="40" name="矢印: 右 39">
              <a:extLst>
                <a:ext uri="{FF2B5EF4-FFF2-40B4-BE49-F238E27FC236}">
                  <a16:creationId xmlns:a16="http://schemas.microsoft.com/office/drawing/2014/main" id="{94F49297-7FAE-4935-A916-D26539E8FB07}"/>
                </a:ext>
              </a:extLst>
            </p:cNvPr>
            <p:cNvSpPr/>
            <p:nvPr/>
          </p:nvSpPr>
          <p:spPr>
            <a:xfrm>
              <a:off x="7627731" y="6118503"/>
              <a:ext cx="525780" cy="240030"/>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453F4050-3F49-40F2-8CCC-00D8D68ADD55}"/>
                </a:ext>
              </a:extLst>
            </p:cNvPr>
            <p:cNvSpPr/>
            <p:nvPr/>
          </p:nvSpPr>
          <p:spPr>
            <a:xfrm>
              <a:off x="8052882" y="6010985"/>
              <a:ext cx="1805940" cy="5257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accent2">
                      <a:lumMod val="50000"/>
                    </a:schemeClr>
                  </a:solidFill>
                  <a:latin typeface="メイリオ" panose="020B0604030504040204" pitchFamily="50" charset="-128"/>
                  <a:ea typeface="メイリオ" panose="020B0604030504040204" pitchFamily="50" charset="-128"/>
                </a:rPr>
                <a:t>論文完成！</a:t>
              </a:r>
            </a:p>
          </p:txBody>
        </p:sp>
      </p:grpSp>
    </p:spTree>
    <p:extLst>
      <p:ext uri="{BB962C8B-B14F-4D97-AF65-F5344CB8AC3E}">
        <p14:creationId xmlns:p14="http://schemas.microsoft.com/office/powerpoint/2010/main" val="2102311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525F1E-6FF2-4873-A4FC-1A2B56393F39}"/>
              </a:ext>
            </a:extLst>
          </p:cNvPr>
          <p:cNvSpPr>
            <a:spLocks noGrp="1"/>
          </p:cNvSpPr>
          <p:nvPr>
            <p:ph type="title"/>
          </p:nvPr>
        </p:nvSpPr>
        <p:spPr>
          <a:xfrm>
            <a:off x="110204" y="0"/>
            <a:ext cx="10515600" cy="1325563"/>
          </a:xfrm>
        </p:spPr>
        <p:txBody>
          <a:bodyPr/>
          <a:lstStyle/>
          <a:p>
            <a:r>
              <a:rPr lang="en-US" altLang="ja-JP" b="1" dirty="0">
                <a:latin typeface="メイリオ" panose="020B0604030504040204" pitchFamily="50" charset="-128"/>
                <a:ea typeface="メイリオ" panose="020B0604030504040204" pitchFamily="50" charset="-128"/>
              </a:rPr>
              <a:t>4. </a:t>
            </a:r>
            <a:r>
              <a:rPr lang="ja-JP" altLang="en-US" b="1" dirty="0">
                <a:latin typeface="メイリオ" panose="020B0604030504040204" pitchFamily="50" charset="-128"/>
                <a:ea typeface="メイリオ" panose="020B0604030504040204" pitchFamily="50" charset="-128"/>
              </a:rPr>
              <a:t>インタビューデータの引用方法</a:t>
            </a:r>
            <a:endParaRPr kumimoji="1" lang="en-US" altLang="ja-JP"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F749333-A730-4FB9-9E9C-6A765A7FC5F5}"/>
              </a:ext>
            </a:extLst>
          </p:cNvPr>
          <p:cNvSpPr>
            <a:spLocks noGrp="1"/>
          </p:cNvSpPr>
          <p:nvPr>
            <p:ph idx="1"/>
          </p:nvPr>
        </p:nvSpPr>
        <p:spPr>
          <a:xfrm>
            <a:off x="317869" y="1584397"/>
            <a:ext cx="11656088" cy="4323685"/>
          </a:xfrm>
        </p:spPr>
        <p:txBody>
          <a:bodyPr/>
          <a:lstStyle/>
          <a:p>
            <a:pPr>
              <a:buFont typeface="Wingdings" panose="05000000000000000000" pitchFamily="2" charset="2"/>
              <a:buChar char="n"/>
            </a:pPr>
            <a:r>
              <a:rPr lang="ja-JP" altLang="en-US" sz="3600" dirty="0">
                <a:solidFill>
                  <a:schemeClr val="accent2">
                    <a:lumMod val="50000"/>
                  </a:schemeClr>
                </a:solidFill>
                <a:latin typeface="メイリオ" panose="020B0604030504040204" pitchFamily="50" charset="-128"/>
                <a:ea typeface="メイリオ" panose="020B0604030504040204" pitchFamily="50" charset="-128"/>
              </a:rPr>
              <a:t>「長い引用」「短い引用」という方法</a:t>
            </a:r>
            <a:endParaRPr lang="en-US" altLang="ja-JP" sz="3600" dirty="0">
              <a:solidFill>
                <a:schemeClr val="accent2">
                  <a:lumMod val="50000"/>
                </a:schemeClr>
              </a:solidFill>
              <a:latin typeface="メイリオ" panose="020B0604030504040204" pitchFamily="50" charset="-128"/>
              <a:ea typeface="メイリオ" panose="020B0604030504040204" pitchFamily="50" charset="-128"/>
            </a:endParaRPr>
          </a:p>
          <a:p>
            <a:pPr marL="0" indent="0" algn="r">
              <a:buNone/>
            </a:pPr>
            <a:r>
              <a:rPr lang="ja-JP" altLang="en-US" sz="2000" dirty="0">
                <a:solidFill>
                  <a:schemeClr val="accent2">
                    <a:lumMod val="50000"/>
                  </a:schemeClr>
                </a:solidFill>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参考：</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社会学評論スタイルガイド</a:t>
            </a:r>
            <a:r>
              <a:rPr lang="en-US" altLang="ja-JP" sz="2000"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514350" indent="-514350">
              <a:buFont typeface="+mj-lt"/>
              <a:buAutoNum type="alphaUcParenR"/>
            </a:pPr>
            <a:r>
              <a:rPr lang="ja-JP" altLang="en-US" sz="3200" dirty="0">
                <a:latin typeface="メイリオ" panose="020B0604030504040204" pitchFamily="50" charset="-128"/>
                <a:ea typeface="メイリオ" panose="020B0604030504040204" pitchFamily="50" charset="-128"/>
              </a:rPr>
              <a:t>短い引用：本文中に「」で挿入して引用</a:t>
            </a:r>
            <a:endParaRPr lang="en-US" altLang="ja-JP" sz="3200" dirty="0">
              <a:latin typeface="メイリオ" panose="020B0604030504040204" pitchFamily="50" charset="-128"/>
              <a:ea typeface="メイリオ" panose="020B0604030504040204" pitchFamily="50" charset="-128"/>
            </a:endParaRPr>
          </a:p>
          <a:p>
            <a:pPr marL="514350" indent="-514350">
              <a:buFont typeface="+mj-lt"/>
              <a:buAutoNum type="alphaUcParenR"/>
            </a:pPr>
            <a:endParaRPr kumimoji="1" lang="en-US" altLang="ja-JP" dirty="0">
              <a:latin typeface="メイリオ" panose="020B0604030504040204" pitchFamily="50" charset="-128"/>
              <a:ea typeface="メイリオ" panose="020B0604030504040204" pitchFamily="50" charset="-128"/>
            </a:endParaRPr>
          </a:p>
          <a:p>
            <a:pPr marL="514350" indent="-514350">
              <a:buFont typeface="+mj-lt"/>
              <a:buAutoNum type="alphaUcParenR"/>
            </a:pPr>
            <a:endParaRPr lang="en-US" altLang="ja-JP" dirty="0">
              <a:latin typeface="メイリオ" panose="020B0604030504040204" pitchFamily="50" charset="-128"/>
              <a:ea typeface="メイリオ" panose="020B0604030504040204" pitchFamily="50" charset="-128"/>
            </a:endParaRPr>
          </a:p>
          <a:p>
            <a:pPr marL="0" indent="0">
              <a:buNone/>
            </a:pPr>
            <a:endParaRPr kumimoji="1" lang="en-US" altLang="ja-JP" sz="1050"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F7DB8941-91DA-4230-9C4D-9077B58E6975}"/>
              </a:ext>
            </a:extLst>
          </p:cNvPr>
          <p:cNvSpPr>
            <a:spLocks noGrp="1"/>
          </p:cNvSpPr>
          <p:nvPr>
            <p:ph type="sldNum" sz="quarter" idx="12"/>
          </p:nvPr>
        </p:nvSpPr>
        <p:spPr>
          <a:xfrm>
            <a:off x="9363898" y="6306772"/>
            <a:ext cx="2743200" cy="365125"/>
          </a:xfrm>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8</a:t>
            </a:fld>
            <a:endParaRPr kumimoji="1" lang="ja-JP" altLang="en-US"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12FAD5E0-1358-4B9B-B9D8-4368F489F1F1}"/>
              </a:ext>
            </a:extLst>
          </p:cNvPr>
          <p:cNvSpPr txBox="1"/>
          <p:nvPr/>
        </p:nvSpPr>
        <p:spPr>
          <a:xfrm>
            <a:off x="1001157" y="4212657"/>
            <a:ext cx="10289512"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dirty="0">
                <a:latin typeface="+mn-ea"/>
              </a:rPr>
              <a:t>　</a:t>
            </a:r>
            <a:r>
              <a:rPr lang="ja-JP" altLang="en-US" sz="2400" dirty="0">
                <a:latin typeface="+mn-ea"/>
              </a:rPr>
              <a:t>大学院生の研究における困難のひとつとして、</a:t>
            </a:r>
            <a:r>
              <a:rPr lang="ja-JP" altLang="en-US" sz="2400" dirty="0">
                <a:solidFill>
                  <a:schemeClr val="accent2"/>
                </a:solidFill>
                <a:latin typeface="+mn-ea"/>
              </a:rPr>
              <a:t>「オリジナリティのある問いを立てられたと思った次の日に、まったく同じ問いでやってる先行研究を見つけちゃったりして」</a:t>
            </a:r>
            <a:r>
              <a:rPr lang="ja-JP" altLang="en-US" sz="2400" dirty="0">
                <a:latin typeface="+mn-ea"/>
              </a:rPr>
              <a:t>と</a:t>
            </a:r>
            <a:r>
              <a:rPr lang="en-US" altLang="ja-JP" sz="2400" dirty="0">
                <a:latin typeface="+mn-ea"/>
              </a:rPr>
              <a:t>A</a:t>
            </a:r>
            <a:r>
              <a:rPr lang="ja-JP" altLang="en-US" sz="2400" dirty="0">
                <a:latin typeface="+mn-ea"/>
              </a:rPr>
              <a:t>さんが言うように、自分の研究の独自性を見出すことがあげられる。</a:t>
            </a:r>
            <a:endParaRPr kumimoji="1" lang="ja-JP" altLang="en-US" sz="2400" dirty="0">
              <a:latin typeface="+mn-ea"/>
            </a:endParaRPr>
          </a:p>
        </p:txBody>
      </p:sp>
      <p:sp>
        <p:nvSpPr>
          <p:cNvPr id="7" name="テキスト ボックス 6">
            <a:extLst>
              <a:ext uri="{FF2B5EF4-FFF2-40B4-BE49-F238E27FC236}">
                <a16:creationId xmlns:a16="http://schemas.microsoft.com/office/drawing/2014/main" id="{CDEA315A-9BD5-4DE7-9143-2E690B17F462}"/>
              </a:ext>
            </a:extLst>
          </p:cNvPr>
          <p:cNvSpPr txBox="1"/>
          <p:nvPr/>
        </p:nvSpPr>
        <p:spPr>
          <a:xfrm>
            <a:off x="829534" y="3689437"/>
            <a:ext cx="713433" cy="523220"/>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例</a:t>
            </a:r>
          </a:p>
        </p:txBody>
      </p:sp>
      <p:cxnSp>
        <p:nvCxnSpPr>
          <p:cNvPr id="10" name="直線コネクタ 9">
            <a:extLst>
              <a:ext uri="{FF2B5EF4-FFF2-40B4-BE49-F238E27FC236}">
                <a16:creationId xmlns:a16="http://schemas.microsoft.com/office/drawing/2014/main" id="{6C1E5FBD-0471-4955-AA47-1E9D3F1A4A39}"/>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026531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525F1E-6FF2-4873-A4FC-1A2B56393F39}"/>
              </a:ext>
            </a:extLst>
          </p:cNvPr>
          <p:cNvSpPr>
            <a:spLocks noGrp="1"/>
          </p:cNvSpPr>
          <p:nvPr>
            <p:ph type="title"/>
          </p:nvPr>
        </p:nvSpPr>
        <p:spPr>
          <a:xfrm>
            <a:off x="110204" y="0"/>
            <a:ext cx="10515600" cy="1325563"/>
          </a:xfrm>
        </p:spPr>
        <p:txBody>
          <a:bodyPr/>
          <a:lstStyle/>
          <a:p>
            <a:r>
              <a:rPr lang="en-US" altLang="ja-JP" b="1" dirty="0">
                <a:latin typeface="メイリオ" panose="020B0604030504040204" pitchFamily="50" charset="-128"/>
                <a:ea typeface="メイリオ" panose="020B0604030504040204" pitchFamily="50" charset="-128"/>
              </a:rPr>
              <a:t>4. </a:t>
            </a:r>
            <a:r>
              <a:rPr lang="ja-JP" altLang="en-US" b="1" dirty="0">
                <a:latin typeface="メイリオ" panose="020B0604030504040204" pitchFamily="50" charset="-128"/>
                <a:ea typeface="メイリオ" panose="020B0604030504040204" pitchFamily="50" charset="-128"/>
              </a:rPr>
              <a:t>インタビューデータの引用方法</a:t>
            </a:r>
            <a:endParaRPr kumimoji="1" lang="en-US" altLang="ja-JP" b="1"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4F749333-A730-4FB9-9E9C-6A765A7FC5F5}"/>
              </a:ext>
            </a:extLst>
          </p:cNvPr>
          <p:cNvSpPr>
            <a:spLocks noGrp="1"/>
          </p:cNvSpPr>
          <p:nvPr>
            <p:ph idx="1"/>
          </p:nvPr>
        </p:nvSpPr>
        <p:spPr>
          <a:xfrm>
            <a:off x="278004" y="811690"/>
            <a:ext cx="11656088" cy="4486275"/>
          </a:xfrm>
        </p:spPr>
        <p:txBody>
          <a:bodyPr/>
          <a:lstStyle/>
          <a:p>
            <a:pPr marL="514350" indent="-514350">
              <a:buFont typeface="+mj-lt"/>
              <a:buAutoNum type="alphaUcParenR"/>
            </a:pPr>
            <a:r>
              <a:rPr lang="ja-JP" altLang="en-US" dirty="0">
                <a:solidFill>
                  <a:schemeClr val="bg1"/>
                </a:solidFill>
                <a:latin typeface="メイリオ" panose="020B0604030504040204" pitchFamily="50" charset="-128"/>
                <a:ea typeface="メイリオ" panose="020B0604030504040204" pitchFamily="50" charset="-128"/>
              </a:rPr>
              <a:t>空白</a:t>
            </a:r>
            <a:endParaRPr kumimoji="1" lang="en-US" altLang="ja-JP" dirty="0">
              <a:solidFill>
                <a:schemeClr val="bg1"/>
              </a:solidFill>
              <a:latin typeface="メイリオ" panose="020B0604030504040204" pitchFamily="50" charset="-128"/>
              <a:ea typeface="メイリオ" panose="020B0604030504040204" pitchFamily="50" charset="-128"/>
            </a:endParaRPr>
          </a:p>
          <a:p>
            <a:pPr marL="514350" indent="-514350">
              <a:buFont typeface="+mj-lt"/>
              <a:buAutoNum type="alphaUcParenR"/>
            </a:pPr>
            <a:r>
              <a:rPr kumimoji="1" lang="ja-JP" altLang="en-US" sz="3200" dirty="0">
                <a:latin typeface="メイリオ" panose="020B0604030504040204" pitchFamily="50" charset="-128"/>
                <a:ea typeface="メイリオ" panose="020B0604030504040204" pitchFamily="50" charset="-128"/>
              </a:rPr>
              <a:t>長い引用：前後を</a:t>
            </a:r>
            <a:r>
              <a:rPr kumimoji="1" lang="en-US" altLang="ja-JP" sz="3200" dirty="0">
                <a:latin typeface="メイリオ" panose="020B0604030504040204" pitchFamily="50" charset="-128"/>
                <a:ea typeface="メイリオ" panose="020B0604030504040204" pitchFamily="50" charset="-128"/>
              </a:rPr>
              <a:t>1</a:t>
            </a:r>
            <a:r>
              <a:rPr kumimoji="1" lang="ja-JP" altLang="en-US" sz="3200" dirty="0">
                <a:latin typeface="メイリオ" panose="020B0604030504040204" pitchFamily="50" charset="-128"/>
                <a:ea typeface="メイリオ" panose="020B0604030504040204" pitchFamily="50" charset="-128"/>
              </a:rPr>
              <a:t>行ずつ空け、左右にインデントを挿入</a:t>
            </a:r>
            <a:endParaRPr kumimoji="1" lang="en-US" altLang="ja-JP" sz="3200"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F7DB8941-91DA-4230-9C4D-9077B58E6975}"/>
              </a:ext>
            </a:extLst>
          </p:cNvPr>
          <p:cNvSpPr>
            <a:spLocks noGrp="1"/>
          </p:cNvSpPr>
          <p:nvPr>
            <p:ph type="sldNum" sz="quarter" idx="12"/>
          </p:nvPr>
        </p:nvSpPr>
        <p:spPr>
          <a:xfrm>
            <a:off x="9363898" y="6306772"/>
            <a:ext cx="2743200" cy="365125"/>
          </a:xfrm>
        </p:spPr>
        <p:txBody>
          <a:bodyPr/>
          <a:lstStyle/>
          <a:p>
            <a:fld id="{FB7B35E1-32FA-4282-B5F4-DE10F4DBB445}" type="slidenum">
              <a:rPr kumimoji="1" lang="ja-JP" altLang="en-US" smtClean="0">
                <a:latin typeface="メイリオ" panose="020B0604030504040204" pitchFamily="50" charset="-128"/>
                <a:ea typeface="メイリオ" panose="020B0604030504040204" pitchFamily="50" charset="-128"/>
              </a:rPr>
              <a:t>9</a:t>
            </a:fld>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210A3D20-0454-4E41-A325-9B2DC75346BD}"/>
              </a:ext>
            </a:extLst>
          </p:cNvPr>
          <p:cNvSpPr txBox="1"/>
          <p:nvPr/>
        </p:nvSpPr>
        <p:spPr>
          <a:xfrm>
            <a:off x="673348" y="2423870"/>
            <a:ext cx="11025009" cy="41549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400" dirty="0">
                <a:latin typeface="+mn-ea"/>
              </a:rPr>
              <a:t>　大学院生の</a:t>
            </a:r>
            <a:r>
              <a:rPr lang="en-US" altLang="ja-JP" sz="2400" dirty="0">
                <a:latin typeface="+mn-ea"/>
              </a:rPr>
              <a:t>A</a:t>
            </a:r>
            <a:r>
              <a:rPr lang="ja-JP" altLang="en-US" sz="2400" dirty="0">
                <a:latin typeface="+mn-ea"/>
              </a:rPr>
              <a:t>さんは研究における困難のひとつとして、先行研究を検討したうえで独自性のある問いを設定しなければならないことをあげる。</a:t>
            </a:r>
            <a:endParaRPr lang="en-US" altLang="ja-JP" sz="2400" dirty="0">
              <a:latin typeface="+mn-ea"/>
            </a:endParaRPr>
          </a:p>
          <a:p>
            <a:endParaRPr kumimoji="1" lang="en-US" altLang="ja-JP" sz="2400" dirty="0">
              <a:latin typeface="+mn-ea"/>
            </a:endParaRPr>
          </a:p>
          <a:p>
            <a:endParaRPr lang="en-US" altLang="ja-JP" sz="2400" dirty="0">
              <a:latin typeface="+mn-ea"/>
            </a:endParaRPr>
          </a:p>
          <a:p>
            <a:endParaRPr kumimoji="1" lang="en-US" altLang="ja-JP" sz="2400" dirty="0">
              <a:latin typeface="+mn-ea"/>
            </a:endParaRPr>
          </a:p>
          <a:p>
            <a:endParaRPr lang="en-US" altLang="ja-JP" sz="2400" dirty="0">
              <a:latin typeface="+mn-ea"/>
            </a:endParaRPr>
          </a:p>
          <a:p>
            <a:endParaRPr kumimoji="1" lang="en-US" altLang="ja-JP" sz="2400" dirty="0">
              <a:latin typeface="+mn-ea"/>
            </a:endParaRPr>
          </a:p>
          <a:p>
            <a:endParaRPr kumimoji="1" lang="en-US" altLang="ja-JP" sz="2400" dirty="0">
              <a:latin typeface="+mn-ea"/>
            </a:endParaRPr>
          </a:p>
          <a:p>
            <a:endParaRPr lang="en-US" altLang="ja-JP" sz="2400" dirty="0">
              <a:latin typeface="+mn-ea"/>
            </a:endParaRPr>
          </a:p>
          <a:p>
            <a:endParaRPr kumimoji="1" lang="en-US" altLang="ja-JP" sz="2400" dirty="0">
              <a:latin typeface="+mn-ea"/>
            </a:endParaRPr>
          </a:p>
          <a:p>
            <a:r>
              <a:rPr lang="ja-JP" altLang="en-US" sz="2400" dirty="0">
                <a:latin typeface="+mn-ea"/>
              </a:rPr>
              <a:t>この</a:t>
            </a:r>
            <a:r>
              <a:rPr lang="en-US" altLang="ja-JP" sz="2400" dirty="0">
                <a:latin typeface="+mn-ea"/>
              </a:rPr>
              <a:t>A</a:t>
            </a:r>
            <a:r>
              <a:rPr lang="ja-JP" altLang="en-US" sz="2400" dirty="0">
                <a:latin typeface="+mn-ea"/>
              </a:rPr>
              <a:t>さんの語りからは、研究上の困難と面白さが表裏一体であることがわか</a:t>
            </a:r>
            <a:r>
              <a:rPr lang="en-US" altLang="ja-JP" sz="1400" dirty="0">
                <a:latin typeface="+mn-ea"/>
              </a:rPr>
              <a:t>…</a:t>
            </a:r>
            <a:endParaRPr kumimoji="1" lang="ja-JP" altLang="en-US" sz="800" dirty="0">
              <a:latin typeface="+mn-ea"/>
            </a:endParaRPr>
          </a:p>
        </p:txBody>
      </p:sp>
      <p:sp>
        <p:nvSpPr>
          <p:cNvPr id="8" name="テキスト ボックス 7">
            <a:extLst>
              <a:ext uri="{FF2B5EF4-FFF2-40B4-BE49-F238E27FC236}">
                <a16:creationId xmlns:a16="http://schemas.microsoft.com/office/drawing/2014/main" id="{DA265AD7-DBE0-4BB9-905E-02BDE8FFF1C2}"/>
              </a:ext>
            </a:extLst>
          </p:cNvPr>
          <p:cNvSpPr txBox="1"/>
          <p:nvPr/>
        </p:nvSpPr>
        <p:spPr>
          <a:xfrm>
            <a:off x="497356" y="1900650"/>
            <a:ext cx="713433" cy="523220"/>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例</a:t>
            </a:r>
          </a:p>
        </p:txBody>
      </p:sp>
      <p:sp>
        <p:nvSpPr>
          <p:cNvPr id="9" name="テキスト ボックス 8">
            <a:extLst>
              <a:ext uri="{FF2B5EF4-FFF2-40B4-BE49-F238E27FC236}">
                <a16:creationId xmlns:a16="http://schemas.microsoft.com/office/drawing/2014/main" id="{4C6F66C0-7F58-4D95-8855-82BD21B5FE4F}"/>
              </a:ext>
            </a:extLst>
          </p:cNvPr>
          <p:cNvSpPr txBox="1"/>
          <p:nvPr/>
        </p:nvSpPr>
        <p:spPr>
          <a:xfrm>
            <a:off x="1285861" y="3494045"/>
            <a:ext cx="9799982" cy="230832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kumimoji="1" lang="ja-JP" altLang="en-US" sz="2400" dirty="0">
                <a:solidFill>
                  <a:schemeClr val="accent2"/>
                </a:solidFill>
                <a:latin typeface="+mn-ea"/>
              </a:rPr>
              <a:t>よくあることではあると思うんですけど、やっぱり、ようやくオリジナリティのある問いを立てられたと思った次の日に、まったく同じ問いでやってる先行研究を見つけちゃったりして。</a:t>
            </a:r>
            <a:r>
              <a:rPr lang="ja-JP" altLang="en-US" sz="2400" dirty="0">
                <a:solidFill>
                  <a:schemeClr val="accent2"/>
                </a:solidFill>
                <a:latin typeface="+mn-ea"/>
              </a:rPr>
              <a:t>そしたらまた自分の問いとか視点を考え直さなきゃいけないじゃないですか。なんだよもうって。でもそれが研究の面白さでもあったりして、なんだか悔しいですよね（笑）</a:t>
            </a:r>
            <a:endParaRPr kumimoji="1" lang="en-US" altLang="ja-JP" sz="2400" dirty="0">
              <a:solidFill>
                <a:schemeClr val="accent2"/>
              </a:solidFill>
              <a:latin typeface="+mn-ea"/>
            </a:endParaRPr>
          </a:p>
        </p:txBody>
      </p:sp>
      <p:cxnSp>
        <p:nvCxnSpPr>
          <p:cNvPr id="10" name="直線コネクタ 9">
            <a:extLst>
              <a:ext uri="{FF2B5EF4-FFF2-40B4-BE49-F238E27FC236}">
                <a16:creationId xmlns:a16="http://schemas.microsoft.com/office/drawing/2014/main" id="{6C1E5FBD-0471-4955-AA47-1E9D3F1A4A39}"/>
              </a:ext>
            </a:extLst>
          </p:cNvPr>
          <p:cNvCxnSpPr>
            <a:cxnSpLocks/>
          </p:cNvCxnSpPr>
          <p:nvPr/>
        </p:nvCxnSpPr>
        <p:spPr>
          <a:xfrm>
            <a:off x="257908" y="1185706"/>
            <a:ext cx="11676184" cy="0"/>
          </a:xfrm>
          <a:prstGeom prst="line">
            <a:avLst/>
          </a:prstGeom>
          <a:ln w="5715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7887959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835</TotalTime>
  <Words>3882</Words>
  <Application>Microsoft Office PowerPoint</Application>
  <PresentationFormat>ワイド画面</PresentationFormat>
  <Paragraphs>293</Paragraphs>
  <Slides>15</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メイリオ</vt:lpstr>
      <vt:lpstr>游ゴシック</vt:lpstr>
      <vt:lpstr>游ゴシック Light</vt:lpstr>
      <vt:lpstr>游明朝</vt:lpstr>
      <vt:lpstr>Arial</vt:lpstr>
      <vt:lpstr>Wingdings</vt:lpstr>
      <vt:lpstr>Office テーマ</vt:lpstr>
      <vt:lpstr>LAショートセミナー  インタビューデータの書き方</vt:lpstr>
      <vt:lpstr>0. 本セミナーの構成</vt:lpstr>
      <vt:lpstr>1. 本セミナーの対象</vt:lpstr>
      <vt:lpstr>2. 確認：インタビュー調査とは</vt:lpstr>
      <vt:lpstr>2. 確認：インタビュー調査とは</vt:lpstr>
      <vt:lpstr>3. 準備：インタビュー調査を終えたら</vt:lpstr>
      <vt:lpstr>3. 準備：インタビュー調査を終えたら</vt:lpstr>
      <vt:lpstr>4. インタビューデータの引用方法</vt:lpstr>
      <vt:lpstr>4. インタビューデータの引用方法</vt:lpstr>
      <vt:lpstr>4. インタビューデータの引用方法</vt:lpstr>
      <vt:lpstr>5. 調査情報の開示</vt:lpstr>
      <vt:lpstr>5. 調査情報の開示</vt:lpstr>
      <vt:lpstr>6. 重要！調査対象者のプライバシーの保護</vt:lpstr>
      <vt:lpstr>7. まとめ</vt:lpstr>
      <vt:lpstr>【本スライドの参考文献・ホームページ】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LAショートセミナー インタビューデータの書き方</dc:title>
  <cp:revision>186</cp:revision>
  <cp:lastPrinted>2025-02-20T06:09:20Z</cp:lastPrinted>
  <dcterms:created xsi:type="dcterms:W3CDTF">2021-09-14T05:33:49Z</dcterms:created>
  <dcterms:modified xsi:type="dcterms:W3CDTF">2025-02-20T06:11:01Z</dcterms:modified>
</cp:coreProperties>
</file>