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6" r:id="rId2"/>
    <p:sldId id="261" r:id="rId3"/>
    <p:sldId id="263" r:id="rId4"/>
    <p:sldId id="267" r:id="rId5"/>
    <p:sldId id="262" r:id="rId6"/>
    <p:sldId id="265" r:id="rId7"/>
    <p:sldId id="266" r:id="rId8"/>
    <p:sldId id="264" r:id="rId9"/>
    <p:sldId id="268" r:id="rId10"/>
    <p:sldId id="273" r:id="rId11"/>
    <p:sldId id="272" r:id="rId12"/>
    <p:sldId id="274" r:id="rId13"/>
    <p:sldId id="275" r:id="rId14"/>
    <p:sldId id="271"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 id="{368DE6DC-F352-A643-951A-82E513EA86B6}">
          <p14:sldIdLst>
            <p14:sldId id="256"/>
          </p14:sldIdLst>
        </p14:section>
        <p14:section name="目次＆本編" id="{39DB17D1-C927-6247-B048-C30B01526917}">
          <p14:sldIdLst>
            <p14:sldId id="261"/>
            <p14:sldId id="263"/>
            <p14:sldId id="267"/>
            <p14:sldId id="262"/>
            <p14:sldId id="265"/>
            <p14:sldId id="266"/>
            <p14:sldId id="264"/>
            <p14:sldId id="268"/>
            <p14:sldId id="273"/>
            <p14:sldId id="272"/>
            <p14:sldId id="274"/>
            <p14:sldId id="275"/>
            <p14:sldId id="271"/>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49636"/>
  </p:normalViewPr>
  <p:slideViewPr>
    <p:cSldViewPr snapToGrid="0" snapToObjects="1">
      <p:cViewPr>
        <p:scale>
          <a:sx n="62" d="100"/>
          <a:sy n="62" d="100"/>
        </p:scale>
        <p:origin x="1960" y="-608"/>
      </p:cViewPr>
      <p:guideLst/>
    </p:cSldViewPr>
  </p:slideViewPr>
  <p:notesTextViewPr>
    <p:cViewPr>
      <p:scale>
        <a:sx n="110" d="100"/>
        <a:sy n="110" d="100"/>
      </p:scale>
      <p:origin x="0" y="0"/>
    </p:cViewPr>
  </p:notesTextViewPr>
  <p:notesViewPr>
    <p:cSldViewPr snapToGrid="0" snapToObjects="1">
      <p:cViewPr varScale="1">
        <p:scale>
          <a:sx n="69" d="100"/>
          <a:sy n="69" d="100"/>
        </p:scale>
        <p:origin x="2440"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0E01E34-7B0B-4447-94CA-1BBDED47465E}" type="doc">
      <dgm:prSet loTypeId="urn:microsoft.com/office/officeart/2005/8/layout/StepDownProcess" loCatId="" qsTypeId="urn:microsoft.com/office/officeart/2005/8/quickstyle/simple4" qsCatId="simple" csTypeId="urn:microsoft.com/office/officeart/2005/8/colors/accent1_2" csCatId="accent1" phldr="1"/>
      <dgm:spPr/>
      <dgm:t>
        <a:bodyPr/>
        <a:lstStyle/>
        <a:p>
          <a:endParaRPr kumimoji="1" lang="ja-JP" altLang="en-US"/>
        </a:p>
      </dgm:t>
    </dgm:pt>
    <dgm:pt modelId="{053B4B17-8C2A-764D-B5E6-15FE0767DF78}">
      <dgm:prSet phldrT="[テキスト]"/>
      <dgm:spPr>
        <a:effectLst/>
      </dgm:spPr>
      <dgm:t>
        <a:bodyPr/>
        <a:lstStyle/>
        <a:p>
          <a:r>
            <a:rPr kumimoji="1" lang="ja-JP" altLang="en-US">
              <a:latin typeface="+mj-ea"/>
              <a:ea typeface="+mj-ea"/>
            </a:rPr>
            <a:t>論文</a:t>
          </a:r>
          <a:r>
            <a:rPr kumimoji="1" lang="en-US" altLang="ja-JP" dirty="0">
              <a:latin typeface="+mj-ea"/>
              <a:ea typeface="+mj-ea"/>
            </a:rPr>
            <a:t>α</a:t>
          </a:r>
        </a:p>
        <a:p>
          <a:r>
            <a:rPr kumimoji="1" lang="ja-JP" altLang="en-US"/>
            <a:t>（</a:t>
          </a:r>
          <a:r>
            <a:rPr kumimoji="1" lang="en-US" altLang="ja-JP" dirty="0"/>
            <a:t>2010</a:t>
          </a:r>
          <a:r>
            <a:rPr kumimoji="1" lang="ja-JP" altLang="en-US"/>
            <a:t>年）</a:t>
          </a:r>
        </a:p>
      </dgm:t>
    </dgm:pt>
    <dgm:pt modelId="{1569CA82-2D10-0948-986C-3AAC1798AF8D}" type="parTrans" cxnId="{F473A7DB-EC0D-DF40-A9F1-24D436DB3274}">
      <dgm:prSet/>
      <dgm:spPr/>
      <dgm:t>
        <a:bodyPr/>
        <a:lstStyle/>
        <a:p>
          <a:endParaRPr kumimoji="1" lang="ja-JP" altLang="en-US"/>
        </a:p>
      </dgm:t>
    </dgm:pt>
    <dgm:pt modelId="{EAC580D1-7251-2A4F-A8E3-145571997F8B}" type="sibTrans" cxnId="{F473A7DB-EC0D-DF40-A9F1-24D436DB3274}">
      <dgm:prSet/>
      <dgm:spPr/>
      <dgm:t>
        <a:bodyPr/>
        <a:lstStyle/>
        <a:p>
          <a:endParaRPr kumimoji="1" lang="ja-JP" altLang="en-US"/>
        </a:p>
      </dgm:t>
    </dgm:pt>
    <dgm:pt modelId="{493162FE-7074-E448-9FC8-BCB44831DEBE}">
      <dgm:prSet phldrT="[テキスト]" custT="1"/>
      <dgm:spPr>
        <a:effectLst>
          <a:outerShdw blurRad="76200" dir="13500000" sy="23000" kx="1200000" algn="br" rotWithShape="0">
            <a:prstClr val="black">
              <a:alpha val="20000"/>
            </a:prstClr>
          </a:outerShdw>
        </a:effectLst>
      </dgm:spPr>
      <dgm:t>
        <a:bodyPr/>
        <a:lstStyle/>
        <a:p>
          <a:r>
            <a:rPr kumimoji="1" lang="ja-JP" altLang="en-US" sz="2800" b="1"/>
            <a:t>自分の論文</a:t>
          </a:r>
        </a:p>
      </dgm:t>
    </dgm:pt>
    <dgm:pt modelId="{4E7A6E9A-0F15-C743-8478-1D2AF2095F2E}" type="parTrans" cxnId="{D89A6B10-B736-A44C-AA01-4A451E93202C}">
      <dgm:prSet/>
      <dgm:spPr/>
      <dgm:t>
        <a:bodyPr/>
        <a:lstStyle/>
        <a:p>
          <a:endParaRPr kumimoji="1" lang="ja-JP" altLang="en-US"/>
        </a:p>
      </dgm:t>
    </dgm:pt>
    <dgm:pt modelId="{9331DFAF-7DE2-D646-B650-2AB24483A01F}" type="sibTrans" cxnId="{D89A6B10-B736-A44C-AA01-4A451E93202C}">
      <dgm:prSet/>
      <dgm:spPr/>
      <dgm:t>
        <a:bodyPr/>
        <a:lstStyle/>
        <a:p>
          <a:endParaRPr kumimoji="1" lang="ja-JP" altLang="en-US"/>
        </a:p>
      </dgm:t>
    </dgm:pt>
    <dgm:pt modelId="{AE9F74E1-46EB-7342-A85E-A0A7D5B76248}">
      <dgm:prSet phldrT="[テキスト]"/>
      <dgm:spPr/>
      <dgm:t>
        <a:bodyPr/>
        <a:lstStyle/>
        <a:p>
          <a:r>
            <a:rPr kumimoji="1" lang="ja-JP" altLang="en-US"/>
            <a:t>論文</a:t>
          </a:r>
          <a:r>
            <a:rPr kumimoji="1" lang="en-US" altLang="ja-JP" dirty="0"/>
            <a:t>α</a:t>
          </a:r>
          <a:r>
            <a:rPr kumimoji="1" lang="ja-JP" altLang="en-US"/>
            <a:t>と論文</a:t>
          </a:r>
          <a:r>
            <a:rPr kumimoji="1" lang="en-US" altLang="ja-JP" dirty="0"/>
            <a:t>β</a:t>
          </a:r>
          <a:r>
            <a:rPr kumimoji="1" lang="ja-JP" altLang="en-US"/>
            <a:t>という二つの先行研究を正当に評価しつつ批判し、それらではカバーできていない点を論じる。（論文のオリジナリティ）</a:t>
          </a:r>
        </a:p>
      </dgm:t>
    </dgm:pt>
    <dgm:pt modelId="{4C4BB6D0-000F-1041-8652-1EE46A0D3546}" type="parTrans" cxnId="{D045EB13-1357-5448-9A95-A145D3435690}">
      <dgm:prSet/>
      <dgm:spPr/>
      <dgm:t>
        <a:bodyPr/>
        <a:lstStyle/>
        <a:p>
          <a:endParaRPr kumimoji="1" lang="ja-JP" altLang="en-US"/>
        </a:p>
      </dgm:t>
    </dgm:pt>
    <dgm:pt modelId="{619BA598-B1EA-AE41-B39F-9BDC5DE3D99B}" type="sibTrans" cxnId="{D045EB13-1357-5448-9A95-A145D3435690}">
      <dgm:prSet/>
      <dgm:spPr/>
      <dgm:t>
        <a:bodyPr/>
        <a:lstStyle/>
        <a:p>
          <a:endParaRPr kumimoji="1" lang="ja-JP" altLang="en-US"/>
        </a:p>
      </dgm:t>
    </dgm:pt>
    <dgm:pt modelId="{7E8E72DC-78AF-8842-82A1-86C0D6AC7B70}">
      <dgm:prSet phldrT="[テキスト]" custT="1"/>
      <dgm:spPr/>
      <dgm:t>
        <a:bodyPr/>
        <a:lstStyle/>
        <a:p>
          <a:r>
            <a:rPr kumimoji="1" lang="en-US" altLang="ja-JP" sz="1600" dirty="0">
              <a:latin typeface="+mj-ea"/>
              <a:ea typeface="+mj-ea"/>
            </a:rPr>
            <a:t>A</a:t>
          </a:r>
          <a:r>
            <a:rPr kumimoji="1" lang="ja-JP" altLang="en-US" sz="1600">
              <a:latin typeface="+mj-ea"/>
              <a:ea typeface="+mj-ea"/>
            </a:rPr>
            <a:t>という視点で研究されているため、</a:t>
          </a:r>
          <a:r>
            <a:rPr kumimoji="1" lang="en-US" altLang="ja-JP" sz="1600" dirty="0">
              <a:latin typeface="+mj-ea"/>
              <a:ea typeface="+mj-ea"/>
            </a:rPr>
            <a:t>B</a:t>
          </a:r>
          <a:r>
            <a:rPr kumimoji="1" lang="ja-JP" altLang="en-US" sz="1600">
              <a:latin typeface="+mj-ea"/>
              <a:ea typeface="+mj-ea"/>
            </a:rPr>
            <a:t>という視点は取りこぼされている。</a:t>
          </a:r>
        </a:p>
      </dgm:t>
    </dgm:pt>
    <dgm:pt modelId="{FE1CAD46-C4A4-0141-BF70-4D02A23AD80B}" type="parTrans" cxnId="{7499186C-5CEA-FA45-921C-CF13AD967D19}">
      <dgm:prSet/>
      <dgm:spPr/>
      <dgm:t>
        <a:bodyPr/>
        <a:lstStyle/>
        <a:p>
          <a:endParaRPr kumimoji="1" lang="ja-JP" altLang="en-US"/>
        </a:p>
      </dgm:t>
    </dgm:pt>
    <dgm:pt modelId="{EF43C302-AF72-8C45-A18C-4D9266AF0D4B}" type="sibTrans" cxnId="{7499186C-5CEA-FA45-921C-CF13AD967D19}">
      <dgm:prSet/>
      <dgm:spPr/>
      <dgm:t>
        <a:bodyPr/>
        <a:lstStyle/>
        <a:p>
          <a:endParaRPr kumimoji="1" lang="ja-JP" altLang="en-US"/>
        </a:p>
      </dgm:t>
    </dgm:pt>
    <dgm:pt modelId="{80C8805B-C676-1E48-BD32-402D94B9E3DB}">
      <dgm:prSet phldrT="[テキスト]" custT="1"/>
      <dgm:spPr/>
      <dgm:t>
        <a:bodyPr/>
        <a:lstStyle/>
        <a:p>
          <a:r>
            <a:rPr kumimoji="1" lang="en-US" altLang="ja-JP" sz="1600" dirty="0">
              <a:latin typeface="+mj-ea"/>
              <a:ea typeface="+mj-ea"/>
            </a:rPr>
            <a:t>A</a:t>
          </a:r>
          <a:r>
            <a:rPr kumimoji="1" lang="ja-JP" altLang="en-US" sz="1600">
              <a:latin typeface="+mj-ea"/>
              <a:ea typeface="+mj-ea"/>
            </a:rPr>
            <a:t>という問題には取り組んでいるが、</a:t>
          </a:r>
          <a:r>
            <a:rPr kumimoji="1" lang="en-US" altLang="ja-JP" sz="1600" dirty="0">
              <a:latin typeface="+mj-ea"/>
              <a:ea typeface="+mj-ea"/>
            </a:rPr>
            <a:t>B</a:t>
          </a:r>
          <a:r>
            <a:rPr kumimoji="1" lang="ja-JP" altLang="en-US" sz="1600">
              <a:latin typeface="+mj-ea"/>
              <a:ea typeface="+mj-ea"/>
            </a:rPr>
            <a:t>という問題は扱えていない。</a:t>
          </a:r>
        </a:p>
      </dgm:t>
    </dgm:pt>
    <dgm:pt modelId="{93202D29-0111-2E4E-8392-5C407CAAE069}" type="parTrans" cxnId="{E7925AC5-A1F3-3943-977A-BAB27BAD9EEB}">
      <dgm:prSet/>
      <dgm:spPr/>
      <dgm:t>
        <a:bodyPr/>
        <a:lstStyle/>
        <a:p>
          <a:endParaRPr kumimoji="1" lang="ja-JP" altLang="en-US"/>
        </a:p>
      </dgm:t>
    </dgm:pt>
    <dgm:pt modelId="{4B9AFEE7-01F9-4149-83C7-EB7EC7C33176}" type="sibTrans" cxnId="{E7925AC5-A1F3-3943-977A-BAB27BAD9EEB}">
      <dgm:prSet/>
      <dgm:spPr/>
      <dgm:t>
        <a:bodyPr/>
        <a:lstStyle/>
        <a:p>
          <a:endParaRPr kumimoji="1" lang="ja-JP" altLang="en-US"/>
        </a:p>
      </dgm:t>
    </dgm:pt>
    <dgm:pt modelId="{1C45251F-DDB2-824B-AC0D-143813B82CA5}">
      <dgm:prSet phldrT="[テキスト]"/>
      <dgm:spPr/>
      <dgm:t>
        <a:bodyPr/>
        <a:lstStyle/>
        <a:p>
          <a:r>
            <a:rPr kumimoji="1" lang="ja-JP" altLang="en-US">
              <a:latin typeface="+mj-ea"/>
              <a:ea typeface="+mj-ea"/>
            </a:rPr>
            <a:t>論文</a:t>
          </a:r>
          <a:r>
            <a:rPr kumimoji="1" lang="en-US" altLang="ja-JP" dirty="0">
              <a:latin typeface="+mj-ea"/>
              <a:ea typeface="+mj-ea"/>
            </a:rPr>
            <a:t>β</a:t>
          </a:r>
        </a:p>
        <a:p>
          <a:r>
            <a:rPr kumimoji="1" lang="ja-JP" altLang="en-US"/>
            <a:t>（</a:t>
          </a:r>
          <a:r>
            <a:rPr kumimoji="1" lang="en-US" altLang="ja-JP" dirty="0"/>
            <a:t>2017</a:t>
          </a:r>
          <a:r>
            <a:rPr kumimoji="1" lang="ja-JP" altLang="en-US"/>
            <a:t>年）</a:t>
          </a:r>
        </a:p>
      </dgm:t>
    </dgm:pt>
    <dgm:pt modelId="{D9FFBB70-8776-5640-9A24-95692F3E010A}" type="parTrans" cxnId="{7E81878C-34E8-C34E-A880-FE3EF30FE215}">
      <dgm:prSet/>
      <dgm:spPr/>
      <dgm:t>
        <a:bodyPr/>
        <a:lstStyle/>
        <a:p>
          <a:endParaRPr kumimoji="1" lang="ja-JP" altLang="en-US"/>
        </a:p>
      </dgm:t>
    </dgm:pt>
    <dgm:pt modelId="{1DAD0866-CC2B-6244-98C5-5C30074C35FF}" type="sibTrans" cxnId="{7E81878C-34E8-C34E-A880-FE3EF30FE215}">
      <dgm:prSet/>
      <dgm:spPr/>
      <dgm:t>
        <a:bodyPr/>
        <a:lstStyle/>
        <a:p>
          <a:endParaRPr kumimoji="1" lang="ja-JP" altLang="en-US"/>
        </a:p>
      </dgm:t>
    </dgm:pt>
    <dgm:pt modelId="{4CE9BB08-D2EB-2548-A56A-042AEF95700C}">
      <dgm:prSet phldrT="[テキスト]" custT="1"/>
      <dgm:spPr/>
      <dgm:t>
        <a:bodyPr/>
        <a:lstStyle/>
        <a:p>
          <a:r>
            <a:rPr kumimoji="1" lang="ja-JP" altLang="en-US" sz="1600">
              <a:latin typeface="+mj-ea"/>
              <a:ea typeface="+mj-ea"/>
            </a:rPr>
            <a:t>論文</a:t>
          </a:r>
          <a:r>
            <a:rPr kumimoji="1" lang="en-US" altLang="ja-JP" sz="1600" dirty="0">
              <a:latin typeface="+mj-ea"/>
              <a:ea typeface="+mj-ea"/>
            </a:rPr>
            <a:t>α</a:t>
          </a:r>
          <a:r>
            <a:rPr kumimoji="1" lang="ja-JP" altLang="en-US" sz="1600">
              <a:latin typeface="+mj-ea"/>
              <a:ea typeface="+mj-ea"/>
            </a:rPr>
            <a:t>という先行研究を批判し、</a:t>
          </a:r>
          <a:r>
            <a:rPr kumimoji="1" lang="en-US" altLang="ja-JP" sz="1600" dirty="0">
              <a:latin typeface="+mj-ea"/>
              <a:ea typeface="+mj-ea"/>
            </a:rPr>
            <a:t>B</a:t>
          </a:r>
          <a:r>
            <a:rPr kumimoji="1" lang="ja-JP" altLang="en-US" sz="1600">
              <a:latin typeface="+mj-ea"/>
              <a:ea typeface="+mj-ea"/>
            </a:rPr>
            <a:t>という視点</a:t>
          </a:r>
          <a:r>
            <a:rPr kumimoji="1" lang="en-US" altLang="ja-JP" sz="1600" dirty="0">
              <a:latin typeface="+mj-ea"/>
              <a:ea typeface="+mj-ea"/>
            </a:rPr>
            <a:t>/</a:t>
          </a:r>
          <a:r>
            <a:rPr kumimoji="1" lang="ja-JP" altLang="en-US" sz="1600">
              <a:latin typeface="+mj-ea"/>
              <a:ea typeface="+mj-ea"/>
            </a:rPr>
            <a:t>問題をカバーしている。</a:t>
          </a:r>
        </a:p>
      </dgm:t>
    </dgm:pt>
    <dgm:pt modelId="{90D1DE82-A081-EA4F-A124-E5225C73DA12}" type="parTrans" cxnId="{80EA2261-6B91-6D44-BD63-F842D5FC85D8}">
      <dgm:prSet/>
      <dgm:spPr/>
      <dgm:t>
        <a:bodyPr/>
        <a:lstStyle/>
        <a:p>
          <a:endParaRPr kumimoji="1" lang="ja-JP" altLang="en-US"/>
        </a:p>
      </dgm:t>
    </dgm:pt>
    <dgm:pt modelId="{9B9053EC-BCDD-544E-90CA-FBE3A3A5F681}" type="sibTrans" cxnId="{80EA2261-6B91-6D44-BD63-F842D5FC85D8}">
      <dgm:prSet/>
      <dgm:spPr/>
      <dgm:t>
        <a:bodyPr/>
        <a:lstStyle/>
        <a:p>
          <a:endParaRPr kumimoji="1" lang="ja-JP" altLang="en-US"/>
        </a:p>
      </dgm:t>
    </dgm:pt>
    <dgm:pt modelId="{ACC0ED02-BC16-FA46-BBD0-009587409877}">
      <dgm:prSet phldrT="[テキスト]" custT="1"/>
      <dgm:spPr/>
      <dgm:t>
        <a:bodyPr/>
        <a:lstStyle/>
        <a:p>
          <a:r>
            <a:rPr kumimoji="1" lang="ja-JP" altLang="en-US" sz="1600">
              <a:latin typeface="+mj-ea"/>
              <a:ea typeface="+mj-ea"/>
            </a:rPr>
            <a:t>が、論文</a:t>
          </a:r>
          <a:r>
            <a:rPr kumimoji="1" lang="en-US" altLang="ja-JP" sz="1600" dirty="0">
              <a:latin typeface="+mj-ea"/>
              <a:ea typeface="+mj-ea"/>
            </a:rPr>
            <a:t>α</a:t>
          </a:r>
          <a:r>
            <a:rPr kumimoji="1" lang="ja-JP" altLang="en-US" sz="1600">
              <a:latin typeface="+mj-ea"/>
              <a:ea typeface="+mj-ea"/>
            </a:rPr>
            <a:t>では生じなかった別の問題</a:t>
          </a:r>
          <a:r>
            <a:rPr kumimoji="1" lang="en-US" altLang="ja-JP" sz="1600" dirty="0">
              <a:latin typeface="+mj-ea"/>
              <a:ea typeface="+mj-ea"/>
            </a:rPr>
            <a:t>C</a:t>
          </a:r>
          <a:r>
            <a:rPr kumimoji="1" lang="ja-JP" altLang="en-US" sz="1600">
              <a:latin typeface="+mj-ea"/>
              <a:ea typeface="+mj-ea"/>
            </a:rPr>
            <a:t>が浮上している。</a:t>
          </a:r>
        </a:p>
      </dgm:t>
    </dgm:pt>
    <dgm:pt modelId="{9AEDBE6A-DFBA-4645-940D-54A43A49BFB5}" type="parTrans" cxnId="{1A255068-DCB7-C74A-B1E2-6C69C584B581}">
      <dgm:prSet/>
      <dgm:spPr/>
      <dgm:t>
        <a:bodyPr/>
        <a:lstStyle/>
        <a:p>
          <a:endParaRPr kumimoji="1" lang="ja-JP" altLang="en-US"/>
        </a:p>
      </dgm:t>
    </dgm:pt>
    <dgm:pt modelId="{8B63769D-C185-D748-A70C-354318FA9D5A}" type="sibTrans" cxnId="{1A255068-DCB7-C74A-B1E2-6C69C584B581}">
      <dgm:prSet/>
      <dgm:spPr/>
      <dgm:t>
        <a:bodyPr/>
        <a:lstStyle/>
        <a:p>
          <a:endParaRPr kumimoji="1" lang="ja-JP" altLang="en-US"/>
        </a:p>
      </dgm:t>
    </dgm:pt>
    <dgm:pt modelId="{A873E06F-C56B-3541-BD51-5A8E313E4C15}" type="pres">
      <dgm:prSet presAssocID="{20E01E34-7B0B-4447-94CA-1BBDED47465E}" presName="rootnode" presStyleCnt="0">
        <dgm:presLayoutVars>
          <dgm:chMax/>
          <dgm:chPref/>
          <dgm:dir/>
          <dgm:animLvl val="lvl"/>
        </dgm:presLayoutVars>
      </dgm:prSet>
      <dgm:spPr/>
    </dgm:pt>
    <dgm:pt modelId="{ACE45E3E-FB77-4A49-B20E-55B596C0E19E}" type="pres">
      <dgm:prSet presAssocID="{053B4B17-8C2A-764D-B5E6-15FE0767DF78}" presName="composite" presStyleCnt="0"/>
      <dgm:spPr/>
    </dgm:pt>
    <dgm:pt modelId="{7AE2AC6E-15E6-424D-8278-963AA3259B2F}" type="pres">
      <dgm:prSet presAssocID="{053B4B17-8C2A-764D-B5E6-15FE0767DF78}" presName="bentUpArrow1" presStyleLbl="alignImgPlace1" presStyleIdx="0" presStyleCnt="2" custLinFactX="-9236" custLinFactNeighborX="-100000" custLinFactNeighborY="3553"/>
      <dgm:spPr/>
    </dgm:pt>
    <dgm:pt modelId="{3001E45A-7DC0-1547-8E9A-D30BF8DB5817}" type="pres">
      <dgm:prSet presAssocID="{053B4B17-8C2A-764D-B5E6-15FE0767DF78}" presName="ParentText" presStyleLbl="node1" presStyleIdx="0" presStyleCnt="3" custScaleX="113937" custLinFactX="-2834" custLinFactNeighborX="-100000" custLinFactNeighborY="3711">
        <dgm:presLayoutVars>
          <dgm:chMax val="1"/>
          <dgm:chPref val="1"/>
          <dgm:bulletEnabled val="1"/>
        </dgm:presLayoutVars>
      </dgm:prSet>
      <dgm:spPr/>
    </dgm:pt>
    <dgm:pt modelId="{B1EE4874-5C70-274A-AA97-61A9B3354B19}" type="pres">
      <dgm:prSet presAssocID="{053B4B17-8C2A-764D-B5E6-15FE0767DF78}" presName="ChildText" presStyleLbl="revTx" presStyleIdx="0" presStyleCnt="3" custScaleX="629470" custLinFactX="57978" custLinFactNeighborX="100000" custLinFactNeighborY="6579">
        <dgm:presLayoutVars>
          <dgm:chMax val="0"/>
          <dgm:chPref val="0"/>
          <dgm:bulletEnabled val="1"/>
        </dgm:presLayoutVars>
      </dgm:prSet>
      <dgm:spPr/>
    </dgm:pt>
    <dgm:pt modelId="{E99443DD-933B-D042-8987-D1DE3D5AA781}" type="pres">
      <dgm:prSet presAssocID="{EAC580D1-7251-2A4F-A8E3-145571997F8B}" presName="sibTrans" presStyleCnt="0"/>
      <dgm:spPr/>
    </dgm:pt>
    <dgm:pt modelId="{39D8626E-4F6B-7142-B3B4-812448EF9E8E}" type="pres">
      <dgm:prSet presAssocID="{1C45251F-DDB2-824B-AC0D-143813B82CA5}" presName="composite" presStyleCnt="0"/>
      <dgm:spPr/>
    </dgm:pt>
    <dgm:pt modelId="{8366E9D1-A1BF-F345-938B-ABB14300278E}" type="pres">
      <dgm:prSet presAssocID="{1C45251F-DDB2-824B-AC0D-143813B82CA5}" presName="bentUpArrow1" presStyleLbl="alignImgPlace1" presStyleIdx="1" presStyleCnt="2" custLinFactX="-100000" custLinFactNeighborX="-181320" custLinFactNeighborY="2847"/>
      <dgm:spPr/>
    </dgm:pt>
    <dgm:pt modelId="{B9D0BCE8-34C4-5F42-B2FD-7F2525CD30C4}" type="pres">
      <dgm:prSet presAssocID="{1C45251F-DDB2-824B-AC0D-143813B82CA5}" presName="ParentText" presStyleLbl="node1" presStyleIdx="1" presStyleCnt="3" custScaleX="113937" custLinFactX="-100000" custLinFactNeighborX="-114863" custLinFactNeighborY="2135">
        <dgm:presLayoutVars>
          <dgm:chMax val="1"/>
          <dgm:chPref val="1"/>
          <dgm:bulletEnabled val="1"/>
        </dgm:presLayoutVars>
      </dgm:prSet>
      <dgm:spPr/>
    </dgm:pt>
    <dgm:pt modelId="{0D7FBE36-474A-154F-B9F4-0E283C4D4526}" type="pres">
      <dgm:prSet presAssocID="{1C45251F-DDB2-824B-AC0D-143813B82CA5}" presName="ChildText" presStyleLbl="revTx" presStyleIdx="1" presStyleCnt="3" custScaleX="655836" custScaleY="107778" custLinFactNeighborX="-2185" custLinFactNeighborY="7389">
        <dgm:presLayoutVars>
          <dgm:chMax val="0"/>
          <dgm:chPref val="0"/>
          <dgm:bulletEnabled val="1"/>
        </dgm:presLayoutVars>
      </dgm:prSet>
      <dgm:spPr/>
    </dgm:pt>
    <dgm:pt modelId="{028A8CCE-D2AA-7248-8369-FC8C0CA57D02}" type="pres">
      <dgm:prSet presAssocID="{1DAD0866-CC2B-6244-98C5-5C30074C35FF}" presName="sibTrans" presStyleCnt="0"/>
      <dgm:spPr/>
    </dgm:pt>
    <dgm:pt modelId="{AB92E2D6-0A19-4545-96A1-1068970ED22E}" type="pres">
      <dgm:prSet presAssocID="{493162FE-7074-E448-9FC8-BCB44831DEBE}" presName="composite" presStyleCnt="0"/>
      <dgm:spPr/>
    </dgm:pt>
    <dgm:pt modelId="{0C8C64B0-A9FF-2748-9F85-99BA13E166AF}" type="pres">
      <dgm:prSet presAssocID="{493162FE-7074-E448-9FC8-BCB44831DEBE}" presName="ParentText" presStyleLbl="node1" presStyleIdx="2" presStyleCnt="3" custScaleX="166936" custLinFactX="-100000" custLinFactNeighborX="-155408" custLinFactNeighborY="4283">
        <dgm:presLayoutVars>
          <dgm:chMax val="1"/>
          <dgm:chPref val="1"/>
          <dgm:bulletEnabled val="1"/>
        </dgm:presLayoutVars>
      </dgm:prSet>
      <dgm:spPr/>
    </dgm:pt>
    <dgm:pt modelId="{5E899063-AEC8-A94B-B043-287653D6D6D1}" type="pres">
      <dgm:prSet presAssocID="{493162FE-7074-E448-9FC8-BCB44831DEBE}" presName="FinalChildText" presStyleLbl="revTx" presStyleIdx="2" presStyleCnt="3" custScaleX="545647" custLinFactNeighborX="-80369" custLinFactNeighborY="7075">
        <dgm:presLayoutVars>
          <dgm:chMax val="0"/>
          <dgm:chPref val="0"/>
          <dgm:bulletEnabled val="1"/>
        </dgm:presLayoutVars>
      </dgm:prSet>
      <dgm:spPr/>
    </dgm:pt>
  </dgm:ptLst>
  <dgm:cxnLst>
    <dgm:cxn modelId="{D89A6B10-B736-A44C-AA01-4A451E93202C}" srcId="{20E01E34-7B0B-4447-94CA-1BBDED47465E}" destId="{493162FE-7074-E448-9FC8-BCB44831DEBE}" srcOrd="2" destOrd="0" parTransId="{4E7A6E9A-0F15-C743-8478-1D2AF2095F2E}" sibTransId="{9331DFAF-7DE2-D646-B650-2AB24483A01F}"/>
    <dgm:cxn modelId="{A32E5213-0E44-584A-A8AA-512C0AE3D738}" type="presOf" srcId="{80C8805B-C676-1E48-BD32-402D94B9E3DB}" destId="{B1EE4874-5C70-274A-AA97-61A9B3354B19}" srcOrd="0" destOrd="1" presId="urn:microsoft.com/office/officeart/2005/8/layout/StepDownProcess"/>
    <dgm:cxn modelId="{D045EB13-1357-5448-9A95-A145D3435690}" srcId="{493162FE-7074-E448-9FC8-BCB44831DEBE}" destId="{AE9F74E1-46EB-7342-A85E-A0A7D5B76248}" srcOrd="0" destOrd="0" parTransId="{4C4BB6D0-000F-1041-8652-1EE46A0D3546}" sibTransId="{619BA598-B1EA-AE41-B39F-9BDC5DE3D99B}"/>
    <dgm:cxn modelId="{C672EC17-6ADB-7B43-A609-347C2F0BB5A6}" type="presOf" srcId="{20E01E34-7B0B-4447-94CA-1BBDED47465E}" destId="{A873E06F-C56B-3541-BD51-5A8E313E4C15}" srcOrd="0" destOrd="0" presId="urn:microsoft.com/office/officeart/2005/8/layout/StepDownProcess"/>
    <dgm:cxn modelId="{98208419-717F-9449-AEBA-501351E9FFFA}" type="presOf" srcId="{493162FE-7074-E448-9FC8-BCB44831DEBE}" destId="{0C8C64B0-A9FF-2748-9F85-99BA13E166AF}" srcOrd="0" destOrd="0" presId="urn:microsoft.com/office/officeart/2005/8/layout/StepDownProcess"/>
    <dgm:cxn modelId="{8B562523-AF00-6F42-B7D5-E13E309EB68B}" type="presOf" srcId="{1C45251F-DDB2-824B-AC0D-143813B82CA5}" destId="{B9D0BCE8-34C4-5F42-B2FD-7F2525CD30C4}" srcOrd="0" destOrd="0" presId="urn:microsoft.com/office/officeart/2005/8/layout/StepDownProcess"/>
    <dgm:cxn modelId="{CA7D3929-9A55-7542-9BB5-9343294A7C38}" type="presOf" srcId="{AE9F74E1-46EB-7342-A85E-A0A7D5B76248}" destId="{5E899063-AEC8-A94B-B043-287653D6D6D1}" srcOrd="0" destOrd="0" presId="urn:microsoft.com/office/officeart/2005/8/layout/StepDownProcess"/>
    <dgm:cxn modelId="{4DFA9F43-B99D-6E43-AA69-3100D7EBFD11}" type="presOf" srcId="{ACC0ED02-BC16-FA46-BBD0-009587409877}" destId="{0D7FBE36-474A-154F-B9F4-0E283C4D4526}" srcOrd="0" destOrd="1" presId="urn:microsoft.com/office/officeart/2005/8/layout/StepDownProcess"/>
    <dgm:cxn modelId="{93721D53-4C8F-A34C-99BB-C30D754D073E}" type="presOf" srcId="{4CE9BB08-D2EB-2548-A56A-042AEF95700C}" destId="{0D7FBE36-474A-154F-B9F4-0E283C4D4526}" srcOrd="0" destOrd="0" presId="urn:microsoft.com/office/officeart/2005/8/layout/StepDownProcess"/>
    <dgm:cxn modelId="{80EA2261-6B91-6D44-BD63-F842D5FC85D8}" srcId="{1C45251F-DDB2-824B-AC0D-143813B82CA5}" destId="{4CE9BB08-D2EB-2548-A56A-042AEF95700C}" srcOrd="0" destOrd="0" parTransId="{90D1DE82-A081-EA4F-A124-E5225C73DA12}" sibTransId="{9B9053EC-BCDD-544E-90CA-FBE3A3A5F681}"/>
    <dgm:cxn modelId="{8B89CA64-1CAF-F443-83FC-4D57CD55AE4F}" type="presOf" srcId="{7E8E72DC-78AF-8842-82A1-86C0D6AC7B70}" destId="{B1EE4874-5C70-274A-AA97-61A9B3354B19}" srcOrd="0" destOrd="0" presId="urn:microsoft.com/office/officeart/2005/8/layout/StepDownProcess"/>
    <dgm:cxn modelId="{1A255068-DCB7-C74A-B1E2-6C69C584B581}" srcId="{1C45251F-DDB2-824B-AC0D-143813B82CA5}" destId="{ACC0ED02-BC16-FA46-BBD0-009587409877}" srcOrd="1" destOrd="0" parTransId="{9AEDBE6A-DFBA-4645-940D-54A43A49BFB5}" sibTransId="{8B63769D-C185-D748-A70C-354318FA9D5A}"/>
    <dgm:cxn modelId="{7499186C-5CEA-FA45-921C-CF13AD967D19}" srcId="{053B4B17-8C2A-764D-B5E6-15FE0767DF78}" destId="{7E8E72DC-78AF-8842-82A1-86C0D6AC7B70}" srcOrd="0" destOrd="0" parTransId="{FE1CAD46-C4A4-0141-BF70-4D02A23AD80B}" sibTransId="{EF43C302-AF72-8C45-A18C-4D9266AF0D4B}"/>
    <dgm:cxn modelId="{7E81878C-34E8-C34E-A880-FE3EF30FE215}" srcId="{20E01E34-7B0B-4447-94CA-1BBDED47465E}" destId="{1C45251F-DDB2-824B-AC0D-143813B82CA5}" srcOrd="1" destOrd="0" parTransId="{D9FFBB70-8776-5640-9A24-95692F3E010A}" sibTransId="{1DAD0866-CC2B-6244-98C5-5C30074C35FF}"/>
    <dgm:cxn modelId="{E7925AC5-A1F3-3943-977A-BAB27BAD9EEB}" srcId="{053B4B17-8C2A-764D-B5E6-15FE0767DF78}" destId="{80C8805B-C676-1E48-BD32-402D94B9E3DB}" srcOrd="1" destOrd="0" parTransId="{93202D29-0111-2E4E-8392-5C407CAAE069}" sibTransId="{4B9AFEE7-01F9-4149-83C7-EB7EC7C33176}"/>
    <dgm:cxn modelId="{F473A7DB-EC0D-DF40-A9F1-24D436DB3274}" srcId="{20E01E34-7B0B-4447-94CA-1BBDED47465E}" destId="{053B4B17-8C2A-764D-B5E6-15FE0767DF78}" srcOrd="0" destOrd="0" parTransId="{1569CA82-2D10-0948-986C-3AAC1798AF8D}" sibTransId="{EAC580D1-7251-2A4F-A8E3-145571997F8B}"/>
    <dgm:cxn modelId="{BFA8E0F0-6DCD-6F45-98DF-FA68B0F62018}" type="presOf" srcId="{053B4B17-8C2A-764D-B5E6-15FE0767DF78}" destId="{3001E45A-7DC0-1547-8E9A-D30BF8DB5817}" srcOrd="0" destOrd="0" presId="urn:microsoft.com/office/officeart/2005/8/layout/StepDownProcess"/>
    <dgm:cxn modelId="{0CD693FD-136B-114A-A355-B29444D323E9}" type="presParOf" srcId="{A873E06F-C56B-3541-BD51-5A8E313E4C15}" destId="{ACE45E3E-FB77-4A49-B20E-55B596C0E19E}" srcOrd="0" destOrd="0" presId="urn:microsoft.com/office/officeart/2005/8/layout/StepDownProcess"/>
    <dgm:cxn modelId="{85C863B8-5456-FC45-8BEB-0054F11D27F7}" type="presParOf" srcId="{ACE45E3E-FB77-4A49-B20E-55B596C0E19E}" destId="{7AE2AC6E-15E6-424D-8278-963AA3259B2F}" srcOrd="0" destOrd="0" presId="urn:microsoft.com/office/officeart/2005/8/layout/StepDownProcess"/>
    <dgm:cxn modelId="{68B68E69-2F87-C648-B553-95C506369AD3}" type="presParOf" srcId="{ACE45E3E-FB77-4A49-B20E-55B596C0E19E}" destId="{3001E45A-7DC0-1547-8E9A-D30BF8DB5817}" srcOrd="1" destOrd="0" presId="urn:microsoft.com/office/officeart/2005/8/layout/StepDownProcess"/>
    <dgm:cxn modelId="{35C9E125-2173-684E-9338-8B0BC3AF217D}" type="presParOf" srcId="{ACE45E3E-FB77-4A49-B20E-55B596C0E19E}" destId="{B1EE4874-5C70-274A-AA97-61A9B3354B19}" srcOrd="2" destOrd="0" presId="urn:microsoft.com/office/officeart/2005/8/layout/StepDownProcess"/>
    <dgm:cxn modelId="{1D6F0CF8-7D36-2E48-8CA4-B9935E71ADC9}" type="presParOf" srcId="{A873E06F-C56B-3541-BD51-5A8E313E4C15}" destId="{E99443DD-933B-D042-8987-D1DE3D5AA781}" srcOrd="1" destOrd="0" presId="urn:microsoft.com/office/officeart/2005/8/layout/StepDownProcess"/>
    <dgm:cxn modelId="{CCDC6F0B-B5D9-AC4A-B90D-3B6CAB4D6BD4}" type="presParOf" srcId="{A873E06F-C56B-3541-BD51-5A8E313E4C15}" destId="{39D8626E-4F6B-7142-B3B4-812448EF9E8E}" srcOrd="2" destOrd="0" presId="urn:microsoft.com/office/officeart/2005/8/layout/StepDownProcess"/>
    <dgm:cxn modelId="{FFA69DF4-9623-A646-80CD-EF34EC90F29C}" type="presParOf" srcId="{39D8626E-4F6B-7142-B3B4-812448EF9E8E}" destId="{8366E9D1-A1BF-F345-938B-ABB14300278E}" srcOrd="0" destOrd="0" presId="urn:microsoft.com/office/officeart/2005/8/layout/StepDownProcess"/>
    <dgm:cxn modelId="{2CE25CC7-1D6A-D542-829C-B1940B21C6D1}" type="presParOf" srcId="{39D8626E-4F6B-7142-B3B4-812448EF9E8E}" destId="{B9D0BCE8-34C4-5F42-B2FD-7F2525CD30C4}" srcOrd="1" destOrd="0" presId="urn:microsoft.com/office/officeart/2005/8/layout/StepDownProcess"/>
    <dgm:cxn modelId="{08A08C49-19A8-C94B-A16C-5C24DBAB97F5}" type="presParOf" srcId="{39D8626E-4F6B-7142-B3B4-812448EF9E8E}" destId="{0D7FBE36-474A-154F-B9F4-0E283C4D4526}" srcOrd="2" destOrd="0" presId="urn:microsoft.com/office/officeart/2005/8/layout/StepDownProcess"/>
    <dgm:cxn modelId="{83349A46-750F-ED46-928E-C8CD01F8A8C3}" type="presParOf" srcId="{A873E06F-C56B-3541-BD51-5A8E313E4C15}" destId="{028A8CCE-D2AA-7248-8369-FC8C0CA57D02}" srcOrd="3" destOrd="0" presId="urn:microsoft.com/office/officeart/2005/8/layout/StepDownProcess"/>
    <dgm:cxn modelId="{52610596-7F08-2345-AB56-2B7FB6171795}" type="presParOf" srcId="{A873E06F-C56B-3541-BD51-5A8E313E4C15}" destId="{AB92E2D6-0A19-4545-96A1-1068970ED22E}" srcOrd="4" destOrd="0" presId="urn:microsoft.com/office/officeart/2005/8/layout/StepDownProcess"/>
    <dgm:cxn modelId="{15A5D910-A07A-E74E-8581-E7009E8063D1}" type="presParOf" srcId="{AB92E2D6-0A19-4545-96A1-1068970ED22E}" destId="{0C8C64B0-A9FF-2748-9F85-99BA13E166AF}" srcOrd="0" destOrd="0" presId="urn:microsoft.com/office/officeart/2005/8/layout/StepDownProcess"/>
    <dgm:cxn modelId="{DF9E2FE4-70CC-E541-BBF8-CA68AD45E071}" type="presParOf" srcId="{AB92E2D6-0A19-4545-96A1-1068970ED22E}" destId="{5E899063-AEC8-A94B-B043-287653D6D6D1}" srcOrd="1" destOrd="0" presId="urn:microsoft.com/office/officeart/2005/8/layout/StepDownProcess"/>
  </dgm:cxnLst>
  <dgm:bg>
    <a:effectLst>
      <a:outerShdw blurRad="50800" dist="2540000" dir="5400000" algn="ctr" rotWithShape="0">
        <a:srgbClr val="000000">
          <a:alpha val="43137"/>
        </a:srgbClr>
      </a:outerShdw>
    </a:effect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E2AC6E-15E6-424D-8278-963AA3259B2F}">
      <dsp:nvSpPr>
        <dsp:cNvPr id="0" name=""/>
        <dsp:cNvSpPr/>
      </dsp:nvSpPr>
      <dsp:spPr>
        <a:xfrm rot="5400000">
          <a:off x="476328" y="1296502"/>
          <a:ext cx="820536" cy="934152"/>
        </a:xfrm>
        <a:prstGeom prst="bentUpArrow">
          <a:avLst>
            <a:gd name="adj1" fmla="val 32840"/>
            <a:gd name="adj2" fmla="val 25000"/>
            <a:gd name="adj3" fmla="val 35780"/>
          </a:avLst>
        </a:prstGeom>
        <a:solidFill>
          <a:schemeClr val="accent1">
            <a:tint val="5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3001E45A-7DC0-1547-8E9A-D30BF8DB5817}">
      <dsp:nvSpPr>
        <dsp:cNvPr id="0" name=""/>
        <dsp:cNvSpPr/>
      </dsp:nvSpPr>
      <dsp:spPr>
        <a:xfrm>
          <a:off x="0" y="393647"/>
          <a:ext cx="1573813" cy="966866"/>
        </a:xfrm>
        <a:prstGeom prst="roundRect">
          <a:avLst>
            <a:gd name="adj" fmla="val 1667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4000"/>
                <a:satMod val="130000"/>
                <a:lumMod val="92000"/>
              </a:schemeClr>
            </a:gs>
            <a:gs pos="100000">
              <a:schemeClr val="accent1">
                <a:hueOff val="0"/>
                <a:satOff val="0"/>
                <a:lumOff val="0"/>
                <a:alphaOff val="0"/>
                <a:shade val="76000"/>
                <a:satMod val="130000"/>
                <a:lumMod val="8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kumimoji="1" lang="ja-JP" altLang="en-US" sz="2000" kern="1200">
              <a:latin typeface="+mj-ea"/>
              <a:ea typeface="+mj-ea"/>
            </a:rPr>
            <a:t>論文</a:t>
          </a:r>
          <a:r>
            <a:rPr kumimoji="1" lang="en-US" altLang="ja-JP" sz="2000" kern="1200" dirty="0">
              <a:latin typeface="+mj-ea"/>
              <a:ea typeface="+mj-ea"/>
            </a:rPr>
            <a:t>α</a:t>
          </a:r>
        </a:p>
        <a:p>
          <a:pPr marL="0" lvl="0" indent="0" algn="ctr" defTabSz="889000">
            <a:lnSpc>
              <a:spcPct val="90000"/>
            </a:lnSpc>
            <a:spcBef>
              <a:spcPct val="0"/>
            </a:spcBef>
            <a:spcAft>
              <a:spcPct val="35000"/>
            </a:spcAft>
            <a:buNone/>
          </a:pPr>
          <a:r>
            <a:rPr kumimoji="1" lang="ja-JP" altLang="en-US" sz="2000" kern="1200"/>
            <a:t>（</a:t>
          </a:r>
          <a:r>
            <a:rPr kumimoji="1" lang="en-US" altLang="ja-JP" sz="2000" kern="1200" dirty="0"/>
            <a:t>2010</a:t>
          </a:r>
          <a:r>
            <a:rPr kumimoji="1" lang="ja-JP" altLang="en-US" sz="2000" kern="1200"/>
            <a:t>年）</a:t>
          </a:r>
        </a:p>
      </dsp:txBody>
      <dsp:txXfrm>
        <a:off x="47207" y="440854"/>
        <a:ext cx="1479399" cy="872452"/>
      </dsp:txXfrm>
    </dsp:sp>
    <dsp:sp modelId="{B1EE4874-5C70-274A-AA97-61A9B3354B19}">
      <dsp:nvSpPr>
        <dsp:cNvPr id="0" name=""/>
        <dsp:cNvSpPr/>
      </dsp:nvSpPr>
      <dsp:spPr>
        <a:xfrm>
          <a:off x="1588158" y="501392"/>
          <a:ext cx="6323824" cy="7814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kumimoji="1" lang="en-US" altLang="ja-JP" sz="1600" kern="1200" dirty="0">
              <a:latin typeface="+mj-ea"/>
              <a:ea typeface="+mj-ea"/>
            </a:rPr>
            <a:t>A</a:t>
          </a:r>
          <a:r>
            <a:rPr kumimoji="1" lang="ja-JP" altLang="en-US" sz="1600" kern="1200">
              <a:latin typeface="+mj-ea"/>
              <a:ea typeface="+mj-ea"/>
            </a:rPr>
            <a:t>という視点で研究されているため、</a:t>
          </a:r>
          <a:r>
            <a:rPr kumimoji="1" lang="en-US" altLang="ja-JP" sz="1600" kern="1200" dirty="0">
              <a:latin typeface="+mj-ea"/>
              <a:ea typeface="+mj-ea"/>
            </a:rPr>
            <a:t>B</a:t>
          </a:r>
          <a:r>
            <a:rPr kumimoji="1" lang="ja-JP" altLang="en-US" sz="1600" kern="1200">
              <a:latin typeface="+mj-ea"/>
              <a:ea typeface="+mj-ea"/>
            </a:rPr>
            <a:t>という視点は取りこぼされている。</a:t>
          </a:r>
        </a:p>
        <a:p>
          <a:pPr marL="171450" lvl="1" indent="-171450" algn="l" defTabSz="711200">
            <a:lnSpc>
              <a:spcPct val="90000"/>
            </a:lnSpc>
            <a:spcBef>
              <a:spcPct val="0"/>
            </a:spcBef>
            <a:spcAft>
              <a:spcPct val="15000"/>
            </a:spcAft>
            <a:buChar char="•"/>
          </a:pPr>
          <a:r>
            <a:rPr kumimoji="1" lang="en-US" altLang="ja-JP" sz="1600" kern="1200" dirty="0">
              <a:latin typeface="+mj-ea"/>
              <a:ea typeface="+mj-ea"/>
            </a:rPr>
            <a:t>A</a:t>
          </a:r>
          <a:r>
            <a:rPr kumimoji="1" lang="ja-JP" altLang="en-US" sz="1600" kern="1200">
              <a:latin typeface="+mj-ea"/>
              <a:ea typeface="+mj-ea"/>
            </a:rPr>
            <a:t>という問題には取り組んでいるが、</a:t>
          </a:r>
          <a:r>
            <a:rPr kumimoji="1" lang="en-US" altLang="ja-JP" sz="1600" kern="1200" dirty="0">
              <a:latin typeface="+mj-ea"/>
              <a:ea typeface="+mj-ea"/>
            </a:rPr>
            <a:t>B</a:t>
          </a:r>
          <a:r>
            <a:rPr kumimoji="1" lang="ja-JP" altLang="en-US" sz="1600" kern="1200">
              <a:latin typeface="+mj-ea"/>
              <a:ea typeface="+mj-ea"/>
            </a:rPr>
            <a:t>という問題は扱えていない。</a:t>
          </a:r>
        </a:p>
      </dsp:txBody>
      <dsp:txXfrm>
        <a:off x="1588158" y="501392"/>
        <a:ext cx="6323824" cy="781463"/>
      </dsp:txXfrm>
    </dsp:sp>
    <dsp:sp modelId="{8366E9D1-A1BF-F345-938B-ABB14300278E}">
      <dsp:nvSpPr>
        <dsp:cNvPr id="0" name=""/>
        <dsp:cNvSpPr/>
      </dsp:nvSpPr>
      <dsp:spPr>
        <a:xfrm rot="5400000">
          <a:off x="2036677" y="2376818"/>
          <a:ext cx="820536" cy="934152"/>
        </a:xfrm>
        <a:prstGeom prst="bentUpArrow">
          <a:avLst>
            <a:gd name="adj1" fmla="val 32840"/>
            <a:gd name="adj2" fmla="val 25000"/>
            <a:gd name="adj3" fmla="val 35780"/>
          </a:avLst>
        </a:prstGeom>
        <a:solidFill>
          <a:schemeClr val="accent1">
            <a:tint val="5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B9D0BCE8-34C4-5F42-B2FD-7F2525CD30C4}">
      <dsp:nvSpPr>
        <dsp:cNvPr id="0" name=""/>
        <dsp:cNvSpPr/>
      </dsp:nvSpPr>
      <dsp:spPr>
        <a:xfrm>
          <a:off x="1383081" y="1464519"/>
          <a:ext cx="1573813" cy="966866"/>
        </a:xfrm>
        <a:prstGeom prst="roundRect">
          <a:avLst>
            <a:gd name="adj" fmla="val 1667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4000"/>
                <a:satMod val="130000"/>
                <a:lumMod val="92000"/>
              </a:schemeClr>
            </a:gs>
            <a:gs pos="100000">
              <a:schemeClr val="accent1">
                <a:hueOff val="0"/>
                <a:satOff val="0"/>
                <a:lumOff val="0"/>
                <a:alphaOff val="0"/>
                <a:shade val="76000"/>
                <a:satMod val="130000"/>
                <a:lumMod val="8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kumimoji="1" lang="ja-JP" altLang="en-US" sz="2000" kern="1200">
              <a:latin typeface="+mj-ea"/>
              <a:ea typeface="+mj-ea"/>
            </a:rPr>
            <a:t>論文</a:t>
          </a:r>
          <a:r>
            <a:rPr kumimoji="1" lang="en-US" altLang="ja-JP" sz="2000" kern="1200" dirty="0">
              <a:latin typeface="+mj-ea"/>
              <a:ea typeface="+mj-ea"/>
            </a:rPr>
            <a:t>β</a:t>
          </a:r>
        </a:p>
        <a:p>
          <a:pPr marL="0" lvl="0" indent="0" algn="ctr" defTabSz="889000">
            <a:lnSpc>
              <a:spcPct val="90000"/>
            </a:lnSpc>
            <a:spcBef>
              <a:spcPct val="0"/>
            </a:spcBef>
            <a:spcAft>
              <a:spcPct val="35000"/>
            </a:spcAft>
            <a:buNone/>
          </a:pPr>
          <a:r>
            <a:rPr kumimoji="1" lang="ja-JP" altLang="en-US" sz="2000" kern="1200"/>
            <a:t>（</a:t>
          </a:r>
          <a:r>
            <a:rPr kumimoji="1" lang="en-US" altLang="ja-JP" sz="2000" kern="1200" dirty="0"/>
            <a:t>2017</a:t>
          </a:r>
          <a:r>
            <a:rPr kumimoji="1" lang="ja-JP" altLang="en-US" sz="2000" kern="1200"/>
            <a:t>年）</a:t>
          </a:r>
        </a:p>
      </dsp:txBody>
      <dsp:txXfrm>
        <a:off x="1430288" y="1511726"/>
        <a:ext cx="1479399" cy="872452"/>
      </dsp:txXfrm>
    </dsp:sp>
    <dsp:sp modelId="{0D7FBE36-474A-154F-B9F4-0E283C4D4526}">
      <dsp:nvSpPr>
        <dsp:cNvPr id="0" name=""/>
        <dsp:cNvSpPr/>
      </dsp:nvSpPr>
      <dsp:spPr>
        <a:xfrm>
          <a:off x="3014553" y="1563440"/>
          <a:ext cx="6588704" cy="842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kumimoji="1" lang="ja-JP" altLang="en-US" sz="1600" kern="1200">
              <a:latin typeface="+mj-ea"/>
              <a:ea typeface="+mj-ea"/>
            </a:rPr>
            <a:t>論文</a:t>
          </a:r>
          <a:r>
            <a:rPr kumimoji="1" lang="en-US" altLang="ja-JP" sz="1600" kern="1200" dirty="0">
              <a:latin typeface="+mj-ea"/>
              <a:ea typeface="+mj-ea"/>
            </a:rPr>
            <a:t>α</a:t>
          </a:r>
          <a:r>
            <a:rPr kumimoji="1" lang="ja-JP" altLang="en-US" sz="1600" kern="1200">
              <a:latin typeface="+mj-ea"/>
              <a:ea typeface="+mj-ea"/>
            </a:rPr>
            <a:t>という先行研究を批判し、</a:t>
          </a:r>
          <a:r>
            <a:rPr kumimoji="1" lang="en-US" altLang="ja-JP" sz="1600" kern="1200" dirty="0">
              <a:latin typeface="+mj-ea"/>
              <a:ea typeface="+mj-ea"/>
            </a:rPr>
            <a:t>B</a:t>
          </a:r>
          <a:r>
            <a:rPr kumimoji="1" lang="ja-JP" altLang="en-US" sz="1600" kern="1200">
              <a:latin typeface="+mj-ea"/>
              <a:ea typeface="+mj-ea"/>
            </a:rPr>
            <a:t>という視点</a:t>
          </a:r>
          <a:r>
            <a:rPr kumimoji="1" lang="en-US" altLang="ja-JP" sz="1600" kern="1200" dirty="0">
              <a:latin typeface="+mj-ea"/>
              <a:ea typeface="+mj-ea"/>
            </a:rPr>
            <a:t>/</a:t>
          </a:r>
          <a:r>
            <a:rPr kumimoji="1" lang="ja-JP" altLang="en-US" sz="1600" kern="1200">
              <a:latin typeface="+mj-ea"/>
              <a:ea typeface="+mj-ea"/>
            </a:rPr>
            <a:t>問題をカバーしている。</a:t>
          </a:r>
        </a:p>
        <a:p>
          <a:pPr marL="171450" lvl="1" indent="-171450" algn="l" defTabSz="711200">
            <a:lnSpc>
              <a:spcPct val="90000"/>
            </a:lnSpc>
            <a:spcBef>
              <a:spcPct val="0"/>
            </a:spcBef>
            <a:spcAft>
              <a:spcPct val="15000"/>
            </a:spcAft>
            <a:buChar char="•"/>
          </a:pPr>
          <a:r>
            <a:rPr kumimoji="1" lang="ja-JP" altLang="en-US" sz="1600" kern="1200">
              <a:latin typeface="+mj-ea"/>
              <a:ea typeface="+mj-ea"/>
            </a:rPr>
            <a:t>が、論文</a:t>
          </a:r>
          <a:r>
            <a:rPr kumimoji="1" lang="en-US" altLang="ja-JP" sz="1600" kern="1200" dirty="0">
              <a:latin typeface="+mj-ea"/>
              <a:ea typeface="+mj-ea"/>
            </a:rPr>
            <a:t>α</a:t>
          </a:r>
          <a:r>
            <a:rPr kumimoji="1" lang="ja-JP" altLang="en-US" sz="1600" kern="1200">
              <a:latin typeface="+mj-ea"/>
              <a:ea typeface="+mj-ea"/>
            </a:rPr>
            <a:t>では生じなかった別の問題</a:t>
          </a:r>
          <a:r>
            <a:rPr kumimoji="1" lang="en-US" altLang="ja-JP" sz="1600" kern="1200" dirty="0">
              <a:latin typeface="+mj-ea"/>
              <a:ea typeface="+mj-ea"/>
            </a:rPr>
            <a:t>C</a:t>
          </a:r>
          <a:r>
            <a:rPr kumimoji="1" lang="ja-JP" altLang="en-US" sz="1600" kern="1200">
              <a:latin typeface="+mj-ea"/>
              <a:ea typeface="+mj-ea"/>
            </a:rPr>
            <a:t>が浮上している。</a:t>
          </a:r>
        </a:p>
      </dsp:txBody>
      <dsp:txXfrm>
        <a:off x="3014553" y="1563440"/>
        <a:ext cx="6588704" cy="842246"/>
      </dsp:txXfrm>
    </dsp:sp>
    <dsp:sp modelId="{0C8C64B0-A9FF-2748-9F85-99BA13E166AF}">
      <dsp:nvSpPr>
        <dsp:cNvPr id="0" name=""/>
        <dsp:cNvSpPr/>
      </dsp:nvSpPr>
      <dsp:spPr>
        <a:xfrm>
          <a:off x="2938936" y="2571396"/>
          <a:ext cx="2305889" cy="966866"/>
        </a:xfrm>
        <a:prstGeom prst="roundRect">
          <a:avLst>
            <a:gd name="adj" fmla="val 1667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4000"/>
                <a:satMod val="130000"/>
                <a:lumMod val="92000"/>
              </a:schemeClr>
            </a:gs>
            <a:gs pos="100000">
              <a:schemeClr val="accent1">
                <a:hueOff val="0"/>
                <a:satOff val="0"/>
                <a:lumOff val="0"/>
                <a:alphaOff val="0"/>
                <a:shade val="76000"/>
                <a:satMod val="130000"/>
                <a:lumMod val="88000"/>
              </a:schemeClr>
            </a:gs>
          </a:gsLst>
          <a:lin ang="5400000" scaled="0"/>
        </a:gradFill>
        <a:ln>
          <a:noFill/>
        </a:ln>
        <a:effectLst>
          <a:outerShdw blurRad="76200" dir="13500000" sy="23000" kx="1200000" algn="br" rotWithShape="0">
            <a:prstClr val="black">
              <a:alpha val="20000"/>
            </a:prst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kumimoji="1" lang="ja-JP" altLang="en-US" sz="2800" b="1" kern="1200"/>
            <a:t>自分の論文</a:t>
          </a:r>
        </a:p>
      </dsp:txBody>
      <dsp:txXfrm>
        <a:off x="2986143" y="2618603"/>
        <a:ext cx="2211475" cy="872452"/>
      </dsp:txXfrm>
    </dsp:sp>
    <dsp:sp modelId="{5E899063-AEC8-A94B-B043-287653D6D6D1}">
      <dsp:nvSpPr>
        <dsp:cNvPr id="0" name=""/>
        <dsp:cNvSpPr/>
      </dsp:nvSpPr>
      <dsp:spPr>
        <a:xfrm>
          <a:off x="5264532" y="2677487"/>
          <a:ext cx="5481716" cy="7814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114300" lvl="1" indent="-114300" algn="l" defTabSz="622300">
            <a:lnSpc>
              <a:spcPct val="90000"/>
            </a:lnSpc>
            <a:spcBef>
              <a:spcPct val="0"/>
            </a:spcBef>
            <a:spcAft>
              <a:spcPct val="15000"/>
            </a:spcAft>
            <a:buChar char="•"/>
          </a:pPr>
          <a:r>
            <a:rPr kumimoji="1" lang="ja-JP" altLang="en-US" sz="1400" kern="1200"/>
            <a:t>論文</a:t>
          </a:r>
          <a:r>
            <a:rPr kumimoji="1" lang="en-US" altLang="ja-JP" sz="1400" kern="1200" dirty="0"/>
            <a:t>α</a:t>
          </a:r>
          <a:r>
            <a:rPr kumimoji="1" lang="ja-JP" altLang="en-US" sz="1400" kern="1200"/>
            <a:t>と論文</a:t>
          </a:r>
          <a:r>
            <a:rPr kumimoji="1" lang="en-US" altLang="ja-JP" sz="1400" kern="1200" dirty="0"/>
            <a:t>β</a:t>
          </a:r>
          <a:r>
            <a:rPr kumimoji="1" lang="ja-JP" altLang="en-US" sz="1400" kern="1200"/>
            <a:t>という二つの先行研究を正当に評価しつつ批判し、それらではカバーできていない点を論じる。（論文のオリジナリティ）</a:t>
          </a:r>
        </a:p>
      </dsp:txBody>
      <dsp:txXfrm>
        <a:off x="5264532" y="2677487"/>
        <a:ext cx="5481716" cy="781463"/>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BB9098-D546-724A-BD5B-A13454A3F0CA}" type="datetimeFigureOut">
              <a:rPr kumimoji="1" lang="ja-JP" altLang="en-US" smtClean="0"/>
              <a:t>2024/1/5</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4F512C-4BEB-0C4F-AF68-38F73D3EC829}" type="slidenum">
              <a:rPr kumimoji="1" lang="ja-JP" altLang="en-US" smtClean="0"/>
              <a:t>‹#›</a:t>
            </a:fld>
            <a:endParaRPr kumimoji="1" lang="ja-JP" altLang="en-US"/>
          </a:p>
        </p:txBody>
      </p:sp>
    </p:spTree>
    <p:extLst>
      <p:ext uri="{BB962C8B-B14F-4D97-AF65-F5344CB8AC3E}">
        <p14:creationId xmlns:p14="http://schemas.microsoft.com/office/powerpoint/2010/main" val="25118198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a:t>大学では、授業や演習の課題で、“レポート”が課されることが多いです。</a:t>
            </a:r>
            <a:endParaRPr kumimoji="1" lang="en-US" altLang="ja-JP" sz="1200" dirty="0"/>
          </a:p>
          <a:p>
            <a:r>
              <a:rPr kumimoji="1" lang="ja-JP" altLang="en-US" sz="1200"/>
              <a:t>その際、「引用をしっかりしてください」と言われたことはないでしょうか？あるいは、「剽窃は絶対にしないでください」などと言われたことはありませんか？</a:t>
            </a:r>
            <a:endParaRPr kumimoji="1" lang="en-US" altLang="ja-JP" sz="1200" dirty="0"/>
          </a:p>
          <a:p>
            <a:r>
              <a:rPr kumimoji="1" lang="ja-JP" altLang="en-US" sz="1200"/>
              <a:t>多くの場合、授業の担当の教員からこのような注意はなされるはずです。しかし、「引用」や「剽窃」についてしっかりとした説明を受けることは意外にも多くありません。</a:t>
            </a:r>
            <a:endParaRPr kumimoji="1" lang="en-US" altLang="ja-JP" sz="1200" dirty="0"/>
          </a:p>
          <a:p>
            <a:r>
              <a:rPr kumimoji="1" lang="ja-JP" altLang="en-US" sz="1200"/>
              <a:t>そのような状況では、「引用」の意味や、なぜ「引用」をしなければいけないのか、もしくは、なぜ「剽窃」が良くないのか、分かりませんよね。</a:t>
            </a:r>
            <a:endParaRPr kumimoji="1" lang="en-US" altLang="ja-JP" sz="1200" dirty="0"/>
          </a:p>
          <a:p>
            <a:endParaRPr kumimoji="1" lang="en-US" altLang="ja-JP" sz="1200" dirty="0"/>
          </a:p>
          <a:p>
            <a:r>
              <a:rPr kumimoji="1" lang="ja-JP" altLang="en-US" sz="1200"/>
              <a:t>他にも、「引用はしっかりしてください」と言われながら、とはいえ「引用が多くなりすぎないように注意してください」と釘を刺されたことはありませんか？</a:t>
            </a:r>
            <a:endParaRPr kumimoji="1" lang="en-US" altLang="ja-JP" sz="1200" dirty="0"/>
          </a:p>
          <a:p>
            <a:r>
              <a:rPr kumimoji="1" lang="ja-JP" altLang="en-US" sz="1200"/>
              <a:t>「引用」をすれば良いのか、しなければ良いのか</a:t>
            </a:r>
            <a:r>
              <a:rPr kumimoji="1" lang="en-US" altLang="ja-JP" sz="1200" dirty="0"/>
              <a:t>…</a:t>
            </a:r>
            <a:r>
              <a:rPr kumimoji="1" lang="ja-JP" altLang="en-US" sz="1200"/>
              <a:t>よく分からなくなるのも仕方ありません。</a:t>
            </a:r>
            <a:endParaRPr kumimoji="1" lang="en-US" altLang="ja-JP" sz="1200" dirty="0"/>
          </a:p>
          <a:p>
            <a:endParaRPr kumimoji="1" lang="en-US" altLang="ja-JP" sz="1200" dirty="0"/>
          </a:p>
          <a:p>
            <a:r>
              <a:rPr kumimoji="1" lang="ja-JP" altLang="en-US" sz="1200"/>
              <a:t>このような疑問は、「引用」とは何か、なぜ「引用」をするのかについて、しっかりとしたイメージを持てるとある程度は解決します。</a:t>
            </a:r>
            <a:endParaRPr kumimoji="1" lang="en-US" altLang="ja-JP" sz="1200" dirty="0"/>
          </a:p>
          <a:p>
            <a:r>
              <a:rPr kumimoji="1" lang="ja-JP" altLang="en-US" sz="1200"/>
              <a:t>同様に、「引用が多くないか？」や「引用をしすぎていて、自分のレポートが引用文のパッチワークになってしまっていないか？」などのような不安を持っている場合にも、「引用」の意味についてしっかりと確認をすれば、自分のレポートで何が問題で、何をすべきかが見えてくるかもしれません。</a:t>
            </a:r>
            <a:endParaRPr kumimoji="1" lang="en-US" altLang="ja-JP" sz="1200" dirty="0"/>
          </a:p>
          <a:p>
            <a:endParaRPr kumimoji="1" lang="en-US" altLang="ja-JP" sz="1200" dirty="0"/>
          </a:p>
          <a:p>
            <a:r>
              <a:rPr kumimoji="1" lang="ja-JP" altLang="en-US" sz="1200"/>
              <a:t>この資料では、可能な限り、「引用」や「参照」することの意味や意義について説明します。その中で、なぜ「剽窃」が良くないのかも理解できると思います。</a:t>
            </a:r>
            <a:endParaRPr kumimoji="1" lang="en-US" altLang="ja-JP" sz="1200" dirty="0"/>
          </a:p>
          <a:p>
            <a:r>
              <a:rPr kumimoji="1" lang="ja-JP" altLang="en-US" sz="1200"/>
              <a:t>また、「引用」したり「参照」する際に、なぜ出典（典拠）の示す必要があるのかについても説明します。</a:t>
            </a:r>
            <a:endParaRPr kumimoji="1" lang="en-US" altLang="ja-JP" sz="1200" dirty="0"/>
          </a:p>
          <a:p>
            <a:r>
              <a:rPr kumimoji="1" lang="ja-JP" altLang="en-US" sz="1200"/>
              <a:t>加えて、実際に「引用」</a:t>
            </a:r>
            <a:r>
              <a:rPr kumimoji="1" lang="en-US" altLang="ja-JP" sz="1200" dirty="0"/>
              <a:t>/</a:t>
            </a:r>
            <a:r>
              <a:rPr kumimoji="1" lang="ja-JP" altLang="en-US" sz="1200"/>
              <a:t>「参照」する際に、どのように出典（典拠）を示せば良いのかについても概略的に説明します。</a:t>
            </a:r>
            <a:endParaRPr kumimoji="1" lang="en-US" altLang="ja-JP" sz="1200" dirty="0"/>
          </a:p>
          <a:p>
            <a:endParaRPr kumimoji="1" lang="en-US" altLang="ja-JP" sz="1200" dirty="0"/>
          </a:p>
          <a:p>
            <a:r>
              <a:rPr kumimoji="1" lang="ja-JP" altLang="en-US" sz="1200"/>
              <a:t>これからレポートに取り組む方や、これまでなんとなくレポートに取り組んできてしまった方は、是非参考にして見てください！</a:t>
            </a:r>
            <a:endParaRPr kumimoji="1" lang="en-US" altLang="ja-JP" sz="1200" dirty="0"/>
          </a:p>
        </p:txBody>
      </p:sp>
      <p:sp>
        <p:nvSpPr>
          <p:cNvPr id="4" name="スライド番号プレースホルダー 3"/>
          <p:cNvSpPr>
            <a:spLocks noGrp="1"/>
          </p:cNvSpPr>
          <p:nvPr>
            <p:ph type="sldNum" sz="quarter" idx="5"/>
          </p:nvPr>
        </p:nvSpPr>
        <p:spPr/>
        <p:txBody>
          <a:bodyPr/>
          <a:lstStyle/>
          <a:p>
            <a:fld id="{AA4F512C-4BEB-0C4F-AF68-38F73D3EC829}" type="slidenum">
              <a:rPr kumimoji="1" lang="ja-JP" altLang="en-US" smtClean="0"/>
              <a:t>1</a:t>
            </a:fld>
            <a:endParaRPr kumimoji="1" lang="ja-JP" altLang="en-US"/>
          </a:p>
        </p:txBody>
      </p:sp>
    </p:spTree>
    <p:extLst>
      <p:ext uri="{BB962C8B-B14F-4D97-AF65-F5344CB8AC3E}">
        <p14:creationId xmlns:p14="http://schemas.microsoft.com/office/powerpoint/2010/main" val="908910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最後に、実際の出典の示し方について説明します。</a:t>
            </a:r>
            <a:endParaRPr kumimoji="1" lang="en-US" altLang="ja-JP" dirty="0"/>
          </a:p>
          <a:p>
            <a:endParaRPr kumimoji="1" lang="en-US" altLang="ja-JP" dirty="0"/>
          </a:p>
          <a:p>
            <a:r>
              <a:rPr kumimoji="1" lang="ja-JP" altLang="en-US"/>
              <a:t>出典を示す際に必要な情報は、基本的には、</a:t>
            </a:r>
            <a:endParaRPr kumimoji="1" lang="en-US" altLang="ja-JP" dirty="0"/>
          </a:p>
          <a:p>
            <a:r>
              <a:rPr kumimoji="1" lang="ja-JP" altLang="en-US"/>
              <a:t>その文章の著者（書き手）の氏名、</a:t>
            </a:r>
            <a:endParaRPr kumimoji="1" lang="en-US" altLang="ja-JP" dirty="0"/>
          </a:p>
          <a:p>
            <a:r>
              <a:rPr kumimoji="1" lang="ja-JP" altLang="en-US"/>
              <a:t>その文章が公開された年、</a:t>
            </a:r>
            <a:endParaRPr kumimoji="1" lang="en-US" altLang="ja-JP" dirty="0"/>
          </a:p>
          <a:p>
            <a:r>
              <a:rPr kumimoji="1" lang="ja-JP" altLang="en-US"/>
              <a:t>その文章が収められている書籍名、</a:t>
            </a:r>
            <a:endParaRPr kumimoji="1" lang="en-US" altLang="ja-JP" dirty="0"/>
          </a:p>
          <a:p>
            <a:r>
              <a:rPr kumimoji="1" lang="ja-JP" altLang="en-US"/>
              <a:t>その書籍を出版している会社名、</a:t>
            </a:r>
            <a:endParaRPr kumimoji="1" lang="en-US" altLang="ja-JP" dirty="0"/>
          </a:p>
          <a:p>
            <a:r>
              <a:rPr kumimoji="1" lang="ja-JP" altLang="en-US"/>
              <a:t>になります。</a:t>
            </a:r>
            <a:endParaRPr kumimoji="1" lang="en-US" altLang="ja-JP" dirty="0"/>
          </a:p>
          <a:p>
            <a:endParaRPr kumimoji="1" lang="en-US" altLang="ja-JP" dirty="0"/>
          </a:p>
          <a:p>
            <a:r>
              <a:rPr kumimoji="1" lang="ja-JP" altLang="en-US"/>
              <a:t>もっとも、この例は、著者が一人の単著の場合になります。</a:t>
            </a:r>
            <a:endParaRPr kumimoji="1" lang="en-US" altLang="ja-JP" dirty="0"/>
          </a:p>
          <a:p>
            <a:r>
              <a:rPr kumimoji="1" lang="ja-JP" altLang="en-US"/>
              <a:t>著者が複数であったり、翻訳書であったり、著者が一人でも雑誌に掲載されている論文から引用する場合はさらに情報を加えなければなりません。</a:t>
            </a:r>
            <a:endParaRPr kumimoji="1" lang="en-US" altLang="ja-JP" dirty="0"/>
          </a:p>
          <a:p>
            <a:endParaRPr kumimoji="1" lang="en-US" altLang="ja-JP" dirty="0"/>
          </a:p>
          <a:p>
            <a:r>
              <a:rPr kumimoji="1" lang="ja-JP" altLang="en-US"/>
              <a:t>あくまで基本的に最低限必要な情報と覚えておいてください。</a:t>
            </a:r>
            <a:endParaRPr kumimoji="1" lang="en-US" altLang="ja-JP" dirty="0"/>
          </a:p>
          <a:p>
            <a:endParaRPr kumimoji="1" lang="en-US" altLang="ja-JP" dirty="0"/>
          </a:p>
          <a:p>
            <a:r>
              <a:rPr kumimoji="1" lang="ja-JP" altLang="en-US"/>
              <a:t>その上で、出典をどのように記載するのかに関しては、</a:t>
            </a:r>
            <a:endParaRPr kumimoji="1" lang="en-US" altLang="ja-JP" dirty="0"/>
          </a:p>
          <a:p>
            <a:r>
              <a:rPr kumimoji="1" lang="ja-JP" altLang="en-US"/>
              <a:t>参考文献リストの有無や、そのレポート</a:t>
            </a:r>
            <a:r>
              <a:rPr kumimoji="1" lang="en-US" altLang="ja-JP" dirty="0"/>
              <a:t>/</a:t>
            </a:r>
            <a:r>
              <a:rPr kumimoji="1" lang="ja-JP" altLang="en-US"/>
              <a:t>論文が文章注なのか脚注なのか文末注なのか、さらに分野によっても変わります。</a:t>
            </a:r>
            <a:endParaRPr kumimoji="1" lang="en-US" altLang="ja-JP" dirty="0"/>
          </a:p>
          <a:p>
            <a:r>
              <a:rPr kumimoji="1" lang="ja-JP" altLang="en-US"/>
              <a:t>引用</a:t>
            </a:r>
            <a:r>
              <a:rPr kumimoji="1" lang="en-US" altLang="ja-JP" dirty="0"/>
              <a:t>/</a:t>
            </a:r>
            <a:r>
              <a:rPr kumimoji="1" lang="ja-JP" altLang="en-US"/>
              <a:t>参照の仕方や、出典の示し方には、いろいろなバリエーションがあるのです。</a:t>
            </a:r>
            <a:endParaRPr kumimoji="1" lang="en-US" altLang="ja-JP" dirty="0"/>
          </a:p>
          <a:p>
            <a:endParaRPr kumimoji="1" lang="en-US" altLang="ja-JP" dirty="0"/>
          </a:p>
          <a:p>
            <a:r>
              <a:rPr kumimoji="1" lang="ja-JP" altLang="en-US"/>
              <a:t>次のスライドでは、もっとも一般的と思われるパターンについて説明をしていきますが、</a:t>
            </a:r>
            <a:endParaRPr kumimoji="1" lang="en-US" altLang="ja-JP" dirty="0"/>
          </a:p>
          <a:p>
            <a:r>
              <a:rPr kumimoji="1" lang="ja-JP" altLang="en-US"/>
              <a:t>不安な方は、担当の先生に確認をすることをお勧めします。</a:t>
            </a:r>
          </a:p>
        </p:txBody>
      </p:sp>
      <p:sp>
        <p:nvSpPr>
          <p:cNvPr id="4" name="スライド番号プレースホルダー 3"/>
          <p:cNvSpPr>
            <a:spLocks noGrp="1"/>
          </p:cNvSpPr>
          <p:nvPr>
            <p:ph type="sldNum" sz="quarter" idx="5"/>
          </p:nvPr>
        </p:nvSpPr>
        <p:spPr/>
        <p:txBody>
          <a:bodyPr/>
          <a:lstStyle/>
          <a:p>
            <a:fld id="{AA4F512C-4BEB-0C4F-AF68-38F73D3EC829}" type="slidenum">
              <a:rPr kumimoji="1" lang="ja-JP" altLang="en-US" smtClean="0"/>
              <a:t>10</a:t>
            </a:fld>
            <a:endParaRPr kumimoji="1" lang="ja-JP" altLang="en-US"/>
          </a:p>
        </p:txBody>
      </p:sp>
    </p:spTree>
    <p:extLst>
      <p:ext uri="{BB962C8B-B14F-4D97-AF65-F5344CB8AC3E}">
        <p14:creationId xmlns:p14="http://schemas.microsoft.com/office/powerpoint/2010/main" val="25525579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まず、文章注の場合です。これは文章の中で出典を示す場合です。</a:t>
            </a:r>
            <a:endParaRPr kumimoji="1" lang="en-US" altLang="ja-JP" dirty="0"/>
          </a:p>
          <a:p>
            <a:r>
              <a:rPr kumimoji="1" lang="ja-JP" altLang="en-US"/>
              <a:t>この場合は、レポート</a:t>
            </a:r>
            <a:r>
              <a:rPr kumimoji="1" lang="en-US" altLang="ja-JP" dirty="0"/>
              <a:t>/</a:t>
            </a:r>
            <a:r>
              <a:rPr kumimoji="1" lang="ja-JP" altLang="en-US"/>
              <a:t>論文の巻末に参考文献リストを作成する必要があります。</a:t>
            </a:r>
            <a:endParaRPr kumimoji="1" lang="en-US" altLang="ja-JP" dirty="0"/>
          </a:p>
          <a:p>
            <a:endParaRPr kumimoji="1" lang="en-US" altLang="ja-JP" dirty="0"/>
          </a:p>
          <a:p>
            <a:r>
              <a:rPr kumimoji="1" lang="ja-JP" altLang="en-US"/>
              <a:t>その上で、文章の中で引用した箇所の直後に、括弧内に著者名字と公開年、そして引用した箇所のページを書きます。</a:t>
            </a:r>
            <a:endParaRPr kumimoji="1" lang="en-US" altLang="ja-JP" dirty="0"/>
          </a:p>
          <a:p>
            <a:endParaRPr kumimoji="1" lang="en-US" altLang="ja-JP" dirty="0"/>
          </a:p>
          <a:p>
            <a:r>
              <a:rPr kumimoji="1" lang="ja-JP" altLang="en-US"/>
              <a:t>参考文献リストに詳しい文献情報が書かれるので、読者もこの情報だけで出典を確認することができるのです。</a:t>
            </a:r>
          </a:p>
        </p:txBody>
      </p:sp>
      <p:sp>
        <p:nvSpPr>
          <p:cNvPr id="4" name="スライド番号プレースホルダー 3"/>
          <p:cNvSpPr>
            <a:spLocks noGrp="1"/>
          </p:cNvSpPr>
          <p:nvPr>
            <p:ph type="sldNum" sz="quarter" idx="5"/>
          </p:nvPr>
        </p:nvSpPr>
        <p:spPr/>
        <p:txBody>
          <a:bodyPr/>
          <a:lstStyle/>
          <a:p>
            <a:fld id="{AA4F512C-4BEB-0C4F-AF68-38F73D3EC829}" type="slidenum">
              <a:rPr kumimoji="1" lang="ja-JP" altLang="en-US" smtClean="0"/>
              <a:t>11</a:t>
            </a:fld>
            <a:endParaRPr kumimoji="1" lang="ja-JP" altLang="en-US"/>
          </a:p>
        </p:txBody>
      </p:sp>
    </p:spTree>
    <p:extLst>
      <p:ext uri="{BB962C8B-B14F-4D97-AF65-F5344CB8AC3E}">
        <p14:creationId xmlns:p14="http://schemas.microsoft.com/office/powerpoint/2010/main" val="17591012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次に、脚注</a:t>
            </a:r>
            <a:r>
              <a:rPr kumimoji="1" lang="en-US" altLang="ja-JP" dirty="0"/>
              <a:t>/</a:t>
            </a:r>
            <a:r>
              <a:rPr kumimoji="1" lang="ja-JP" altLang="en-US"/>
              <a:t>文末注の場合です。</a:t>
            </a:r>
            <a:endParaRPr kumimoji="1" lang="en-US" altLang="ja-JP" dirty="0"/>
          </a:p>
          <a:p>
            <a:r>
              <a:rPr kumimoji="1" lang="ja-JP" altLang="en-US"/>
              <a:t>脚注とは、そのページの最後に出典が示される方式で、文末注だとその文章の巻末になります。</a:t>
            </a:r>
            <a:endParaRPr kumimoji="1" lang="en-US" altLang="ja-JP" dirty="0"/>
          </a:p>
          <a:p>
            <a:endParaRPr kumimoji="1" lang="en-US" altLang="ja-JP" dirty="0"/>
          </a:p>
          <a:p>
            <a:r>
              <a:rPr kumimoji="1" lang="ja-JP" altLang="en-US"/>
              <a:t>この場合は参考文献リストは必要ありません。</a:t>
            </a:r>
            <a:endParaRPr kumimoji="1" lang="en-US" altLang="ja-JP" dirty="0"/>
          </a:p>
          <a:p>
            <a:r>
              <a:rPr kumimoji="1" lang="ja-JP" altLang="en-US"/>
              <a:t>これまでと同様に、著者名、公開年、</a:t>
            </a:r>
            <a:r>
              <a:rPr kumimoji="1" lang="en-US" altLang="ja-JP" dirty="0"/>
              <a:t>『</a:t>
            </a:r>
            <a:r>
              <a:rPr kumimoji="1" lang="ja-JP" altLang="en-US"/>
              <a:t>書籍名</a:t>
            </a:r>
            <a:r>
              <a:rPr kumimoji="1" lang="en-US" altLang="ja-JP" dirty="0"/>
              <a:t>』</a:t>
            </a:r>
            <a:r>
              <a:rPr kumimoji="1" lang="ja-JP" altLang="en-US"/>
              <a:t>、出版社、参照ページを記載します。</a:t>
            </a:r>
            <a:endParaRPr kumimoji="1" lang="en-US" altLang="ja-JP" dirty="0"/>
          </a:p>
          <a:p>
            <a:endParaRPr kumimoji="1" lang="en-US" altLang="ja-JP" dirty="0"/>
          </a:p>
          <a:p>
            <a:r>
              <a:rPr kumimoji="1" lang="ja-JP" altLang="en-US"/>
              <a:t>もちろん、参考文献リストを作成した上で、脚注</a:t>
            </a:r>
            <a:r>
              <a:rPr kumimoji="1" lang="en-US" altLang="ja-JP" dirty="0"/>
              <a:t>/</a:t>
            </a:r>
            <a:r>
              <a:rPr kumimoji="1" lang="ja-JP" altLang="en-US"/>
              <a:t>文末注に著者名字と公開年、ページで出典を示すことも可能です。</a:t>
            </a:r>
          </a:p>
        </p:txBody>
      </p:sp>
      <p:sp>
        <p:nvSpPr>
          <p:cNvPr id="4" name="スライド番号プレースホルダー 3"/>
          <p:cNvSpPr>
            <a:spLocks noGrp="1"/>
          </p:cNvSpPr>
          <p:nvPr>
            <p:ph type="sldNum" sz="quarter" idx="5"/>
          </p:nvPr>
        </p:nvSpPr>
        <p:spPr/>
        <p:txBody>
          <a:bodyPr/>
          <a:lstStyle/>
          <a:p>
            <a:fld id="{AA4F512C-4BEB-0C4F-AF68-38F73D3EC829}" type="slidenum">
              <a:rPr kumimoji="1" lang="ja-JP" altLang="en-US" smtClean="0"/>
              <a:t>12</a:t>
            </a:fld>
            <a:endParaRPr kumimoji="1" lang="ja-JP" altLang="en-US"/>
          </a:p>
        </p:txBody>
      </p:sp>
    </p:spTree>
    <p:extLst>
      <p:ext uri="{BB962C8B-B14F-4D97-AF65-F5344CB8AC3E}">
        <p14:creationId xmlns:p14="http://schemas.microsoft.com/office/powerpoint/2010/main" val="27758684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先ほどのスライドでも述べた通り、</a:t>
            </a:r>
            <a:endParaRPr kumimoji="1" lang="en-US" altLang="ja-JP" dirty="0"/>
          </a:p>
          <a:p>
            <a:r>
              <a:rPr kumimoji="1" lang="ja-JP" altLang="en-US"/>
              <a:t>複数人の著者が一緒に書いた共著本や雑誌論文、新聞記事や法律、パンフレットなど、さまざまな資料がありますが、それぞれ引用の方法はあります。</a:t>
            </a:r>
            <a:endParaRPr kumimoji="1" lang="en-US" altLang="ja-JP" dirty="0"/>
          </a:p>
          <a:p>
            <a:r>
              <a:rPr kumimoji="1" lang="ja-JP" altLang="en-US"/>
              <a:t>（それぞれの引用方法に関しては、</a:t>
            </a:r>
            <a:r>
              <a:rPr kumimoji="1" lang="en-US" altLang="ja-JP" dirty="0"/>
              <a:t>『</a:t>
            </a:r>
            <a:r>
              <a:rPr kumimoji="1" lang="ja-JP" altLang="en-US"/>
              <a:t>シカゴ・スタイル</a:t>
            </a:r>
            <a:r>
              <a:rPr kumimoji="1" lang="en-US" altLang="ja-JP" dirty="0"/>
              <a:t> </a:t>
            </a:r>
            <a:r>
              <a:rPr kumimoji="1" lang="ja-JP" altLang="en-US"/>
              <a:t>研究論文執筆マニュアル</a:t>
            </a:r>
            <a:r>
              <a:rPr kumimoji="1" lang="en-US" altLang="ja-JP" dirty="0"/>
              <a:t>』</a:t>
            </a:r>
            <a:r>
              <a:rPr kumimoji="1" lang="ja-JP" altLang="en-US"/>
              <a:t>を確認してみてください。立教の図書館にも所蔵されております。）</a:t>
            </a:r>
            <a:endParaRPr kumimoji="1" lang="en-US" altLang="ja-JP" dirty="0"/>
          </a:p>
          <a:p>
            <a:endParaRPr kumimoji="1" lang="en-US" altLang="ja-JP" dirty="0"/>
          </a:p>
          <a:p>
            <a:r>
              <a:rPr kumimoji="1" lang="ja-JP" altLang="en-US"/>
              <a:t>他にも同じ資料を</a:t>
            </a:r>
            <a:r>
              <a:rPr kumimoji="1" lang="en-US" altLang="ja-JP" dirty="0"/>
              <a:t>2</a:t>
            </a:r>
            <a:r>
              <a:rPr kumimoji="1" lang="ja-JP" altLang="en-US"/>
              <a:t>回続けて引用する時の表記方など、さまざまなルールがあります。</a:t>
            </a:r>
            <a:endParaRPr kumimoji="1" lang="en-US" altLang="ja-JP" dirty="0"/>
          </a:p>
          <a:p>
            <a:endParaRPr kumimoji="1" lang="en-US" altLang="ja-JP" dirty="0"/>
          </a:p>
          <a:p>
            <a:r>
              <a:rPr kumimoji="1" lang="ja-JP" altLang="en-US"/>
              <a:t>ここではそのルールの全ては紹介できませんが、不安に思った時には、担当の先生に聞いてみるのが一番です。</a:t>
            </a:r>
            <a:endParaRPr kumimoji="1" lang="en-US" altLang="ja-JP" dirty="0"/>
          </a:p>
          <a:p>
            <a:r>
              <a:rPr kumimoji="1" lang="ja-JP" altLang="en-US"/>
              <a:t>または、自分が書いているレポート</a:t>
            </a:r>
            <a:r>
              <a:rPr kumimoji="1" lang="en-US" altLang="ja-JP" dirty="0"/>
              <a:t>/</a:t>
            </a:r>
            <a:r>
              <a:rPr kumimoji="1" lang="ja-JP" altLang="en-US"/>
              <a:t>論文で依拠している文献の引用</a:t>
            </a:r>
            <a:r>
              <a:rPr kumimoji="1" lang="en-US" altLang="ja-JP" dirty="0"/>
              <a:t>/</a:t>
            </a:r>
            <a:r>
              <a:rPr kumimoji="1" lang="ja-JP" altLang="en-US"/>
              <a:t>参照方法、出典の示し方に合わせるのも良いです。</a:t>
            </a:r>
            <a:endParaRPr kumimoji="1" lang="en-US" altLang="ja-JP" dirty="0"/>
          </a:p>
          <a:p>
            <a:endParaRPr kumimoji="1" lang="en-US" altLang="ja-JP" dirty="0"/>
          </a:p>
          <a:p>
            <a:r>
              <a:rPr kumimoji="1" lang="ja-JP" altLang="en-US"/>
              <a:t>あるいは、立教大学で刊行している</a:t>
            </a:r>
            <a:r>
              <a:rPr kumimoji="1" lang="en-US" altLang="ja-JP" dirty="0"/>
              <a:t>『Master of Writing』</a:t>
            </a:r>
            <a:r>
              <a:rPr kumimoji="1" lang="ja-JP" altLang="en-US"/>
              <a:t>や立教大学法学部が刊行している</a:t>
            </a:r>
            <a:r>
              <a:rPr kumimoji="1" lang="en-US" altLang="ja-JP" dirty="0"/>
              <a:t>『</a:t>
            </a:r>
            <a:r>
              <a:rPr kumimoji="1" lang="ja-JP" altLang="en-US"/>
              <a:t>ラーニング・ガイド</a:t>
            </a:r>
            <a:r>
              <a:rPr kumimoji="1" lang="en-US" altLang="ja-JP" dirty="0"/>
              <a:t>』</a:t>
            </a:r>
            <a:r>
              <a:rPr kumimoji="1" lang="ja-JP" altLang="en-US"/>
              <a:t>を確認してみてください。</a:t>
            </a:r>
            <a:endParaRPr kumimoji="1" lang="en-US" altLang="ja-JP" dirty="0"/>
          </a:p>
          <a:p>
            <a:endParaRPr kumimoji="1" lang="en-US" altLang="ja-JP" dirty="0"/>
          </a:p>
          <a:p>
            <a:r>
              <a:rPr kumimoji="1" lang="ja-JP" altLang="en-US"/>
              <a:t>ラーニング・アドバイザーに確認するのも大歓迎です。</a:t>
            </a:r>
          </a:p>
        </p:txBody>
      </p:sp>
      <p:sp>
        <p:nvSpPr>
          <p:cNvPr id="4" name="スライド番号プレースホルダー 3"/>
          <p:cNvSpPr>
            <a:spLocks noGrp="1"/>
          </p:cNvSpPr>
          <p:nvPr>
            <p:ph type="sldNum" sz="quarter" idx="5"/>
          </p:nvPr>
        </p:nvSpPr>
        <p:spPr/>
        <p:txBody>
          <a:bodyPr/>
          <a:lstStyle/>
          <a:p>
            <a:fld id="{AA4F512C-4BEB-0C4F-AF68-38F73D3EC829}" type="slidenum">
              <a:rPr kumimoji="1" lang="ja-JP" altLang="en-US" smtClean="0"/>
              <a:t>13</a:t>
            </a:fld>
            <a:endParaRPr kumimoji="1" lang="ja-JP" altLang="en-US"/>
          </a:p>
        </p:txBody>
      </p:sp>
    </p:spTree>
    <p:extLst>
      <p:ext uri="{BB962C8B-B14F-4D97-AF65-F5344CB8AC3E}">
        <p14:creationId xmlns:p14="http://schemas.microsoft.com/office/powerpoint/2010/main" val="3226949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この資料で引用</a:t>
            </a:r>
            <a:r>
              <a:rPr kumimoji="1" lang="en-US" altLang="ja-JP" dirty="0"/>
              <a:t>/</a:t>
            </a:r>
            <a:r>
              <a:rPr kumimoji="1" lang="ja-JP" altLang="en-US"/>
              <a:t>参照した参考文献一覧は以下の通りです。</a:t>
            </a:r>
          </a:p>
        </p:txBody>
      </p:sp>
      <p:sp>
        <p:nvSpPr>
          <p:cNvPr id="4" name="スライド番号プレースホルダー 3"/>
          <p:cNvSpPr>
            <a:spLocks noGrp="1"/>
          </p:cNvSpPr>
          <p:nvPr>
            <p:ph type="sldNum" sz="quarter" idx="5"/>
          </p:nvPr>
        </p:nvSpPr>
        <p:spPr/>
        <p:txBody>
          <a:bodyPr/>
          <a:lstStyle/>
          <a:p>
            <a:fld id="{AA4F512C-4BEB-0C4F-AF68-38F73D3EC829}" type="slidenum">
              <a:rPr kumimoji="1" lang="ja-JP" altLang="en-US" smtClean="0"/>
              <a:t>14</a:t>
            </a:fld>
            <a:endParaRPr kumimoji="1" lang="ja-JP" altLang="en-US"/>
          </a:p>
        </p:txBody>
      </p:sp>
    </p:spTree>
    <p:extLst>
      <p:ext uri="{BB962C8B-B14F-4D97-AF65-F5344CB8AC3E}">
        <p14:creationId xmlns:p14="http://schemas.microsoft.com/office/powerpoint/2010/main" val="35353998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まずは、大前提として、広い意味での「引用」とは何かについての確認から始めましょう。</a:t>
            </a:r>
            <a:endParaRPr kumimoji="1" lang="en-US" altLang="ja-JP" dirty="0"/>
          </a:p>
          <a:p>
            <a:endParaRPr kumimoji="1" lang="en-US" altLang="ja-JP" dirty="0"/>
          </a:p>
          <a:p>
            <a:r>
              <a:rPr kumimoji="1" lang="ja-JP" altLang="en-US"/>
              <a:t>「引用」とは、他の人が書いた著作物から、一部分を自分の文章に引いて用いること、です。</a:t>
            </a:r>
            <a:endParaRPr kumimoji="1" lang="en-US" altLang="ja-JP" dirty="0"/>
          </a:p>
          <a:p>
            <a:r>
              <a:rPr kumimoji="1" lang="ja-JP" altLang="en-US"/>
              <a:t>他の人が書いた文章に書かれてあることを、自分が書いている文章の中で使いたい時に、「引用」をします。</a:t>
            </a:r>
            <a:endParaRPr kumimoji="1" lang="en-US" altLang="ja-JP" dirty="0"/>
          </a:p>
          <a:p>
            <a:r>
              <a:rPr kumimoji="1" lang="ja-JP" altLang="en-US"/>
              <a:t>簡単に言えば、他の人が書いた文や文章を“借りてくる”イメージです。</a:t>
            </a:r>
            <a:endParaRPr kumimoji="1" lang="en-US" altLang="ja-JP" dirty="0"/>
          </a:p>
          <a:p>
            <a:endParaRPr kumimoji="1" lang="en-US" altLang="ja-JP" dirty="0"/>
          </a:p>
          <a:p>
            <a:r>
              <a:rPr kumimoji="1" lang="ja-JP" altLang="en-US"/>
              <a:t>しかし、重要なこととして、その「引用</a:t>
            </a:r>
            <a:r>
              <a:rPr kumimoji="1" lang="ja-JP" altLang="en-US" b="0"/>
              <a:t>」をする場合には必ず、どこから「引用」してきたのかを明示しなければなりません。</a:t>
            </a:r>
            <a:endParaRPr kumimoji="1" lang="en-US" altLang="ja-JP" b="0" dirty="0"/>
          </a:p>
          <a:p>
            <a:r>
              <a:rPr kumimoji="1" lang="ja-JP" altLang="en-US" b="0"/>
              <a:t>「引用」した文や文章、語句などが書かれてある元のテクストを「出典」と言いますが、この「出典」を必ず書くようにしてください。</a:t>
            </a:r>
            <a:endParaRPr kumimoji="1" lang="en-US" altLang="ja-JP" b="0" dirty="0"/>
          </a:p>
          <a:p>
            <a:endParaRPr kumimoji="1" lang="en-US" altLang="ja-JP" b="0" dirty="0"/>
          </a:p>
          <a:p>
            <a:r>
              <a:rPr kumimoji="1" lang="ja-JP" altLang="en-US" b="0"/>
              <a:t>「出典」を示さないなど「引用」のルールを破ってしまうと、「剽窃（盗用）」をしたとみなされてしまいます。</a:t>
            </a:r>
            <a:endParaRPr kumimoji="1" lang="en-US" altLang="ja-JP" b="0" dirty="0"/>
          </a:p>
          <a:p>
            <a:r>
              <a:rPr kumimoji="1" lang="ja-JP" altLang="en-US" b="0"/>
              <a:t>「剽窃」とは、端的に言えば、出典を明記せずに他の人の書いた文</a:t>
            </a:r>
            <a:r>
              <a:rPr kumimoji="1" lang="en-US" altLang="ja-JP" b="0" dirty="0"/>
              <a:t>/</a:t>
            </a:r>
            <a:r>
              <a:rPr kumimoji="1" lang="ja-JP" altLang="en-US" b="0"/>
              <a:t>文章</a:t>
            </a:r>
            <a:r>
              <a:rPr kumimoji="1" lang="en-US" altLang="ja-JP" b="0" dirty="0"/>
              <a:t>/</a:t>
            </a:r>
            <a:r>
              <a:rPr kumimoji="1" lang="ja-JP" altLang="en-US" b="0"/>
              <a:t>語句などを用いることです。要するに、パクりや盗作と言えます。</a:t>
            </a:r>
            <a:endParaRPr kumimoji="1" lang="en-US" altLang="ja-JP" b="0" dirty="0"/>
          </a:p>
          <a:p>
            <a:endParaRPr kumimoji="1" lang="en-US" altLang="ja-JP" b="0" dirty="0"/>
          </a:p>
          <a:p>
            <a:r>
              <a:rPr kumimoji="1" lang="ja-JP" altLang="en-US" b="0"/>
              <a:t>これがなぜ良くないのかについても説明しましょう。</a:t>
            </a:r>
            <a:endParaRPr kumimoji="1" lang="en-US" altLang="ja-JP" b="0" dirty="0"/>
          </a:p>
          <a:p>
            <a:r>
              <a:rPr kumimoji="1" lang="ja-JP" altLang="en-US" b="0"/>
              <a:t>「文章」というのは、基本的に自分自身で書くものです。その意味で、「文章」とは、書いた人の大事な著作物になります。</a:t>
            </a:r>
            <a:endParaRPr kumimoji="1" lang="en-US" altLang="ja-JP" b="0" dirty="0"/>
          </a:p>
          <a:p>
            <a:r>
              <a:rPr kumimoji="1" lang="ja-JP" altLang="en-US" b="0"/>
              <a:t>他の人のものを盗んではいけないのと同じように、他の人の文章も、無断で使ってはならないのです。</a:t>
            </a:r>
            <a:endParaRPr kumimoji="1" lang="en-US" altLang="ja-JP" b="0" dirty="0"/>
          </a:p>
          <a:p>
            <a:r>
              <a:rPr kumimoji="1" lang="ja-JP" altLang="en-US" b="0"/>
              <a:t>先ほど「引用」の例えとして、“借りてくる”というイメージを紹介しましたが、決して“貰う”訳ではありません。</a:t>
            </a:r>
            <a:endParaRPr kumimoji="1" lang="en-US" altLang="ja-JP" b="0" dirty="0"/>
          </a:p>
          <a:p>
            <a:r>
              <a:rPr kumimoji="1" lang="ja-JP" altLang="en-US" b="0"/>
              <a:t>“借りてくる”以上、どこから借りたのか、誰の文章から借りたのかを明示する必要があるのです。</a:t>
            </a:r>
            <a:endParaRPr kumimoji="1" lang="en-US" altLang="ja-JP" b="0" dirty="0"/>
          </a:p>
          <a:p>
            <a:endParaRPr kumimoji="1" lang="en-US" altLang="ja-JP" b="0" dirty="0"/>
          </a:p>
          <a:p>
            <a:r>
              <a:rPr kumimoji="1" lang="ja-JP" altLang="en-US" b="0"/>
              <a:t>他の人の文章から一部分を使いたい時には、必ず、出典を示すようにしましょう。</a:t>
            </a:r>
          </a:p>
        </p:txBody>
      </p:sp>
      <p:sp>
        <p:nvSpPr>
          <p:cNvPr id="4" name="スライド番号プレースホルダー 3"/>
          <p:cNvSpPr>
            <a:spLocks noGrp="1"/>
          </p:cNvSpPr>
          <p:nvPr>
            <p:ph type="sldNum" sz="quarter" idx="5"/>
          </p:nvPr>
        </p:nvSpPr>
        <p:spPr/>
        <p:txBody>
          <a:bodyPr/>
          <a:lstStyle/>
          <a:p>
            <a:fld id="{AA4F512C-4BEB-0C4F-AF68-38F73D3EC829}" type="slidenum">
              <a:rPr kumimoji="1" lang="ja-JP" altLang="en-US" smtClean="0"/>
              <a:t>2</a:t>
            </a:fld>
            <a:endParaRPr kumimoji="1" lang="ja-JP" altLang="en-US"/>
          </a:p>
        </p:txBody>
      </p:sp>
    </p:spTree>
    <p:extLst>
      <p:ext uri="{BB962C8B-B14F-4D97-AF65-F5344CB8AC3E}">
        <p14:creationId xmlns:p14="http://schemas.microsoft.com/office/powerpoint/2010/main" val="5046510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さて、ではもう少し詳しく見ていきしょう。</a:t>
            </a:r>
            <a:endParaRPr kumimoji="1" lang="en-US" altLang="ja-JP" dirty="0"/>
          </a:p>
          <a:p>
            <a:endParaRPr kumimoji="1" lang="en-US" altLang="ja-JP" dirty="0"/>
          </a:p>
          <a:p>
            <a:r>
              <a:rPr kumimoji="1" lang="ja-JP" altLang="en-US"/>
              <a:t>先ほどのスライドでは、他の人の書いた文章を使うことを一括りに「引用」としましたが、実は「引用」は、他の人の文章を“どのように”使うのかによって、二つに大別できます。</a:t>
            </a:r>
            <a:endParaRPr kumimoji="1" lang="en-US" altLang="ja-JP" dirty="0"/>
          </a:p>
          <a:p>
            <a:endParaRPr kumimoji="1" lang="en-US" altLang="ja-JP" dirty="0"/>
          </a:p>
          <a:p>
            <a:r>
              <a:rPr kumimoji="1" lang="ja-JP" altLang="en-US"/>
              <a:t>それは、「引用」と「参照」です。（なお、後者の「参照」は、</a:t>
            </a:r>
            <a:r>
              <a:rPr kumimoji="1" lang="en-US" altLang="ja-JP" dirty="0"/>
              <a:t>Master of Writing</a:t>
            </a:r>
            <a:r>
              <a:rPr kumimoji="1" lang="ja-JP" altLang="en-US"/>
              <a:t>では「参考」と表記されています。）</a:t>
            </a:r>
            <a:endParaRPr kumimoji="1" lang="en-US" altLang="ja-JP" dirty="0"/>
          </a:p>
          <a:p>
            <a:r>
              <a:rPr kumimoji="1" lang="ja-JP" altLang="en-US"/>
              <a:t>これは、それぞれ「直接引用」と「間接引用」と言う場合もあります。</a:t>
            </a:r>
            <a:endParaRPr kumimoji="1" lang="en-US" altLang="ja-JP" dirty="0"/>
          </a:p>
          <a:p>
            <a:endParaRPr kumimoji="1" lang="en-US" altLang="ja-JP" dirty="0"/>
          </a:p>
          <a:p>
            <a:r>
              <a:rPr kumimoji="1" lang="ja-JP" altLang="en-US"/>
              <a:t>前者の「引用」とは、「他の人が書いた文章を、そのまま直接抜き出して使うこと」です。</a:t>
            </a:r>
            <a:endParaRPr kumimoji="1" lang="en-US" altLang="ja-JP" dirty="0"/>
          </a:p>
          <a:p>
            <a:r>
              <a:rPr kumimoji="1" lang="ja-JP" altLang="en-US"/>
              <a:t>それに対して、後者の「参照」とは、「他の人が書いた文章を、要約したり、言い換えたりして、間接的に使うこと」です。</a:t>
            </a:r>
            <a:endParaRPr kumimoji="1" lang="en-US" altLang="ja-JP" dirty="0"/>
          </a:p>
          <a:p>
            <a:endParaRPr kumimoji="1" lang="en-US" altLang="ja-JP" dirty="0"/>
          </a:p>
          <a:p>
            <a:r>
              <a:rPr kumimoji="1" lang="ja-JP" altLang="en-US"/>
              <a:t>どちらの場合も、「出典」は必ず明記する必要があります。</a:t>
            </a:r>
            <a:endParaRPr kumimoji="1" lang="en-US" altLang="ja-JP" dirty="0"/>
          </a:p>
        </p:txBody>
      </p:sp>
      <p:sp>
        <p:nvSpPr>
          <p:cNvPr id="4" name="スライド番号プレースホルダー 3"/>
          <p:cNvSpPr>
            <a:spLocks noGrp="1"/>
          </p:cNvSpPr>
          <p:nvPr>
            <p:ph type="sldNum" sz="quarter" idx="5"/>
          </p:nvPr>
        </p:nvSpPr>
        <p:spPr/>
        <p:txBody>
          <a:bodyPr/>
          <a:lstStyle/>
          <a:p>
            <a:fld id="{AA4F512C-4BEB-0C4F-AF68-38F73D3EC829}" type="slidenum">
              <a:rPr kumimoji="1" lang="ja-JP" altLang="en-US" smtClean="0"/>
              <a:t>3</a:t>
            </a:fld>
            <a:endParaRPr kumimoji="1" lang="ja-JP" altLang="en-US"/>
          </a:p>
        </p:txBody>
      </p:sp>
    </p:spTree>
    <p:extLst>
      <p:ext uri="{BB962C8B-B14F-4D97-AF65-F5344CB8AC3E}">
        <p14:creationId xmlns:p14="http://schemas.microsoft.com/office/powerpoint/2010/main" val="3194106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それでは、「引用（あるいは、直接引用）」と「参照（同じく、間接引用）」はどのように使い分ければ良いのでしょうか。</a:t>
            </a:r>
            <a:endParaRPr kumimoji="1" lang="en-US" altLang="ja-JP" dirty="0"/>
          </a:p>
          <a:p>
            <a:endParaRPr kumimoji="1" lang="en-US" altLang="ja-JP" dirty="0"/>
          </a:p>
          <a:p>
            <a:endParaRPr kumimoji="1" lang="en-US" altLang="ja-JP" dirty="0"/>
          </a:p>
          <a:p>
            <a:r>
              <a:rPr kumimoji="1" lang="ja-JP" altLang="en-US"/>
              <a:t>スライドに記載している通り、まず「引用」・「直接引用」の方は、先ほども確認した通り、“そのまま抜き出し”ます。</a:t>
            </a:r>
            <a:endParaRPr kumimoji="1" lang="en-US" altLang="ja-JP" dirty="0"/>
          </a:p>
          <a:p>
            <a:r>
              <a:rPr kumimoji="1" lang="ja-JP" altLang="en-US"/>
              <a:t>他の人が書いた文</a:t>
            </a:r>
            <a:r>
              <a:rPr kumimoji="1" lang="en-US" altLang="ja-JP" dirty="0"/>
              <a:t>/</a:t>
            </a:r>
            <a:r>
              <a:rPr kumimoji="1" lang="ja-JP" altLang="en-US"/>
              <a:t>文章をそのままで引いた方が分かりやすい場合には、「引用」・「直接引用」をした方が良いと言えるでしょう。</a:t>
            </a:r>
            <a:endParaRPr kumimoji="1" lang="en-US" altLang="ja-JP" dirty="0"/>
          </a:p>
          <a:p>
            <a:r>
              <a:rPr kumimoji="1" lang="ja-JP" altLang="en-US"/>
              <a:t>また、一次文献など分析対象そのものを引用する際など、解釈が分かれる可能性がある部分を引用する際には、「引用」・「直接引用」した方が良いと言えます。</a:t>
            </a:r>
            <a:endParaRPr kumimoji="1" lang="en-US" altLang="ja-JP" dirty="0"/>
          </a:p>
          <a:p>
            <a:endParaRPr kumimoji="1" lang="en-US" altLang="ja-JP" dirty="0"/>
          </a:p>
          <a:p>
            <a:r>
              <a:rPr kumimoji="1" lang="ja-JP" altLang="en-US"/>
              <a:t>このような「引用」・「直接引用」をする場合、他の人が書いた文</a:t>
            </a:r>
            <a:r>
              <a:rPr kumimoji="1" lang="en-US" altLang="ja-JP" dirty="0"/>
              <a:t>/</a:t>
            </a:r>
            <a:r>
              <a:rPr kumimoji="1" lang="ja-JP" altLang="en-US"/>
              <a:t>文章を文字通り“そのまま持ってくる”訳ですので、自分の書いた文章と区別する必要があります。</a:t>
            </a:r>
            <a:endParaRPr kumimoji="1" lang="en-US" altLang="ja-JP" dirty="0"/>
          </a:p>
          <a:p>
            <a:r>
              <a:rPr kumimoji="1" lang="ja-JP" altLang="en-US"/>
              <a:t>そのため、直接引用する場合は、引用した箇所を、「」（カギカッコ）で括る必要があります。この「」（カギカッコ）が、直接引用の目印です。</a:t>
            </a:r>
            <a:endParaRPr kumimoji="1" lang="en-US" altLang="ja-JP" dirty="0"/>
          </a:p>
          <a:p>
            <a:endParaRPr kumimoji="1" lang="en-US" altLang="ja-JP" dirty="0"/>
          </a:p>
          <a:p>
            <a:endParaRPr kumimoji="1" lang="en-US" altLang="ja-JP" dirty="0"/>
          </a:p>
          <a:p>
            <a:r>
              <a:rPr kumimoji="1" lang="ja-JP" altLang="en-US"/>
              <a:t>それに対して、「参照」・「間接引用」は、先ほどの通り、要約をしたり言い換えたりして引用することです。 </a:t>
            </a:r>
            <a:endParaRPr kumimoji="1" lang="en-US" altLang="ja-JP" dirty="0"/>
          </a:p>
          <a:p>
            <a:r>
              <a:rPr kumimoji="1" lang="ja-JP" altLang="en-US"/>
              <a:t>この利点は、やはり何と言っても、スペースの削減です。</a:t>
            </a:r>
            <a:endParaRPr kumimoji="1" lang="en-US" altLang="ja-JP" dirty="0"/>
          </a:p>
          <a:p>
            <a:r>
              <a:rPr kumimoji="1" lang="ja-JP" altLang="en-US"/>
              <a:t>引用しようとしている他の人が書いた元々の文章が長かったり、詳細は省略しても良いと思われた場合には、引用する人自身によって“要約”したり“言い換え”たりして引用することも可能です。</a:t>
            </a:r>
            <a:endParaRPr kumimoji="1" lang="en-US" altLang="ja-JP" dirty="0"/>
          </a:p>
          <a:p>
            <a:endParaRPr kumimoji="1" lang="en-US" altLang="ja-JP" dirty="0"/>
          </a:p>
          <a:p>
            <a:r>
              <a:rPr kumimoji="1" lang="ja-JP" altLang="en-US"/>
              <a:t>この場合は、「」（カギカッコ）をつける必要はありませんが、それでも必ず出典は明記しなければなりません。</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あるいは、引用をせずとも言及する場合には、たとえば「</a:t>
            </a:r>
            <a:r>
              <a:rPr kumimoji="1" lang="en-US" altLang="ja-JP" dirty="0"/>
              <a:t>〜〜〜</a:t>
            </a:r>
            <a:r>
              <a:rPr kumimoji="1" lang="ja-JP" altLang="en-US"/>
              <a:t>という点は○○（人名）も（その著書で）認めている」というように文字通り参照だけした場合にも出典を明記する必要があります。</a:t>
            </a:r>
            <a:endParaRPr kumimoji="1" lang="en-US" altLang="ja-JP" dirty="0"/>
          </a:p>
          <a:p>
            <a:r>
              <a:rPr kumimoji="1" lang="ja-JP" altLang="en-US"/>
              <a:t>その具体的な仕方については、後で説明します。</a:t>
            </a:r>
            <a:endParaRPr kumimoji="1" lang="en-US" altLang="ja-JP" dirty="0"/>
          </a:p>
        </p:txBody>
      </p:sp>
      <p:sp>
        <p:nvSpPr>
          <p:cNvPr id="4" name="スライド番号プレースホルダー 3"/>
          <p:cNvSpPr>
            <a:spLocks noGrp="1"/>
          </p:cNvSpPr>
          <p:nvPr>
            <p:ph type="sldNum" sz="quarter" idx="5"/>
          </p:nvPr>
        </p:nvSpPr>
        <p:spPr/>
        <p:txBody>
          <a:bodyPr/>
          <a:lstStyle/>
          <a:p>
            <a:fld id="{AA4F512C-4BEB-0C4F-AF68-38F73D3EC829}" type="slidenum">
              <a:rPr kumimoji="1" lang="ja-JP" altLang="en-US" smtClean="0"/>
              <a:t>4</a:t>
            </a:fld>
            <a:endParaRPr kumimoji="1" lang="ja-JP" altLang="en-US"/>
          </a:p>
        </p:txBody>
      </p:sp>
    </p:spTree>
    <p:extLst>
      <p:ext uri="{BB962C8B-B14F-4D97-AF65-F5344CB8AC3E}">
        <p14:creationId xmlns:p14="http://schemas.microsoft.com/office/powerpoint/2010/main" val="12399119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少し話は変わりますが、それではそもそもなぜ「引用」をする必要があるのでしょうか？ </a:t>
            </a:r>
            <a:endParaRPr kumimoji="1" lang="en-US" altLang="ja-JP" dirty="0"/>
          </a:p>
          <a:p>
            <a:r>
              <a:rPr kumimoji="1" lang="ja-JP" altLang="en-US"/>
              <a:t>それについては、レポートとはどのような文章なのかについて確認することから始めましょう。</a:t>
            </a:r>
            <a:endParaRPr kumimoji="1" lang="en-US" altLang="ja-JP" dirty="0"/>
          </a:p>
          <a:p>
            <a:endParaRPr kumimoji="1" lang="en-US" altLang="ja-JP" dirty="0"/>
          </a:p>
          <a:p>
            <a:r>
              <a:rPr kumimoji="1" lang="ja-JP" altLang="en-US"/>
              <a:t>立教大学 法学部が刊行している</a:t>
            </a:r>
            <a:r>
              <a:rPr kumimoji="1" lang="en-US" altLang="ja-JP" dirty="0"/>
              <a:t>『</a:t>
            </a:r>
            <a:r>
              <a:rPr kumimoji="1" lang="ja-JP" altLang="en-US"/>
              <a:t>ラーニング・ガイド</a:t>
            </a:r>
            <a:r>
              <a:rPr kumimoji="1" lang="en-US" altLang="ja-JP" dirty="0"/>
              <a:t>』</a:t>
            </a:r>
            <a:r>
              <a:rPr kumimoji="1" lang="ja-JP" altLang="en-US"/>
              <a:t>では、レポートを、「ある問いに対して論理的に回答する文章」と規定しています。</a:t>
            </a:r>
            <a:endParaRPr kumimoji="1" lang="en-US" altLang="ja-JP" dirty="0"/>
          </a:p>
          <a:p>
            <a:r>
              <a:rPr kumimoji="1" lang="ja-JP" altLang="en-US"/>
              <a:t>より詳しくいうと、「あるテーマについての問題提起に始まって、客観的な事実や資料を論理的に分析し、それらを根拠として自分の意見を説得的に論じたもの」とされています。</a:t>
            </a:r>
            <a:endParaRPr kumimoji="1" lang="en-US" altLang="ja-JP" dirty="0"/>
          </a:p>
          <a:p>
            <a:endParaRPr kumimoji="1" lang="en-US" altLang="ja-JP" dirty="0"/>
          </a:p>
          <a:p>
            <a:r>
              <a:rPr kumimoji="1" lang="ja-JP" altLang="en-US"/>
              <a:t>そのような文章では、最初から最後まで自分の意見で論じることは難しいと言えます。</a:t>
            </a:r>
            <a:endParaRPr kumimoji="1" lang="en-US" altLang="ja-JP" dirty="0"/>
          </a:p>
          <a:p>
            <a:r>
              <a:rPr kumimoji="1" lang="ja-JP" altLang="en-US"/>
              <a:t>というのも、自分の論じたい意見が妥当である理由や根拠などは、資料などによる裏付けが必要となるからです。</a:t>
            </a:r>
            <a:endParaRPr kumimoji="1" lang="en-US" altLang="ja-JP" dirty="0"/>
          </a:p>
          <a:p>
            <a:r>
              <a:rPr kumimoji="1" lang="ja-JP" altLang="en-US"/>
              <a:t>その際に、たとえば客観的な事実を引用</a:t>
            </a:r>
            <a:r>
              <a:rPr kumimoji="1" lang="en-US" altLang="ja-JP" dirty="0"/>
              <a:t>/</a:t>
            </a:r>
            <a:r>
              <a:rPr kumimoji="1" lang="ja-JP" altLang="en-US"/>
              <a:t>参照したり、あるいは他の誰かが述べた意見を批判的</a:t>
            </a:r>
            <a:r>
              <a:rPr kumimoji="1" lang="en-US" altLang="ja-JP" dirty="0"/>
              <a:t>/</a:t>
            </a:r>
            <a:r>
              <a:rPr kumimoji="1" lang="ja-JP" altLang="en-US"/>
              <a:t>肯定的に引用</a:t>
            </a:r>
            <a:r>
              <a:rPr kumimoji="1" lang="en-US" altLang="ja-JP" dirty="0"/>
              <a:t>/</a:t>
            </a:r>
            <a:r>
              <a:rPr kumimoji="1" lang="ja-JP" altLang="en-US"/>
              <a:t>参照して自分の意見を論じていく必要があるのです。</a:t>
            </a:r>
            <a:endParaRPr kumimoji="1" lang="en-US" altLang="ja-JP" dirty="0"/>
          </a:p>
          <a:p>
            <a:endParaRPr kumimoji="1" lang="en-US" altLang="ja-JP" dirty="0"/>
          </a:p>
          <a:p>
            <a:r>
              <a:rPr kumimoji="1" lang="ja-JP" altLang="en-US"/>
              <a:t>学問におけるレポートとは、読書感想文などの感想文ではありません。論理性と資料の裏付けが必要となっており、その際に引用</a:t>
            </a:r>
            <a:r>
              <a:rPr kumimoji="1" lang="en-US" altLang="ja-JP" dirty="0"/>
              <a:t>/</a:t>
            </a:r>
            <a:r>
              <a:rPr kumimoji="1" lang="ja-JP" altLang="en-US"/>
              <a:t>参照が必要という訳です。</a:t>
            </a:r>
            <a:endParaRPr kumimoji="1" lang="en-US" altLang="ja-JP" dirty="0"/>
          </a:p>
        </p:txBody>
      </p:sp>
      <p:sp>
        <p:nvSpPr>
          <p:cNvPr id="4" name="スライド番号プレースホルダー 3"/>
          <p:cNvSpPr>
            <a:spLocks noGrp="1"/>
          </p:cNvSpPr>
          <p:nvPr>
            <p:ph type="sldNum" sz="quarter" idx="5"/>
          </p:nvPr>
        </p:nvSpPr>
        <p:spPr/>
        <p:txBody>
          <a:bodyPr/>
          <a:lstStyle/>
          <a:p>
            <a:fld id="{AA4F512C-4BEB-0C4F-AF68-38F73D3EC829}" type="slidenum">
              <a:rPr kumimoji="1" lang="ja-JP" altLang="en-US" smtClean="0"/>
              <a:t>5</a:t>
            </a:fld>
            <a:endParaRPr kumimoji="1" lang="ja-JP" altLang="en-US"/>
          </a:p>
        </p:txBody>
      </p:sp>
    </p:spTree>
    <p:extLst>
      <p:ext uri="{BB962C8B-B14F-4D97-AF65-F5344CB8AC3E}">
        <p14:creationId xmlns:p14="http://schemas.microsoft.com/office/powerpoint/2010/main" val="2761883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なぜ引用</a:t>
            </a:r>
            <a:r>
              <a:rPr kumimoji="1" lang="en-US" altLang="ja-JP" dirty="0"/>
              <a:t>/</a:t>
            </a:r>
            <a:r>
              <a:rPr kumimoji="1" lang="ja-JP" altLang="en-US"/>
              <a:t>参照が必要なのかについて、もう少し学問的な理由についても述べておきましょう。</a:t>
            </a:r>
            <a:endParaRPr kumimoji="1" lang="en-US" altLang="ja-JP" dirty="0"/>
          </a:p>
          <a:p>
            <a:endParaRPr kumimoji="1" lang="en-US" altLang="ja-JP" dirty="0"/>
          </a:p>
          <a:p>
            <a:r>
              <a:rPr kumimoji="1" lang="ja-JP" altLang="en-US"/>
              <a:t>引用</a:t>
            </a:r>
            <a:r>
              <a:rPr kumimoji="1" lang="en-US" altLang="ja-JP" dirty="0"/>
              <a:t>/</a:t>
            </a:r>
            <a:r>
              <a:rPr kumimoji="1" lang="ja-JP" altLang="en-US"/>
              <a:t>参照をする意味は、大きく分けて４点あります。（ここでは</a:t>
            </a:r>
            <a:r>
              <a:rPr kumimoji="1" lang="en-US" altLang="ja-JP" dirty="0"/>
              <a:t>『</a:t>
            </a:r>
            <a:r>
              <a:rPr kumimoji="1" lang="ja-JP" altLang="en-US"/>
              <a:t>シカゴ・スタイル</a:t>
            </a:r>
            <a:r>
              <a:rPr kumimoji="1" lang="en-US" altLang="ja-JP" dirty="0"/>
              <a:t> </a:t>
            </a:r>
            <a:r>
              <a:rPr kumimoji="1" lang="ja-JP" altLang="en-US"/>
              <a:t>研究論文執筆マニュアル</a:t>
            </a:r>
            <a:r>
              <a:rPr kumimoji="1" lang="en-US" altLang="ja-JP" dirty="0"/>
              <a:t>』</a:t>
            </a:r>
            <a:r>
              <a:rPr kumimoji="1" lang="ja-JP" altLang="en-US"/>
              <a:t>に則っております。）</a:t>
            </a:r>
            <a:endParaRPr kumimoji="1" lang="en-US" altLang="ja-JP" dirty="0"/>
          </a:p>
          <a:p>
            <a:r>
              <a:rPr kumimoji="1" lang="ja-JP" altLang="en-US"/>
              <a:t>このスライドでは、そのうちの最初の点を説明しています。主にレポート執筆において重要となる点です。</a:t>
            </a:r>
            <a:endParaRPr kumimoji="1" lang="en-US" altLang="ja-JP" dirty="0"/>
          </a:p>
          <a:p>
            <a:r>
              <a:rPr kumimoji="1" lang="ja-JP" altLang="en-US"/>
              <a:t>次のスライドでは、レポートをも含めた「論文」を書く際に重要となる点を説明しています。</a:t>
            </a:r>
            <a:endParaRPr kumimoji="1" lang="en-US" altLang="ja-JP" dirty="0"/>
          </a:p>
          <a:p>
            <a:endParaRPr kumimoji="1" lang="en-US" altLang="ja-JP" dirty="0"/>
          </a:p>
          <a:p>
            <a:r>
              <a:rPr kumimoji="1" lang="ja-JP" altLang="en-US"/>
              <a:t>まず、レポートなど学術的な文章において重要なのが、「読者に事実の正確性を保証する」ことです。</a:t>
            </a:r>
            <a:endParaRPr kumimoji="1" lang="en-US" altLang="ja-JP" dirty="0"/>
          </a:p>
          <a:p>
            <a:r>
              <a:rPr kumimoji="1" lang="ja-JP" altLang="en-US"/>
              <a:t>先ほども説明した通り、自分の意見を論理的に、つまり説得的に論じる文章がレポートと言えるのですが、</a:t>
            </a:r>
            <a:endParaRPr kumimoji="1" lang="en-US" altLang="ja-JP" dirty="0"/>
          </a:p>
          <a:p>
            <a:r>
              <a:rPr kumimoji="1" lang="ja-JP" altLang="en-US"/>
              <a:t>どれほど説得的に論じていても、その議論の前提となる認識が間違っていたら、説得力は無くなりますよね？</a:t>
            </a:r>
            <a:endParaRPr kumimoji="1" lang="en-US" altLang="ja-JP" dirty="0"/>
          </a:p>
          <a:p>
            <a:r>
              <a:rPr kumimoji="1" lang="ja-JP" altLang="en-US"/>
              <a:t>そのため、自分の意見を論じる際の前提の正しさを、引用</a:t>
            </a:r>
            <a:r>
              <a:rPr kumimoji="1" lang="en-US" altLang="ja-JP" dirty="0"/>
              <a:t>/</a:t>
            </a:r>
            <a:r>
              <a:rPr kumimoji="1" lang="ja-JP" altLang="en-US"/>
              <a:t>参照することで示します。</a:t>
            </a:r>
            <a:endParaRPr kumimoji="1" lang="en-US" altLang="ja-JP" dirty="0"/>
          </a:p>
          <a:p>
            <a:r>
              <a:rPr kumimoji="1" lang="ja-JP" altLang="en-US"/>
              <a:t>また、必要であれば読者が、そのレポートで論じられている議論を自分で再現できるように、レポートを書く方はどこからその情報を得たのかを示す必要があるとも言えます。</a:t>
            </a:r>
            <a:endParaRPr kumimoji="1" lang="en-US" altLang="ja-JP" dirty="0"/>
          </a:p>
        </p:txBody>
      </p:sp>
      <p:sp>
        <p:nvSpPr>
          <p:cNvPr id="4" name="スライド番号プレースホルダー 3"/>
          <p:cNvSpPr>
            <a:spLocks noGrp="1"/>
          </p:cNvSpPr>
          <p:nvPr>
            <p:ph type="sldNum" sz="quarter" idx="5"/>
          </p:nvPr>
        </p:nvSpPr>
        <p:spPr/>
        <p:txBody>
          <a:bodyPr/>
          <a:lstStyle/>
          <a:p>
            <a:fld id="{AA4F512C-4BEB-0C4F-AF68-38F73D3EC829}" type="slidenum">
              <a:rPr kumimoji="1" lang="ja-JP" altLang="en-US" smtClean="0"/>
              <a:t>6</a:t>
            </a:fld>
            <a:endParaRPr kumimoji="1" lang="ja-JP" altLang="en-US"/>
          </a:p>
        </p:txBody>
      </p:sp>
    </p:spTree>
    <p:extLst>
      <p:ext uri="{BB962C8B-B14F-4D97-AF65-F5344CB8AC3E}">
        <p14:creationId xmlns:p14="http://schemas.microsoft.com/office/powerpoint/2010/main" val="11419323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このスライドでは、引用</a:t>
            </a:r>
            <a:r>
              <a:rPr kumimoji="1" lang="en-US" altLang="ja-JP" dirty="0"/>
              <a:t>/</a:t>
            </a:r>
            <a:r>
              <a:rPr kumimoji="1" lang="ja-JP" altLang="en-US"/>
              <a:t>参照をする意味について、論文の場合に重要な点について説明します。</a:t>
            </a:r>
            <a:endParaRPr kumimoji="1" lang="en-US" altLang="ja-JP" dirty="0"/>
          </a:p>
          <a:p>
            <a:r>
              <a:rPr kumimoji="1" lang="ja-JP" altLang="en-US"/>
              <a:t>（もちろん、レポートの場合にも当てはまります。）</a:t>
            </a:r>
            <a:endParaRPr kumimoji="1" lang="en-US" altLang="ja-JP" dirty="0"/>
          </a:p>
          <a:p>
            <a:endParaRPr kumimoji="1" lang="en-US" altLang="ja-JP" dirty="0"/>
          </a:p>
          <a:p>
            <a:r>
              <a:rPr kumimoji="1" lang="ja-JP" altLang="en-US"/>
              <a:t>それは</a:t>
            </a:r>
            <a:r>
              <a:rPr kumimoji="1" lang="en-US" altLang="ja-JP" dirty="0"/>
              <a:t>②</a:t>
            </a:r>
            <a:r>
              <a:rPr kumimoji="1" lang="ja-JP" altLang="en-US"/>
              <a:t>「他の人の記述を評価</a:t>
            </a:r>
            <a:r>
              <a:rPr kumimoji="1" lang="en-US" altLang="ja-JP" dirty="0"/>
              <a:t>/</a:t>
            </a:r>
            <a:r>
              <a:rPr kumimoji="1" lang="ja-JP" altLang="en-US"/>
              <a:t>批判するため」、</a:t>
            </a:r>
            <a:r>
              <a:rPr kumimoji="1" lang="en-US" altLang="ja-JP" dirty="0"/>
              <a:t>③</a:t>
            </a:r>
            <a:r>
              <a:rPr kumimoji="1" lang="ja-JP" altLang="en-US"/>
              <a:t>「読者にその文章の位置付けを示すため」、④「その文章で行った作業・考察を他の人が辿れるようにするため」です。</a:t>
            </a:r>
            <a:endParaRPr kumimoji="1" lang="en-US" altLang="ja-JP" dirty="0"/>
          </a:p>
          <a:p>
            <a:r>
              <a:rPr kumimoji="1" lang="en-US" altLang="ja-JP" dirty="0"/>
              <a:t>②</a:t>
            </a:r>
            <a:r>
              <a:rPr kumimoji="1" lang="ja-JP" altLang="en-US"/>
              <a:t>と③は、先行研究のレビューともつながります。また、その論文が何の分野の研究なのか、そしてどのようなテーマの論文なのかを示すために、引用</a:t>
            </a:r>
            <a:r>
              <a:rPr kumimoji="1" lang="en-US" altLang="ja-JP" dirty="0"/>
              <a:t>/</a:t>
            </a:r>
            <a:r>
              <a:rPr kumimoji="1" lang="ja-JP" altLang="en-US"/>
              <a:t>参照が重要となります。</a:t>
            </a:r>
            <a:endParaRPr kumimoji="1" lang="en-US" altLang="ja-JP" dirty="0"/>
          </a:p>
          <a:p>
            <a:r>
              <a:rPr kumimoji="1" lang="ja-JP" altLang="en-US"/>
              <a:t>この点については、次のスライドで詳しく説明します。</a:t>
            </a:r>
            <a:endParaRPr kumimoji="1" lang="en-US" altLang="ja-JP" dirty="0"/>
          </a:p>
          <a:p>
            <a:endParaRPr kumimoji="1" lang="en-US" altLang="ja-JP" dirty="0"/>
          </a:p>
          <a:p>
            <a:r>
              <a:rPr kumimoji="1" lang="ja-JP" altLang="en-US"/>
              <a:t>④に関しては、前のスライドの最後に述べたことと一緒です。</a:t>
            </a:r>
            <a:endParaRPr kumimoji="1" lang="en-US" altLang="ja-JP" dirty="0"/>
          </a:p>
          <a:p>
            <a:r>
              <a:rPr kumimoji="1" lang="ja-JP" altLang="en-US"/>
              <a:t>レポートであれ論文であれ、学問という営みをする以上、科学として再現性が重要になります。</a:t>
            </a:r>
            <a:endParaRPr kumimoji="1" lang="en-US" altLang="ja-JP" dirty="0"/>
          </a:p>
          <a:p>
            <a:r>
              <a:rPr kumimoji="1" lang="ja-JP" altLang="en-US"/>
              <a:t>つまり、そのレポート</a:t>
            </a:r>
            <a:r>
              <a:rPr kumimoji="1" lang="en-US" altLang="ja-JP" dirty="0"/>
              <a:t>/</a:t>
            </a:r>
            <a:r>
              <a:rPr kumimoji="1" lang="ja-JP" altLang="en-US"/>
              <a:t>論文で引用</a:t>
            </a:r>
            <a:r>
              <a:rPr kumimoji="1" lang="en-US" altLang="ja-JP" dirty="0"/>
              <a:t>/</a:t>
            </a:r>
            <a:r>
              <a:rPr kumimoji="1" lang="ja-JP" altLang="en-US"/>
              <a:t>参照した客観的事実や資料に同じように当たってみて、論理的に思考を重ねるとこのような結論になりますよね？ということを示すために、読者がその思考を辿れるように、引用</a:t>
            </a:r>
            <a:r>
              <a:rPr kumimoji="1" lang="en-US" altLang="ja-JP" dirty="0"/>
              <a:t>/</a:t>
            </a:r>
            <a:r>
              <a:rPr kumimoji="1" lang="ja-JP" altLang="en-US"/>
              <a:t>参照した資料の出典を示す必要があると言えます。</a:t>
            </a:r>
            <a:endParaRPr kumimoji="1" lang="en-US" altLang="ja-JP" dirty="0"/>
          </a:p>
        </p:txBody>
      </p:sp>
      <p:sp>
        <p:nvSpPr>
          <p:cNvPr id="4" name="スライド番号プレースホルダー 3"/>
          <p:cNvSpPr>
            <a:spLocks noGrp="1"/>
          </p:cNvSpPr>
          <p:nvPr>
            <p:ph type="sldNum" sz="quarter" idx="5"/>
          </p:nvPr>
        </p:nvSpPr>
        <p:spPr/>
        <p:txBody>
          <a:bodyPr/>
          <a:lstStyle/>
          <a:p>
            <a:fld id="{AA4F512C-4BEB-0C4F-AF68-38F73D3EC829}" type="slidenum">
              <a:rPr kumimoji="1" lang="ja-JP" altLang="en-US" smtClean="0"/>
              <a:t>7</a:t>
            </a:fld>
            <a:endParaRPr kumimoji="1" lang="ja-JP" altLang="en-US"/>
          </a:p>
        </p:txBody>
      </p:sp>
    </p:spTree>
    <p:extLst>
      <p:ext uri="{BB962C8B-B14F-4D97-AF65-F5344CB8AC3E}">
        <p14:creationId xmlns:p14="http://schemas.microsoft.com/office/powerpoint/2010/main" val="24920806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ここで、先行研究や自分の研究の位置付けについて、引用</a:t>
            </a:r>
            <a:r>
              <a:rPr kumimoji="1" lang="en-US" altLang="ja-JP" dirty="0"/>
              <a:t>/</a:t>
            </a:r>
            <a:r>
              <a:rPr kumimoji="1" lang="ja-JP" altLang="en-US"/>
              <a:t>参照が関わる限りで説明します。</a:t>
            </a:r>
            <a:endParaRPr kumimoji="1" lang="en-US" altLang="ja-JP" dirty="0"/>
          </a:p>
          <a:p>
            <a:endParaRPr kumimoji="1" lang="en-US" altLang="ja-JP" dirty="0"/>
          </a:p>
          <a:p>
            <a:r>
              <a:rPr kumimoji="1" lang="ja-JP" altLang="en-US"/>
              <a:t>スライドの図を見てください。これは、レポート</a:t>
            </a:r>
            <a:r>
              <a:rPr kumimoji="1" lang="en-US" altLang="ja-JP" dirty="0"/>
              <a:t>/</a:t>
            </a:r>
            <a:r>
              <a:rPr kumimoji="1" lang="ja-JP" altLang="en-US"/>
              <a:t>論文における“問い”つまり“リサーチ・クエッション”を確定させる過程を図式的に示したものになります。</a:t>
            </a:r>
            <a:endParaRPr kumimoji="1" lang="en-US" altLang="ja-JP" dirty="0"/>
          </a:p>
          <a:p>
            <a:r>
              <a:rPr kumimoji="1" lang="ja-JP" altLang="en-US"/>
              <a:t>例えば、あるテーマについてレポートを書いたり、研究して論文にまとめたいとしましょう。</a:t>
            </a:r>
            <a:endParaRPr kumimoji="1" lang="en-US" altLang="ja-JP" dirty="0"/>
          </a:p>
          <a:p>
            <a:r>
              <a:rPr kumimoji="1" lang="en-US" altLang="ja-JP" dirty="0"/>
              <a:t>2010</a:t>
            </a:r>
            <a:r>
              <a:rPr kumimoji="1" lang="ja-JP" altLang="en-US"/>
              <a:t>年に論文</a:t>
            </a:r>
            <a:r>
              <a:rPr kumimoji="1" lang="en-US" altLang="ja-JP" dirty="0"/>
              <a:t>α</a:t>
            </a:r>
            <a:r>
              <a:rPr kumimoji="1" lang="ja-JP" altLang="en-US"/>
              <a:t>で、そのテーマについて扱われていたとします。論文</a:t>
            </a:r>
            <a:r>
              <a:rPr kumimoji="1" lang="en-US" altLang="ja-JP" dirty="0"/>
              <a:t>α</a:t>
            </a:r>
            <a:r>
              <a:rPr kumimoji="1" lang="ja-JP" altLang="en-US"/>
              <a:t>ではそのテーマについて、</a:t>
            </a:r>
            <a:r>
              <a:rPr kumimoji="1" lang="en-US" altLang="ja-JP" dirty="0"/>
              <a:t>A</a:t>
            </a:r>
            <a:r>
              <a:rPr kumimoji="1" lang="ja-JP" altLang="en-US"/>
              <a:t>という視点では検討されていますが、</a:t>
            </a:r>
            <a:r>
              <a:rPr kumimoji="1" lang="en-US" altLang="ja-JP" dirty="0"/>
              <a:t>B</a:t>
            </a:r>
            <a:r>
              <a:rPr kumimoji="1" lang="ja-JP" altLang="en-US"/>
              <a:t>という視点は扱えておりません。</a:t>
            </a:r>
            <a:endParaRPr kumimoji="1" lang="en-US" altLang="ja-JP" dirty="0"/>
          </a:p>
          <a:p>
            <a:r>
              <a:rPr kumimoji="1" lang="ja-JP" altLang="en-US"/>
              <a:t>するとその</a:t>
            </a:r>
            <a:r>
              <a:rPr kumimoji="1" lang="en-US" altLang="ja-JP" dirty="0"/>
              <a:t>2010</a:t>
            </a:r>
            <a:r>
              <a:rPr kumimoji="1" lang="ja-JP" altLang="en-US"/>
              <a:t>年の論文</a:t>
            </a:r>
            <a:r>
              <a:rPr kumimoji="1" lang="en-US" altLang="ja-JP" dirty="0"/>
              <a:t>α</a:t>
            </a:r>
            <a:r>
              <a:rPr kumimoji="1" lang="ja-JP" altLang="en-US"/>
              <a:t>を先行研究として、今度は</a:t>
            </a:r>
            <a:r>
              <a:rPr kumimoji="1" lang="en-US" altLang="ja-JP" dirty="0"/>
              <a:t>2017</a:t>
            </a:r>
            <a:r>
              <a:rPr kumimoji="1" lang="ja-JP" altLang="en-US"/>
              <a:t>年に論文</a:t>
            </a:r>
            <a:r>
              <a:rPr kumimoji="1" lang="en-US" altLang="ja-JP" dirty="0"/>
              <a:t>β</a:t>
            </a:r>
            <a:r>
              <a:rPr kumimoji="1" lang="ja-JP" altLang="en-US"/>
              <a:t>が発表されます。そこでは、先行研究である論文</a:t>
            </a:r>
            <a:r>
              <a:rPr kumimoji="1" lang="en-US" altLang="ja-JP" dirty="0"/>
              <a:t>α</a:t>
            </a:r>
            <a:r>
              <a:rPr kumimoji="1" lang="ja-JP" altLang="en-US"/>
              <a:t>を適切に批判し、</a:t>
            </a:r>
            <a:r>
              <a:rPr kumimoji="1" lang="en-US" altLang="ja-JP" dirty="0"/>
              <a:t>B</a:t>
            </a:r>
            <a:r>
              <a:rPr kumimoji="1" lang="ja-JP" altLang="en-US"/>
              <a:t>という視点も扱えています。</a:t>
            </a:r>
            <a:endParaRPr kumimoji="1" lang="en-US" altLang="ja-JP" dirty="0"/>
          </a:p>
          <a:p>
            <a:r>
              <a:rPr kumimoji="1" lang="ja-JP" altLang="en-US"/>
              <a:t>しかし今度は論文</a:t>
            </a:r>
            <a:r>
              <a:rPr kumimoji="1" lang="en-US" altLang="ja-JP" dirty="0"/>
              <a:t>α</a:t>
            </a:r>
            <a:r>
              <a:rPr kumimoji="1" lang="ja-JP" altLang="en-US"/>
              <a:t>では生じなかった別の問題が生じてしまいます。論文</a:t>
            </a:r>
            <a:r>
              <a:rPr kumimoji="1" lang="en-US" altLang="ja-JP" dirty="0"/>
              <a:t>β</a:t>
            </a:r>
            <a:r>
              <a:rPr kumimoji="1" lang="ja-JP" altLang="en-US"/>
              <a:t>ではこの新たな問題については扱えていません。</a:t>
            </a:r>
            <a:endParaRPr kumimoji="1" lang="en-US" altLang="ja-JP" dirty="0"/>
          </a:p>
          <a:p>
            <a:endParaRPr kumimoji="1" lang="en-US" altLang="ja-JP" dirty="0"/>
          </a:p>
          <a:p>
            <a:r>
              <a:rPr kumimoji="1" lang="ja-JP" altLang="en-US"/>
              <a:t>そこで、論文</a:t>
            </a:r>
            <a:r>
              <a:rPr kumimoji="1" lang="en-US" altLang="ja-JP" dirty="0"/>
              <a:t>α</a:t>
            </a:r>
            <a:r>
              <a:rPr kumimoji="1" lang="ja-JP" altLang="en-US"/>
              <a:t>と論文</a:t>
            </a:r>
            <a:r>
              <a:rPr kumimoji="1" lang="en-US" altLang="ja-JP" dirty="0"/>
              <a:t>β</a:t>
            </a:r>
            <a:r>
              <a:rPr kumimoji="1" lang="ja-JP" altLang="en-US"/>
              <a:t>という二つの先行研究を適切に批判し、二つの先行研究ではまだ扱えていない点が、自分の論文での問い＝リサーチ・クエッションになるのです。</a:t>
            </a:r>
            <a:endParaRPr kumimoji="1" lang="en-US" altLang="ja-JP" dirty="0"/>
          </a:p>
          <a:p>
            <a:r>
              <a:rPr kumimoji="1" lang="ja-JP" altLang="en-US"/>
              <a:t>これこそがその論文のオリジナリティになります。重要な点は、リサーチ・クエッションは先行研究との連なりで設定されるということです。</a:t>
            </a:r>
            <a:endParaRPr kumimoji="1" lang="en-US" altLang="ja-JP" dirty="0"/>
          </a:p>
          <a:p>
            <a:endParaRPr kumimoji="1" lang="en-US" altLang="ja-JP" dirty="0"/>
          </a:p>
          <a:p>
            <a:r>
              <a:rPr kumimoji="1" lang="ja-JP" altLang="en-US"/>
              <a:t>さて、今の例は、かなり抽象的で、また現実にはこれほどスムーズには進まないかもしれません。あくまで、構図として捉えてください。</a:t>
            </a:r>
            <a:endParaRPr kumimoji="1" lang="en-US" altLang="ja-JP" dirty="0"/>
          </a:p>
          <a:p>
            <a:endParaRPr kumimoji="1" lang="en-US" altLang="ja-JP" dirty="0"/>
          </a:p>
          <a:p>
            <a:r>
              <a:rPr kumimoji="1" lang="ja-JP" altLang="en-US"/>
              <a:t>今の例の中では、自分の論文のリサーチ・クエッションを確立するために、先行研究のレビューをしていましたね。</a:t>
            </a:r>
            <a:endParaRPr kumimoji="1" lang="en-US" altLang="ja-JP" dirty="0"/>
          </a:p>
          <a:p>
            <a:r>
              <a:rPr kumimoji="1" lang="ja-JP" altLang="en-US"/>
              <a:t>これこそ、先のスライドで説明した、</a:t>
            </a:r>
            <a:r>
              <a:rPr kumimoji="1" lang="en-US" altLang="ja-JP" dirty="0"/>
              <a:t>②</a:t>
            </a:r>
            <a:r>
              <a:rPr kumimoji="1" lang="ja-JP" altLang="en-US"/>
              <a:t>「他の人の記述を評価</a:t>
            </a:r>
            <a:r>
              <a:rPr kumimoji="1" lang="en-US" altLang="ja-JP" dirty="0"/>
              <a:t>/</a:t>
            </a:r>
            <a:r>
              <a:rPr kumimoji="1" lang="ja-JP" altLang="en-US"/>
              <a:t>批判するため」、</a:t>
            </a:r>
            <a:r>
              <a:rPr kumimoji="1" lang="en-US" altLang="ja-JP" dirty="0"/>
              <a:t>③</a:t>
            </a:r>
            <a:r>
              <a:rPr kumimoji="1" lang="ja-JP" altLang="en-US"/>
              <a:t>「読者にその文章の位置付けを示すため」の引用</a:t>
            </a:r>
            <a:r>
              <a:rPr kumimoji="1" lang="en-US" altLang="ja-JP" dirty="0"/>
              <a:t>/</a:t>
            </a:r>
            <a:r>
              <a:rPr kumimoji="1" lang="ja-JP" altLang="en-US"/>
              <a:t>参照の意味するところです。</a:t>
            </a:r>
            <a:endParaRPr kumimoji="1" lang="en-US" altLang="ja-JP" dirty="0"/>
          </a:p>
          <a:p>
            <a:r>
              <a:rPr kumimoji="1" lang="ja-JP" altLang="en-US"/>
              <a:t>同様に、自分の論文を書き終わって公表すると、その自分の論文も他の誰かのための先行研究になります。</a:t>
            </a:r>
            <a:endParaRPr kumimoji="1" lang="en-US" altLang="ja-JP" dirty="0"/>
          </a:p>
          <a:p>
            <a:r>
              <a:rPr kumimoji="1" lang="ja-JP" altLang="en-US"/>
              <a:t>そのゆえ、④「その文章で行った作業・考察を他の人が辿れるようにするため」というのも必要になってくるのです。</a:t>
            </a:r>
            <a:endParaRPr kumimoji="1" lang="en-US" altLang="ja-JP" dirty="0"/>
          </a:p>
        </p:txBody>
      </p:sp>
      <p:sp>
        <p:nvSpPr>
          <p:cNvPr id="4" name="スライド番号プレースホルダー 3"/>
          <p:cNvSpPr>
            <a:spLocks noGrp="1"/>
          </p:cNvSpPr>
          <p:nvPr>
            <p:ph type="sldNum" sz="quarter" idx="5"/>
          </p:nvPr>
        </p:nvSpPr>
        <p:spPr/>
        <p:txBody>
          <a:bodyPr/>
          <a:lstStyle/>
          <a:p>
            <a:fld id="{AA4F512C-4BEB-0C4F-AF68-38F73D3EC829}" type="slidenum">
              <a:rPr kumimoji="1" lang="ja-JP" altLang="en-US" smtClean="0"/>
              <a:t>8</a:t>
            </a:fld>
            <a:endParaRPr kumimoji="1" lang="ja-JP" altLang="en-US"/>
          </a:p>
        </p:txBody>
      </p:sp>
    </p:spTree>
    <p:extLst>
      <p:ext uri="{BB962C8B-B14F-4D97-AF65-F5344CB8AC3E}">
        <p14:creationId xmlns:p14="http://schemas.microsoft.com/office/powerpoint/2010/main" val="3681242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さて、これまでの話を総括しましょう。</a:t>
            </a:r>
            <a:endParaRPr kumimoji="1" lang="en-US" altLang="ja-JP" dirty="0"/>
          </a:p>
          <a:p>
            <a:endParaRPr kumimoji="1" lang="en-US" altLang="ja-JP" dirty="0"/>
          </a:p>
          <a:p>
            <a:r>
              <a:rPr kumimoji="1" lang="ja-JP" altLang="en-US"/>
              <a:t>まず、レポートや論文とは、論理的で説得的な文章です。自分が主張したい、読者を説得したいことを論理的に説明する文章です。</a:t>
            </a:r>
            <a:endParaRPr kumimoji="1" lang="en-US" altLang="ja-JP" dirty="0"/>
          </a:p>
          <a:p>
            <a:r>
              <a:rPr kumimoji="1" lang="ja-JP" altLang="en-US"/>
              <a:t>その自分の議論の前提や、自分の主張の裏付けとして、事実の正確性や適切な資料分析が求められます。</a:t>
            </a:r>
            <a:endParaRPr kumimoji="1" lang="en-US" altLang="ja-JP" dirty="0"/>
          </a:p>
          <a:p>
            <a:r>
              <a:rPr kumimoji="1" lang="ja-JP" altLang="en-US"/>
              <a:t>そのために、引用や参照をします。</a:t>
            </a:r>
            <a:endParaRPr kumimoji="1" lang="en-US" altLang="ja-JP" dirty="0"/>
          </a:p>
          <a:p>
            <a:endParaRPr kumimoji="1" lang="en-US" altLang="ja-JP" dirty="0"/>
          </a:p>
          <a:p>
            <a:endParaRPr kumimoji="1" lang="en-US" altLang="ja-JP" dirty="0"/>
          </a:p>
          <a:p>
            <a:r>
              <a:rPr kumimoji="1" lang="ja-JP" altLang="en-US"/>
              <a:t>ここまで話すと、引用</a:t>
            </a:r>
            <a:r>
              <a:rPr kumimoji="1" lang="en-US" altLang="ja-JP" dirty="0"/>
              <a:t>/</a:t>
            </a:r>
            <a:r>
              <a:rPr kumimoji="1" lang="ja-JP" altLang="en-US"/>
              <a:t>参照の適切な量についてもお分かりいただけるでしょうか？</a:t>
            </a:r>
            <a:endParaRPr kumimoji="1" lang="en-US" altLang="ja-JP" dirty="0"/>
          </a:p>
          <a:p>
            <a:r>
              <a:rPr kumimoji="1" lang="ja-JP" altLang="en-US"/>
              <a:t>それは、（ずるい言い方になってしまいますが、）自分の議論に必要な限りです。</a:t>
            </a:r>
            <a:endParaRPr kumimoji="1" lang="en-US" altLang="ja-JP" dirty="0"/>
          </a:p>
          <a:p>
            <a:endParaRPr kumimoji="1" lang="en-US" altLang="ja-JP" dirty="0"/>
          </a:p>
          <a:p>
            <a:r>
              <a:rPr kumimoji="1" lang="ja-JP" altLang="en-US"/>
              <a:t>基本的に文章は自分で書いていくものです。引用する意味を理解した上で、必要に応じて、引用</a:t>
            </a:r>
            <a:r>
              <a:rPr kumimoji="1" lang="en-US" altLang="ja-JP" dirty="0"/>
              <a:t>/</a:t>
            </a:r>
            <a:r>
              <a:rPr kumimoji="1" lang="ja-JP" altLang="en-US"/>
              <a:t>参照をしましょう。</a:t>
            </a:r>
            <a:endParaRPr kumimoji="1" lang="en-US" altLang="ja-JP" dirty="0"/>
          </a:p>
        </p:txBody>
      </p:sp>
      <p:sp>
        <p:nvSpPr>
          <p:cNvPr id="4" name="スライド番号プレースホルダー 3"/>
          <p:cNvSpPr>
            <a:spLocks noGrp="1"/>
          </p:cNvSpPr>
          <p:nvPr>
            <p:ph type="sldNum" sz="quarter" idx="5"/>
          </p:nvPr>
        </p:nvSpPr>
        <p:spPr/>
        <p:txBody>
          <a:bodyPr/>
          <a:lstStyle/>
          <a:p>
            <a:fld id="{AA4F512C-4BEB-0C4F-AF68-38F73D3EC829}" type="slidenum">
              <a:rPr kumimoji="1" lang="ja-JP" altLang="en-US" smtClean="0"/>
              <a:t>9</a:t>
            </a:fld>
            <a:endParaRPr kumimoji="1" lang="ja-JP" altLang="en-US"/>
          </a:p>
        </p:txBody>
      </p:sp>
    </p:spTree>
    <p:extLst>
      <p:ext uri="{BB962C8B-B14F-4D97-AF65-F5344CB8AC3E}">
        <p14:creationId xmlns:p14="http://schemas.microsoft.com/office/powerpoint/2010/main" val="2696487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21FD0073-560B-A54F-BF9A-935D9019A694}" type="datetime1">
              <a:rPr lang="ja-JP" altLang="en-US" smtClean="0"/>
              <a:t>2024/1/5</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3;&#10;縦書きテキスト">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F43330-198D-134F-B531-F1BAB80D9D14}" type="datetime1">
              <a:rPr lang="ja-JP" altLang="en-US" smtClean="0"/>
              <a:t>2024/1/5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ja-JP" altLang="en-US"/>
              <a:t>マスター テキストの書式設定</a:t>
            </a:r>
          </a:p>
          <a:p>
            <a:pPr lvl="1"/>
            <a:r>
              <a:rPr lang="ja-JP" altLang="en-US"/>
              <a:t>第 </a:t>
            </a:r>
            <a:r>
              <a:rPr lang="en-US" altLang="ja-JP" dirty="0"/>
              <a:t>2 </a:t>
            </a:r>
            <a:r>
              <a:rPr lang="ja-JP" altLang="en-US"/>
              <a:t>レベル</a:t>
            </a:r>
          </a:p>
          <a:p>
            <a:pPr lvl="2"/>
            <a:r>
              <a:rPr lang="ja-JP" altLang="en-US"/>
              <a:t>第 </a:t>
            </a:r>
            <a:r>
              <a:rPr lang="en-US" altLang="ja-JP" dirty="0"/>
              <a:t>3 </a:t>
            </a:r>
            <a:r>
              <a:rPr lang="ja-JP" altLang="en-US"/>
              <a:t>レベル</a:t>
            </a:r>
          </a:p>
          <a:p>
            <a:pPr lvl="3"/>
            <a:r>
              <a:rPr lang="ja-JP" altLang="en-US"/>
              <a:t>第 </a:t>
            </a:r>
            <a:r>
              <a:rPr lang="en-US" altLang="ja-JP" dirty="0"/>
              <a:t>4 </a:t>
            </a:r>
            <a:r>
              <a:rPr lang="ja-JP" altLang="en-US"/>
              <a:t>レベル</a:t>
            </a:r>
          </a:p>
          <a:p>
            <a:pPr lvl="4"/>
            <a:r>
              <a:rPr lang="ja-JP" altLang="en-US"/>
              <a:t>第 </a:t>
            </a:r>
            <a:r>
              <a:rPr lang="en-US" altLang="ja-JP" dirty="0"/>
              <a:t>5 </a:t>
            </a:r>
            <a:r>
              <a:rPr lang="ja-JP" altLang="en-US"/>
              <a:t>レベル</a:t>
            </a:r>
            <a:endParaRPr lang="en-US" dirty="0"/>
          </a:p>
        </p:txBody>
      </p:sp>
      <p:sp>
        <p:nvSpPr>
          <p:cNvPr id="4" name="Date Placeholder 3"/>
          <p:cNvSpPr>
            <a:spLocks noGrp="1"/>
          </p:cNvSpPr>
          <p:nvPr>
            <p:ph type="dt" sz="half" idx="10"/>
          </p:nvPr>
        </p:nvSpPr>
        <p:spPr>
          <a:xfrm>
            <a:off x="804672" y="320040"/>
            <a:ext cx="3657600" cy="320040"/>
          </a:xfrm>
        </p:spPr>
        <p:txBody>
          <a:bodyPr/>
          <a:lstStyle/>
          <a:p>
            <a:fld id="{BA9CE850-F11B-0C49-9AAA-FA6BAFE4379F}" type="datetime1">
              <a:rPr lang="ja-JP" altLang="en-US" smtClean="0"/>
              <a:t>2024/1/5</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6536BC0-D04F-E848-BA50-621029F2EDD6}" type="datetime1">
              <a:rPr lang="ja-JP" altLang="en-US" smtClean="0"/>
              <a:t>2024/1/5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804672" y="320040"/>
            <a:ext cx="3657600" cy="320040"/>
          </a:xfrm>
        </p:spPr>
        <p:txBody>
          <a:bodyPr/>
          <a:lstStyle/>
          <a:p>
            <a:fld id="{7ADDCF6A-840B-DD45-8652-D5FA970073EE}" type="datetime1">
              <a:rPr lang="ja-JP" altLang="en-US" smtClean="0"/>
              <a:t>2024/1/5</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ja-JP" altLang="en-US"/>
              <a:t>マスター タイトルの書式設定</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a:xfrm>
            <a:off x="804672" y="320040"/>
            <a:ext cx="3657600" cy="320040"/>
          </a:xfrm>
        </p:spPr>
        <p:txBody>
          <a:bodyPr/>
          <a:lstStyle/>
          <a:p>
            <a:fld id="{79FBD395-4517-7040-9771-62D492DDB554}" type="datetime1">
              <a:rPr lang="ja-JP" altLang="en-US" smtClean="0"/>
              <a:t>2024/1/5</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5125305" y="1488985"/>
            <a:ext cx="6264350" cy="169685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118447" y="4351687"/>
            <a:ext cx="6265588" cy="17040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a:xfrm>
            <a:off x="804672" y="320040"/>
            <a:ext cx="3657600" cy="320040"/>
          </a:xfrm>
        </p:spPr>
        <p:txBody>
          <a:bodyPr/>
          <a:lstStyle/>
          <a:p>
            <a:fld id="{3F2D4664-A73D-C446-85FC-0128E10432F6}" type="datetime1">
              <a:rPr lang="ja-JP" altLang="en-US" smtClean="0"/>
              <a:t>2024/1/5</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96B5225-D431-E840-967F-9FD990DB3E52}" type="datetime1">
              <a:rPr lang="ja-JP" altLang="en-US" smtClean="0"/>
              <a:t>2024/1/5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A5525716-829C-C24A-B01D-D981C4199881}" type="datetime1">
              <a:rPr lang="ja-JP" altLang="en-US" smtClean="0"/>
              <a:t>2024/1/5</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3;&#10;コンテンツ">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77FE7AF-2D0C-2A43-96D4-3DF2230F92F2}" type="datetime1">
              <a:rPr lang="ja-JP" altLang="en-US" smtClean="0"/>
              <a:t>2024/1/5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プレースホルダーまでドラッグするかアイコンをクリックして図を追加</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804672" y="320040"/>
            <a:ext cx="3657600" cy="320040"/>
          </a:xfrm>
        </p:spPr>
        <p:txBody>
          <a:bodyPr/>
          <a:lstStyle/>
          <a:p>
            <a:fld id="{F279FC6D-8FF1-FA48-AFD3-91689F2BC2F6}" type="datetime1">
              <a:rPr lang="ja-JP" altLang="en-US" smtClean="0"/>
              <a:t>2024/1/5</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7625F907-2A48-BD48-B0B9-5E4595F0FFA4}" type="datetime1">
              <a:rPr lang="ja-JP" altLang="en-US" smtClean="0"/>
              <a:t>2024/1/5</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638800" y="6227064"/>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lnSpc>
          <a:spcPct val="85000"/>
        </a:lnSpc>
        <a:spcBef>
          <a:spcPct val="0"/>
        </a:spcBef>
        <a:buNone/>
        <a:defRPr kumimoji="1"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kumimoji="1"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kumimoji="1"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kumimoji="1"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kumimoji="1"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kumimoji="1"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kumimoji="1"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kumimoji="1"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kumimoji="1"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kumimoji="1" sz="1200" kern="1200">
          <a:solidFill>
            <a:schemeClr val="tx1"/>
          </a:solidFill>
          <a:effectLst/>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1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00188" y="2075504"/>
            <a:ext cx="9086850" cy="2166712"/>
          </a:xfrm>
        </p:spPr>
        <p:txBody>
          <a:bodyPr anchor="ctr">
            <a:normAutofit/>
          </a:bodyPr>
          <a:lstStyle/>
          <a:p>
            <a:pPr>
              <a:lnSpc>
                <a:spcPct val="100000"/>
              </a:lnSpc>
            </a:pPr>
            <a:r>
              <a:rPr kumimoji="1" lang="ja-JP" altLang="en-US"/>
              <a:t>なぜ引用をするのか？</a:t>
            </a:r>
            <a:br>
              <a:rPr kumimoji="1" lang="en-US" altLang="ja-JP" dirty="0"/>
            </a:br>
            <a:r>
              <a:rPr kumimoji="1" lang="ja-JP" altLang="en-US"/>
              <a:t>どのように出典を示すのか？</a:t>
            </a:r>
            <a:endParaRPr kumimoji="1" lang="ja-JP" altLang="en-US" dirty="0"/>
          </a:p>
        </p:txBody>
      </p:sp>
      <p:sp>
        <p:nvSpPr>
          <p:cNvPr id="3" name="サブタイトル 2"/>
          <p:cNvSpPr>
            <a:spLocks noGrp="1"/>
          </p:cNvSpPr>
          <p:nvPr>
            <p:ph type="subTitle" idx="1"/>
          </p:nvPr>
        </p:nvSpPr>
        <p:spPr>
          <a:xfrm>
            <a:off x="1759237" y="4242216"/>
            <a:ext cx="8673427" cy="986637"/>
          </a:xfrm>
        </p:spPr>
        <p:txBody>
          <a:bodyPr/>
          <a:lstStyle/>
          <a:p>
            <a:r>
              <a:rPr kumimoji="1" lang="ja-JP" altLang="en-US" dirty="0"/>
              <a:t>立教大学</a:t>
            </a:r>
            <a:r>
              <a:rPr kumimoji="1" lang="en-US" altLang="ja-JP" dirty="0"/>
              <a:t> </a:t>
            </a:r>
            <a:r>
              <a:rPr kumimoji="1" lang="ja-JP" altLang="en-US" dirty="0"/>
              <a:t>図書館 法学</a:t>
            </a:r>
            <a:r>
              <a:rPr kumimoji="1" lang="ja-JP" altLang="en-US"/>
              <a:t>研究科 ラーニングアドバイザー</a:t>
            </a:r>
            <a:endParaRPr kumimoji="1" lang="ja-JP" altLang="en-US" dirty="0"/>
          </a:p>
        </p:txBody>
      </p:sp>
    </p:spTree>
    <p:extLst>
      <p:ext uri="{BB962C8B-B14F-4D97-AF65-F5344CB8AC3E}">
        <p14:creationId xmlns:p14="http://schemas.microsoft.com/office/powerpoint/2010/main" val="18346374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DB4298B-514D-4087-BFCF-5E0B7C9A9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04250D78-05C1-41CC-8744-FF361296252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488B658F-163C-450C-B32C-2385E374B2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3" name="Freeform 6">
              <a:extLst>
                <a:ext uri="{FF2B5EF4-FFF2-40B4-BE49-F238E27FC236}">
                  <a16:creationId xmlns:a16="http://schemas.microsoft.com/office/drawing/2014/main" id="{5AE85F6C-45F9-4F00-8AA8-52BD510596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4" name="Freeform 7">
              <a:extLst>
                <a:ext uri="{FF2B5EF4-FFF2-40B4-BE49-F238E27FC236}">
                  <a16:creationId xmlns:a16="http://schemas.microsoft.com/office/drawing/2014/main" id="{4B0E90C3-F098-46CE-B1D9-44EDE9C6E3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5" name="Freeform 8">
              <a:extLst>
                <a:ext uri="{FF2B5EF4-FFF2-40B4-BE49-F238E27FC236}">
                  <a16:creationId xmlns:a16="http://schemas.microsoft.com/office/drawing/2014/main" id="{FFF59D4E-9109-4D0A-8064-9C534CCFB9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6" name="Freeform 9">
              <a:extLst>
                <a:ext uri="{FF2B5EF4-FFF2-40B4-BE49-F238E27FC236}">
                  <a16:creationId xmlns:a16="http://schemas.microsoft.com/office/drawing/2014/main" id="{94B8AAA4-1840-48B9-A1E7-8CE75F8732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7" name="Freeform 10">
              <a:extLst>
                <a:ext uri="{FF2B5EF4-FFF2-40B4-BE49-F238E27FC236}">
                  <a16:creationId xmlns:a16="http://schemas.microsoft.com/office/drawing/2014/main" id="{5A87B14D-183F-429F-849A-A6DC957B0B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8" name="Freeform 11">
              <a:extLst>
                <a:ext uri="{FF2B5EF4-FFF2-40B4-BE49-F238E27FC236}">
                  <a16:creationId xmlns:a16="http://schemas.microsoft.com/office/drawing/2014/main" id="{1C261938-CF78-4843-9295-A20FD1591D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9" name="Freeform 12">
              <a:extLst>
                <a:ext uri="{FF2B5EF4-FFF2-40B4-BE49-F238E27FC236}">
                  <a16:creationId xmlns:a16="http://schemas.microsoft.com/office/drawing/2014/main" id="{70557A9F-9800-4BDA-8EA5-312FBB056F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0" name="Freeform 13">
              <a:extLst>
                <a:ext uri="{FF2B5EF4-FFF2-40B4-BE49-F238E27FC236}">
                  <a16:creationId xmlns:a16="http://schemas.microsoft.com/office/drawing/2014/main" id="{55443555-50A7-490F-A7BD-C3761876BE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1" name="Freeform 14">
              <a:extLst>
                <a:ext uri="{FF2B5EF4-FFF2-40B4-BE49-F238E27FC236}">
                  <a16:creationId xmlns:a16="http://schemas.microsoft.com/office/drawing/2014/main" id="{0E25D709-0236-44C4-9AD0-23C27FFB64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2" name="Freeform 15">
              <a:extLst>
                <a:ext uri="{FF2B5EF4-FFF2-40B4-BE49-F238E27FC236}">
                  <a16:creationId xmlns:a16="http://schemas.microsoft.com/office/drawing/2014/main" id="{52D3488E-C376-4058-9B14-3E67ECCF40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3" name="Freeform 16">
              <a:extLst>
                <a:ext uri="{FF2B5EF4-FFF2-40B4-BE49-F238E27FC236}">
                  <a16:creationId xmlns:a16="http://schemas.microsoft.com/office/drawing/2014/main" id="{29C0577D-AE94-4E3E-AFE9-87D6F505C6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4" name="Freeform 17">
              <a:extLst>
                <a:ext uri="{FF2B5EF4-FFF2-40B4-BE49-F238E27FC236}">
                  <a16:creationId xmlns:a16="http://schemas.microsoft.com/office/drawing/2014/main" id="{628A3D14-A3AE-415B-81C0-10DABBD63C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5" name="Freeform 18">
              <a:extLst>
                <a:ext uri="{FF2B5EF4-FFF2-40B4-BE49-F238E27FC236}">
                  <a16:creationId xmlns:a16="http://schemas.microsoft.com/office/drawing/2014/main" id="{07722035-1059-41F4-801E-F6C3F43831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6" name="Freeform 19">
              <a:extLst>
                <a:ext uri="{FF2B5EF4-FFF2-40B4-BE49-F238E27FC236}">
                  <a16:creationId xmlns:a16="http://schemas.microsoft.com/office/drawing/2014/main" id="{98275878-64ED-413C-B1B9-654EE17C5D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7" name="Freeform 20">
              <a:extLst>
                <a:ext uri="{FF2B5EF4-FFF2-40B4-BE49-F238E27FC236}">
                  <a16:creationId xmlns:a16="http://schemas.microsoft.com/office/drawing/2014/main" id="{6BE90BD7-1A14-43A3-8CD4-8D181EE630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accent1">
                  <a:alpha val="12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8" name="Freeform 21">
              <a:extLst>
                <a:ext uri="{FF2B5EF4-FFF2-40B4-BE49-F238E27FC236}">
                  <a16:creationId xmlns:a16="http://schemas.microsoft.com/office/drawing/2014/main" id="{8609B6EC-0BA4-4C45-B9CA-311B34B83A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accent1">
                  <a:alpha val="12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9" name="Freeform 22">
              <a:extLst>
                <a:ext uri="{FF2B5EF4-FFF2-40B4-BE49-F238E27FC236}">
                  <a16:creationId xmlns:a16="http://schemas.microsoft.com/office/drawing/2014/main" id="{BA3962A2-D76B-4346-9535-356648073A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accent1">
                  <a:alpha val="11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30" name="Freeform 23">
              <a:extLst>
                <a:ext uri="{FF2B5EF4-FFF2-40B4-BE49-F238E27FC236}">
                  <a16:creationId xmlns:a16="http://schemas.microsoft.com/office/drawing/2014/main" id="{28CBAD67-783A-4EFF-852A-40CD9D58C3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31" name="Freeform 24">
              <a:extLst>
                <a:ext uri="{FF2B5EF4-FFF2-40B4-BE49-F238E27FC236}">
                  <a16:creationId xmlns:a16="http://schemas.microsoft.com/office/drawing/2014/main" id="{780BC275-9329-40AA-849F-7B258245EE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32" name="Freeform 25">
              <a:extLst>
                <a:ext uri="{FF2B5EF4-FFF2-40B4-BE49-F238E27FC236}">
                  <a16:creationId xmlns:a16="http://schemas.microsoft.com/office/drawing/2014/main" id="{55DA4B63-E5E4-49C5-BC03-E5A312146F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sp>
        <p:nvSpPr>
          <p:cNvPr id="4" name="スライド番号プレースホルダー 3">
            <a:extLst>
              <a:ext uri="{FF2B5EF4-FFF2-40B4-BE49-F238E27FC236}">
                <a16:creationId xmlns:a16="http://schemas.microsoft.com/office/drawing/2014/main" id="{7D0162A8-5757-96ED-BCAB-846778E90813}"/>
              </a:ext>
            </a:extLst>
          </p:cNvPr>
          <p:cNvSpPr>
            <a:spLocks noGrp="1"/>
          </p:cNvSpPr>
          <p:nvPr>
            <p:ph type="sldNum" sz="quarter" idx="12"/>
          </p:nvPr>
        </p:nvSpPr>
        <p:spPr>
          <a:xfrm>
            <a:off x="10469880" y="320040"/>
            <a:ext cx="914400" cy="320040"/>
          </a:xfrm>
        </p:spPr>
        <p:txBody>
          <a:bodyPr>
            <a:normAutofit/>
          </a:bodyPr>
          <a:lstStyle/>
          <a:p>
            <a:pPr>
              <a:spcAft>
                <a:spcPts val="600"/>
              </a:spcAft>
            </a:pPr>
            <a:fld id="{6D22F896-40B5-4ADD-8801-0D06FADFA095}" type="slidenum">
              <a:rPr lang="en-US" smtClean="0"/>
              <a:pPr>
                <a:spcAft>
                  <a:spcPts val="600"/>
                </a:spcAft>
              </a:pPr>
              <a:t>10</a:t>
            </a:fld>
            <a:endParaRPr lang="en-US"/>
          </a:p>
        </p:txBody>
      </p:sp>
      <p:sp>
        <p:nvSpPr>
          <p:cNvPr id="2" name="タイトル 1">
            <a:extLst>
              <a:ext uri="{FF2B5EF4-FFF2-40B4-BE49-F238E27FC236}">
                <a16:creationId xmlns:a16="http://schemas.microsoft.com/office/drawing/2014/main" id="{96B7E83A-D2C3-3B2C-48CA-C29EA538B78E}"/>
              </a:ext>
            </a:extLst>
          </p:cNvPr>
          <p:cNvSpPr>
            <a:spLocks noGrp="1"/>
          </p:cNvSpPr>
          <p:nvPr>
            <p:ph type="title"/>
          </p:nvPr>
        </p:nvSpPr>
        <p:spPr>
          <a:xfrm>
            <a:off x="656696" y="381508"/>
            <a:ext cx="10146242" cy="988314"/>
          </a:xfrm>
        </p:spPr>
        <p:txBody>
          <a:bodyPr anchor="b">
            <a:normAutofit/>
          </a:bodyPr>
          <a:lstStyle/>
          <a:p>
            <a:pPr algn="l"/>
            <a:r>
              <a:rPr lang="ja-JP" altLang="en-US" i="1" u="sng">
                <a:solidFill>
                  <a:schemeClr val="tx1"/>
                </a:solidFill>
              </a:rPr>
              <a:t>出典の示し方</a:t>
            </a:r>
            <a:endParaRPr kumimoji="1" lang="ja-JP" altLang="en-US" i="1" u="sng">
              <a:solidFill>
                <a:schemeClr val="tx1"/>
              </a:solidFill>
            </a:endParaRPr>
          </a:p>
        </p:txBody>
      </p:sp>
      <p:sp>
        <p:nvSpPr>
          <p:cNvPr id="3" name="コンテンツ プレースホルダー 2">
            <a:extLst>
              <a:ext uri="{FF2B5EF4-FFF2-40B4-BE49-F238E27FC236}">
                <a16:creationId xmlns:a16="http://schemas.microsoft.com/office/drawing/2014/main" id="{3C03A20C-8EBA-8889-7B3E-FC7BCEE5108C}"/>
              </a:ext>
            </a:extLst>
          </p:cNvPr>
          <p:cNvSpPr>
            <a:spLocks noGrp="1"/>
          </p:cNvSpPr>
          <p:nvPr>
            <p:ph idx="1"/>
          </p:nvPr>
        </p:nvSpPr>
        <p:spPr>
          <a:xfrm>
            <a:off x="627850" y="1001803"/>
            <a:ext cx="10902951" cy="2339975"/>
          </a:xfrm>
        </p:spPr>
        <p:txBody>
          <a:bodyPr anchor="ctr">
            <a:normAutofit/>
          </a:bodyPr>
          <a:lstStyle/>
          <a:p>
            <a:pPr marL="0" indent="0">
              <a:buNone/>
            </a:pPr>
            <a:r>
              <a:rPr kumimoji="1" lang="ja-JP" altLang="en-US" sz="3200"/>
              <a:t>◎引用をする場合には、基本的には、</a:t>
            </a:r>
            <a:endParaRPr kumimoji="1" lang="en-US" altLang="ja-JP" sz="3200" dirty="0"/>
          </a:p>
          <a:p>
            <a:pPr marL="0" indent="0">
              <a:buNone/>
            </a:pPr>
            <a:r>
              <a:rPr lang="ja-JP" altLang="en-US" sz="3200"/>
              <a:t>　</a:t>
            </a:r>
            <a:r>
              <a:rPr lang="ja-JP" altLang="en-US" sz="3200" u="sng">
                <a:solidFill>
                  <a:srgbClr val="FF0000"/>
                </a:solidFill>
              </a:rPr>
              <a:t>著者名</a:t>
            </a:r>
            <a:r>
              <a:rPr lang="en-US" altLang="ja-JP" sz="3200" u="sng" dirty="0">
                <a:solidFill>
                  <a:srgbClr val="FF0000"/>
                </a:solidFill>
              </a:rPr>
              <a:t> </a:t>
            </a:r>
            <a:r>
              <a:rPr lang="ja-JP" altLang="en-US" sz="3200" u="sng">
                <a:solidFill>
                  <a:srgbClr val="FF0000"/>
                </a:solidFill>
              </a:rPr>
              <a:t>＋</a:t>
            </a:r>
            <a:r>
              <a:rPr lang="en-US" altLang="ja-JP" sz="3200" u="sng" dirty="0">
                <a:solidFill>
                  <a:srgbClr val="FF0000"/>
                </a:solidFill>
              </a:rPr>
              <a:t> </a:t>
            </a:r>
            <a:r>
              <a:rPr lang="ja-JP" altLang="en-US" sz="3200" u="sng">
                <a:solidFill>
                  <a:srgbClr val="FF0000"/>
                </a:solidFill>
              </a:rPr>
              <a:t>その文章が公開された年</a:t>
            </a:r>
            <a:r>
              <a:rPr lang="en-US" altLang="ja-JP" sz="3200" u="sng" dirty="0">
                <a:solidFill>
                  <a:srgbClr val="FF0000"/>
                </a:solidFill>
              </a:rPr>
              <a:t> </a:t>
            </a:r>
            <a:r>
              <a:rPr lang="ja-JP" altLang="en-US" sz="3200" u="sng">
                <a:solidFill>
                  <a:srgbClr val="FF0000"/>
                </a:solidFill>
              </a:rPr>
              <a:t>＋</a:t>
            </a:r>
            <a:r>
              <a:rPr lang="en-US" altLang="ja-JP" sz="3200" u="sng" dirty="0">
                <a:solidFill>
                  <a:srgbClr val="FF0000"/>
                </a:solidFill>
              </a:rPr>
              <a:t> </a:t>
            </a:r>
            <a:r>
              <a:rPr lang="ja-JP" altLang="en-US" sz="3200" u="sng">
                <a:solidFill>
                  <a:srgbClr val="FF0000"/>
                </a:solidFill>
              </a:rPr>
              <a:t>書籍名</a:t>
            </a:r>
            <a:r>
              <a:rPr lang="en-US" altLang="ja-JP" sz="3200" u="sng" dirty="0">
                <a:solidFill>
                  <a:srgbClr val="FF0000"/>
                </a:solidFill>
              </a:rPr>
              <a:t> </a:t>
            </a:r>
            <a:r>
              <a:rPr lang="ja-JP" altLang="en-US" sz="3200" u="sng">
                <a:solidFill>
                  <a:srgbClr val="FF0000"/>
                </a:solidFill>
              </a:rPr>
              <a:t>＋</a:t>
            </a:r>
            <a:r>
              <a:rPr lang="en-US" altLang="ja-JP" sz="3200" u="sng" dirty="0">
                <a:solidFill>
                  <a:srgbClr val="FF0000"/>
                </a:solidFill>
              </a:rPr>
              <a:t> </a:t>
            </a:r>
            <a:r>
              <a:rPr lang="ja-JP" altLang="en-US" sz="3200" u="sng">
                <a:solidFill>
                  <a:srgbClr val="FF0000"/>
                </a:solidFill>
              </a:rPr>
              <a:t>出版社</a:t>
            </a:r>
            <a:endParaRPr lang="en-US" altLang="ja-JP" sz="3200" u="sng" dirty="0">
              <a:solidFill>
                <a:srgbClr val="FF0000"/>
              </a:solidFill>
            </a:endParaRPr>
          </a:p>
          <a:p>
            <a:pPr marL="0" indent="0">
              <a:buNone/>
            </a:pPr>
            <a:r>
              <a:rPr kumimoji="1" lang="en-US" altLang="ja-JP" sz="3200" dirty="0"/>
              <a:t>   </a:t>
            </a:r>
            <a:r>
              <a:rPr lang="en-US" altLang="ja-JP" sz="3200" dirty="0"/>
              <a:t> </a:t>
            </a:r>
            <a:r>
              <a:rPr kumimoji="1" lang="ja-JP" altLang="en-US" sz="3200"/>
              <a:t>を明記する必要がある。</a:t>
            </a:r>
            <a:endParaRPr kumimoji="1" lang="en-US" altLang="ja-JP" sz="3200" dirty="0"/>
          </a:p>
        </p:txBody>
      </p:sp>
      <p:sp>
        <p:nvSpPr>
          <p:cNvPr id="5" name="テキスト ボックス 4">
            <a:extLst>
              <a:ext uri="{FF2B5EF4-FFF2-40B4-BE49-F238E27FC236}">
                <a16:creationId xmlns:a16="http://schemas.microsoft.com/office/drawing/2014/main" id="{0D589FC4-2499-1948-138B-38F50AF7ECAD}"/>
              </a:ext>
            </a:extLst>
          </p:cNvPr>
          <p:cNvSpPr txBox="1"/>
          <p:nvPr/>
        </p:nvSpPr>
        <p:spPr>
          <a:xfrm>
            <a:off x="763408" y="3233918"/>
            <a:ext cx="10508614" cy="2554545"/>
          </a:xfrm>
          <a:prstGeom prst="rect">
            <a:avLst/>
          </a:prstGeom>
          <a:noFill/>
        </p:spPr>
        <p:txBody>
          <a:bodyPr wrap="square" rtlCol="0">
            <a:spAutoFit/>
          </a:bodyPr>
          <a:lstStyle/>
          <a:p>
            <a:pPr marL="0" indent="0">
              <a:buNone/>
            </a:pPr>
            <a:r>
              <a:rPr lang="ja-JP" altLang="en-US" sz="3200"/>
              <a:t>⇨その上で、</a:t>
            </a:r>
            <a:endParaRPr lang="en-US" altLang="ja-JP" sz="3200" dirty="0"/>
          </a:p>
          <a:p>
            <a:pPr marL="0" indent="0">
              <a:buNone/>
            </a:pPr>
            <a:r>
              <a:rPr kumimoji="1" lang="ja-JP" altLang="en-US" sz="3200"/>
              <a:t>　：レポート</a:t>
            </a:r>
            <a:r>
              <a:rPr kumimoji="1" lang="en-US" altLang="ja-JP" sz="3200" dirty="0"/>
              <a:t>/</a:t>
            </a:r>
            <a:r>
              <a:rPr kumimoji="1" lang="ja-JP" altLang="en-US" sz="3200"/>
              <a:t>論文の巻末の参考文献リストの有無、</a:t>
            </a:r>
            <a:endParaRPr kumimoji="1" lang="en-US" altLang="ja-JP" sz="3200" dirty="0"/>
          </a:p>
          <a:p>
            <a:pPr marL="0" indent="0">
              <a:buNone/>
            </a:pPr>
            <a:r>
              <a:rPr lang="ja-JP" altLang="en-US" sz="3200"/>
              <a:t>　：文章注なのか、脚注なのか、文末注なのか、</a:t>
            </a:r>
            <a:endParaRPr lang="en-US" altLang="ja-JP" sz="3200" dirty="0"/>
          </a:p>
          <a:p>
            <a:pPr marL="0" indent="0">
              <a:buNone/>
            </a:pPr>
            <a:r>
              <a:rPr lang="ja-JP" altLang="en-US" sz="3200"/>
              <a:t>　：分野によって、</a:t>
            </a:r>
            <a:endParaRPr lang="en-US" altLang="ja-JP" sz="3200" dirty="0"/>
          </a:p>
          <a:p>
            <a:pPr marL="0" indent="0">
              <a:buNone/>
            </a:pPr>
            <a:r>
              <a:rPr kumimoji="1" lang="ja-JP" altLang="en-US" sz="3200"/>
              <a:t>　引用</a:t>
            </a:r>
            <a:r>
              <a:rPr kumimoji="1" lang="en-US" altLang="ja-JP" sz="3200" dirty="0"/>
              <a:t>/</a:t>
            </a:r>
            <a:r>
              <a:rPr kumimoji="1" lang="ja-JP" altLang="en-US" sz="3200"/>
              <a:t>参照の方法は異なる</a:t>
            </a:r>
            <a:r>
              <a:rPr kumimoji="1" lang="en-US" altLang="ja-JP" sz="3200" dirty="0"/>
              <a:t>…</a:t>
            </a:r>
            <a:r>
              <a:rPr kumimoji="1" lang="ja-JP" altLang="en-US" sz="3200"/>
              <a:t>多様な記載方がある</a:t>
            </a:r>
            <a:r>
              <a:rPr kumimoji="1" lang="en-US" altLang="ja-JP" sz="3200" dirty="0"/>
              <a:t>…</a:t>
            </a:r>
          </a:p>
        </p:txBody>
      </p:sp>
      <p:sp>
        <p:nvSpPr>
          <p:cNvPr id="6" name="テキスト ボックス 5">
            <a:extLst>
              <a:ext uri="{FF2B5EF4-FFF2-40B4-BE49-F238E27FC236}">
                <a16:creationId xmlns:a16="http://schemas.microsoft.com/office/drawing/2014/main" id="{CB7B60A6-57B3-9406-D5BA-C8F8B871D282}"/>
              </a:ext>
            </a:extLst>
          </p:cNvPr>
          <p:cNvSpPr txBox="1"/>
          <p:nvPr/>
        </p:nvSpPr>
        <p:spPr>
          <a:xfrm>
            <a:off x="2645092" y="5715924"/>
            <a:ext cx="9216390" cy="707886"/>
          </a:xfrm>
          <a:prstGeom prst="rect">
            <a:avLst/>
          </a:prstGeom>
          <a:noFill/>
        </p:spPr>
        <p:txBody>
          <a:bodyPr wrap="square" rtlCol="0">
            <a:spAutoFit/>
          </a:bodyPr>
          <a:lstStyle/>
          <a:p>
            <a:r>
              <a:rPr kumimoji="1" lang="ja-JP" altLang="en-US" sz="4000" i="1">
                <a:solidFill>
                  <a:srgbClr val="FF0000"/>
                </a:solidFill>
                <a:highlight>
                  <a:srgbClr val="FFFF00"/>
                </a:highlight>
              </a:rPr>
              <a:t>担当教員に確認してみること！</a:t>
            </a:r>
          </a:p>
        </p:txBody>
      </p:sp>
    </p:spTree>
    <p:extLst>
      <p:ext uri="{BB962C8B-B14F-4D97-AF65-F5344CB8AC3E}">
        <p14:creationId xmlns:p14="http://schemas.microsoft.com/office/powerpoint/2010/main" val="13305626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 name="Rectangle 40">
            <a:extLst>
              <a:ext uri="{FF2B5EF4-FFF2-40B4-BE49-F238E27FC236}">
                <a16:creationId xmlns:a16="http://schemas.microsoft.com/office/drawing/2014/main" id="{EDB4298B-514D-4087-BFCF-5E0B7C9A9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3" name="Group 42">
            <a:extLst>
              <a:ext uri="{FF2B5EF4-FFF2-40B4-BE49-F238E27FC236}">
                <a16:creationId xmlns:a16="http://schemas.microsoft.com/office/drawing/2014/main" id="{04250D78-05C1-41CC-8744-FF361296252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44" name="Freeform 5">
              <a:extLst>
                <a:ext uri="{FF2B5EF4-FFF2-40B4-BE49-F238E27FC236}">
                  <a16:creationId xmlns:a16="http://schemas.microsoft.com/office/drawing/2014/main" id="{488B658F-163C-450C-B32C-2385E374B2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45" name="Freeform 6">
              <a:extLst>
                <a:ext uri="{FF2B5EF4-FFF2-40B4-BE49-F238E27FC236}">
                  <a16:creationId xmlns:a16="http://schemas.microsoft.com/office/drawing/2014/main" id="{5AE85F6C-45F9-4F00-8AA8-52BD510596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6" name="Freeform 7">
              <a:extLst>
                <a:ext uri="{FF2B5EF4-FFF2-40B4-BE49-F238E27FC236}">
                  <a16:creationId xmlns:a16="http://schemas.microsoft.com/office/drawing/2014/main" id="{4B0E90C3-F098-46CE-B1D9-44EDE9C6E3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7" name="Freeform 8">
              <a:extLst>
                <a:ext uri="{FF2B5EF4-FFF2-40B4-BE49-F238E27FC236}">
                  <a16:creationId xmlns:a16="http://schemas.microsoft.com/office/drawing/2014/main" id="{FFF59D4E-9109-4D0A-8064-9C534CCFB9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8" name="Freeform 9">
              <a:extLst>
                <a:ext uri="{FF2B5EF4-FFF2-40B4-BE49-F238E27FC236}">
                  <a16:creationId xmlns:a16="http://schemas.microsoft.com/office/drawing/2014/main" id="{94B8AAA4-1840-48B9-A1E7-8CE75F8732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9" name="Freeform 10">
              <a:extLst>
                <a:ext uri="{FF2B5EF4-FFF2-40B4-BE49-F238E27FC236}">
                  <a16:creationId xmlns:a16="http://schemas.microsoft.com/office/drawing/2014/main" id="{5A87B14D-183F-429F-849A-A6DC957B0B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50" name="Freeform 11">
              <a:extLst>
                <a:ext uri="{FF2B5EF4-FFF2-40B4-BE49-F238E27FC236}">
                  <a16:creationId xmlns:a16="http://schemas.microsoft.com/office/drawing/2014/main" id="{1C261938-CF78-4843-9295-A20FD1591D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51" name="Freeform 12">
              <a:extLst>
                <a:ext uri="{FF2B5EF4-FFF2-40B4-BE49-F238E27FC236}">
                  <a16:creationId xmlns:a16="http://schemas.microsoft.com/office/drawing/2014/main" id="{70557A9F-9800-4BDA-8EA5-312FBB056F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52" name="Freeform 13">
              <a:extLst>
                <a:ext uri="{FF2B5EF4-FFF2-40B4-BE49-F238E27FC236}">
                  <a16:creationId xmlns:a16="http://schemas.microsoft.com/office/drawing/2014/main" id="{55443555-50A7-490F-A7BD-C3761876BE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53" name="Freeform 14">
              <a:extLst>
                <a:ext uri="{FF2B5EF4-FFF2-40B4-BE49-F238E27FC236}">
                  <a16:creationId xmlns:a16="http://schemas.microsoft.com/office/drawing/2014/main" id="{0E25D709-0236-44C4-9AD0-23C27FFB64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54" name="Freeform 15">
              <a:extLst>
                <a:ext uri="{FF2B5EF4-FFF2-40B4-BE49-F238E27FC236}">
                  <a16:creationId xmlns:a16="http://schemas.microsoft.com/office/drawing/2014/main" id="{52D3488E-C376-4058-9B14-3E67ECCF40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55" name="Freeform 16">
              <a:extLst>
                <a:ext uri="{FF2B5EF4-FFF2-40B4-BE49-F238E27FC236}">
                  <a16:creationId xmlns:a16="http://schemas.microsoft.com/office/drawing/2014/main" id="{29C0577D-AE94-4E3E-AFE9-87D6F505C6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56" name="Freeform 17">
              <a:extLst>
                <a:ext uri="{FF2B5EF4-FFF2-40B4-BE49-F238E27FC236}">
                  <a16:creationId xmlns:a16="http://schemas.microsoft.com/office/drawing/2014/main" id="{628A3D14-A3AE-415B-81C0-10DABBD63C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57" name="Freeform 18">
              <a:extLst>
                <a:ext uri="{FF2B5EF4-FFF2-40B4-BE49-F238E27FC236}">
                  <a16:creationId xmlns:a16="http://schemas.microsoft.com/office/drawing/2014/main" id="{07722035-1059-41F4-801E-F6C3F43831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58" name="Freeform 19">
              <a:extLst>
                <a:ext uri="{FF2B5EF4-FFF2-40B4-BE49-F238E27FC236}">
                  <a16:creationId xmlns:a16="http://schemas.microsoft.com/office/drawing/2014/main" id="{98275878-64ED-413C-B1B9-654EE17C5D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59" name="Freeform 20">
              <a:extLst>
                <a:ext uri="{FF2B5EF4-FFF2-40B4-BE49-F238E27FC236}">
                  <a16:creationId xmlns:a16="http://schemas.microsoft.com/office/drawing/2014/main" id="{6BE90BD7-1A14-43A3-8CD4-8D181EE630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accent1">
                  <a:alpha val="12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60" name="Freeform 21">
              <a:extLst>
                <a:ext uri="{FF2B5EF4-FFF2-40B4-BE49-F238E27FC236}">
                  <a16:creationId xmlns:a16="http://schemas.microsoft.com/office/drawing/2014/main" id="{8609B6EC-0BA4-4C45-B9CA-311B34B83A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accent1">
                  <a:alpha val="12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61" name="Freeform 22">
              <a:extLst>
                <a:ext uri="{FF2B5EF4-FFF2-40B4-BE49-F238E27FC236}">
                  <a16:creationId xmlns:a16="http://schemas.microsoft.com/office/drawing/2014/main" id="{BA3962A2-D76B-4346-9535-356648073A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accent1">
                  <a:alpha val="11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62" name="Freeform 23">
              <a:extLst>
                <a:ext uri="{FF2B5EF4-FFF2-40B4-BE49-F238E27FC236}">
                  <a16:creationId xmlns:a16="http://schemas.microsoft.com/office/drawing/2014/main" id="{28CBAD67-783A-4EFF-852A-40CD9D58C3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63" name="Freeform 24">
              <a:extLst>
                <a:ext uri="{FF2B5EF4-FFF2-40B4-BE49-F238E27FC236}">
                  <a16:creationId xmlns:a16="http://schemas.microsoft.com/office/drawing/2014/main" id="{780BC275-9329-40AA-849F-7B258245EE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64" name="Freeform 25">
              <a:extLst>
                <a:ext uri="{FF2B5EF4-FFF2-40B4-BE49-F238E27FC236}">
                  <a16:creationId xmlns:a16="http://schemas.microsoft.com/office/drawing/2014/main" id="{55DA4B63-E5E4-49C5-BC03-E5A312146F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sp>
        <p:nvSpPr>
          <p:cNvPr id="4" name="スライド番号プレースホルダー 3">
            <a:extLst>
              <a:ext uri="{FF2B5EF4-FFF2-40B4-BE49-F238E27FC236}">
                <a16:creationId xmlns:a16="http://schemas.microsoft.com/office/drawing/2014/main" id="{C581E893-FF0C-5F01-3854-FF68EDB0207A}"/>
              </a:ext>
            </a:extLst>
          </p:cNvPr>
          <p:cNvSpPr>
            <a:spLocks noGrp="1"/>
          </p:cNvSpPr>
          <p:nvPr>
            <p:ph type="sldNum" sz="quarter" idx="12"/>
          </p:nvPr>
        </p:nvSpPr>
        <p:spPr>
          <a:xfrm>
            <a:off x="10469880" y="320040"/>
            <a:ext cx="914400" cy="320040"/>
          </a:xfrm>
        </p:spPr>
        <p:txBody>
          <a:bodyPr>
            <a:normAutofit/>
          </a:bodyPr>
          <a:lstStyle/>
          <a:p>
            <a:pPr>
              <a:spcAft>
                <a:spcPts val="600"/>
              </a:spcAft>
            </a:pPr>
            <a:fld id="{6D22F896-40B5-4ADD-8801-0D06FADFA095}" type="slidenum">
              <a:rPr lang="en-US"/>
              <a:pPr>
                <a:spcAft>
                  <a:spcPts val="600"/>
                </a:spcAft>
              </a:pPr>
              <a:t>11</a:t>
            </a:fld>
            <a:endParaRPr lang="en-US"/>
          </a:p>
        </p:txBody>
      </p:sp>
      <p:sp>
        <p:nvSpPr>
          <p:cNvPr id="2" name="タイトル 1">
            <a:extLst>
              <a:ext uri="{FF2B5EF4-FFF2-40B4-BE49-F238E27FC236}">
                <a16:creationId xmlns:a16="http://schemas.microsoft.com/office/drawing/2014/main" id="{3C4A11C7-C670-57C9-8399-16CFD60A5540}"/>
              </a:ext>
            </a:extLst>
          </p:cNvPr>
          <p:cNvSpPr>
            <a:spLocks noGrp="1"/>
          </p:cNvSpPr>
          <p:nvPr>
            <p:ph type="title"/>
          </p:nvPr>
        </p:nvSpPr>
        <p:spPr>
          <a:xfrm>
            <a:off x="598487" y="376238"/>
            <a:ext cx="10146244" cy="993205"/>
          </a:xfrm>
        </p:spPr>
        <p:txBody>
          <a:bodyPr anchor="b">
            <a:normAutofit/>
          </a:bodyPr>
          <a:lstStyle/>
          <a:p>
            <a:pPr algn="l"/>
            <a:r>
              <a:rPr lang="ja-JP" altLang="en-US" i="1" u="sng">
                <a:solidFill>
                  <a:schemeClr val="tx1"/>
                </a:solidFill>
              </a:rPr>
              <a:t>出典の示し方</a:t>
            </a:r>
            <a:endParaRPr kumimoji="1" lang="ja-JP" altLang="en-US" i="1" u="sng">
              <a:solidFill>
                <a:schemeClr val="tx1"/>
              </a:solidFill>
            </a:endParaRPr>
          </a:p>
        </p:txBody>
      </p:sp>
      <p:sp>
        <p:nvSpPr>
          <p:cNvPr id="3" name="コンテンツ プレースホルダー 2">
            <a:extLst>
              <a:ext uri="{FF2B5EF4-FFF2-40B4-BE49-F238E27FC236}">
                <a16:creationId xmlns:a16="http://schemas.microsoft.com/office/drawing/2014/main" id="{5B32A1CF-2850-B091-FB95-2A9AC3E40C20}"/>
              </a:ext>
            </a:extLst>
          </p:cNvPr>
          <p:cNvSpPr>
            <a:spLocks noGrp="1"/>
          </p:cNvSpPr>
          <p:nvPr>
            <p:ph idx="1"/>
          </p:nvPr>
        </p:nvSpPr>
        <p:spPr>
          <a:xfrm>
            <a:off x="319709" y="1129507"/>
            <a:ext cx="11595100" cy="5300662"/>
          </a:xfrm>
        </p:spPr>
        <p:txBody>
          <a:bodyPr anchor="ctr">
            <a:normAutofit/>
          </a:bodyPr>
          <a:lstStyle/>
          <a:p>
            <a:pPr marL="0" indent="0">
              <a:buNone/>
            </a:pPr>
            <a:r>
              <a:rPr lang="ja-JP" altLang="en-US" sz="3200"/>
              <a:t>◎文章注をする場合　　例：</a:t>
            </a:r>
            <a:r>
              <a:rPr lang="en-US" altLang="ja-JP" sz="3200" dirty="0"/>
              <a:t>〜〜〜〜〜</a:t>
            </a:r>
            <a:r>
              <a:rPr lang="ja-JP" altLang="en-US" sz="3200"/>
              <a:t>（</a:t>
            </a:r>
            <a:r>
              <a:rPr lang="en-US" altLang="ja-JP" sz="3200" dirty="0"/>
              <a:t>○</a:t>
            </a:r>
            <a:r>
              <a:rPr lang="ja-JP" altLang="en-US" sz="3200"/>
              <a:t>○</a:t>
            </a:r>
            <a:r>
              <a:rPr lang="en-US" altLang="ja-JP" sz="3200" dirty="0"/>
              <a:t>, 2010</a:t>
            </a:r>
            <a:r>
              <a:rPr lang="ja-JP" altLang="en-US" sz="3200"/>
              <a:t>：</a:t>
            </a:r>
            <a:r>
              <a:rPr lang="en-US" altLang="ja-JP" sz="3200" dirty="0"/>
              <a:t>p.</a:t>
            </a:r>
            <a:r>
              <a:rPr lang="ja-JP" altLang="en-US" sz="3200"/>
              <a:t>△</a:t>
            </a:r>
            <a:r>
              <a:rPr lang="en-US" altLang="ja-JP" sz="3200" dirty="0"/>
              <a:t>.</a:t>
            </a:r>
            <a:r>
              <a:rPr lang="ja-JP" altLang="en-US" sz="3200"/>
              <a:t>）。</a:t>
            </a:r>
            <a:endParaRPr lang="en-US" altLang="ja-JP" sz="3200" dirty="0"/>
          </a:p>
          <a:p>
            <a:pPr marL="0" indent="0">
              <a:buNone/>
            </a:pPr>
            <a:r>
              <a:rPr lang="ja-JP" altLang="en-US" sz="3200"/>
              <a:t>　　→レポート</a:t>
            </a:r>
            <a:r>
              <a:rPr lang="en-US" altLang="ja-JP" sz="3200" dirty="0"/>
              <a:t>/</a:t>
            </a:r>
            <a:r>
              <a:rPr lang="ja-JP" altLang="en-US" sz="3200"/>
              <a:t>論文の巻末に、</a:t>
            </a:r>
            <a:r>
              <a:rPr lang="ja-JP" altLang="en-US" sz="3200" u="sng">
                <a:solidFill>
                  <a:srgbClr val="FF0000"/>
                </a:solidFill>
              </a:rPr>
              <a:t>参考文献リストを作成する必要</a:t>
            </a:r>
            <a:r>
              <a:rPr lang="ja-JP" altLang="en-US" sz="3200"/>
              <a:t>。</a:t>
            </a:r>
            <a:endParaRPr lang="en-US" altLang="ja-JP" sz="3200" dirty="0"/>
          </a:p>
          <a:p>
            <a:pPr marL="0" indent="0">
              <a:buNone/>
            </a:pPr>
            <a:r>
              <a:rPr lang="ja-JP" altLang="en-US" sz="3200"/>
              <a:t>　　→上記のように文章中に出典を示す場合は、以下のように記載。</a:t>
            </a:r>
            <a:endParaRPr lang="en-US" altLang="ja-JP" sz="3200" dirty="0"/>
          </a:p>
          <a:p>
            <a:pPr marL="0" indent="0">
              <a:buNone/>
            </a:pPr>
            <a:r>
              <a:rPr lang="ja-JP" altLang="en-US" sz="3200">
                <a:solidFill>
                  <a:srgbClr val="FF0000"/>
                </a:solidFill>
              </a:rPr>
              <a:t>　　　</a:t>
            </a:r>
            <a:r>
              <a:rPr lang="en-US" altLang="ja-JP" sz="3200" dirty="0">
                <a:solidFill>
                  <a:srgbClr val="FF0000"/>
                </a:solidFill>
              </a:rPr>
              <a:t>  </a:t>
            </a:r>
            <a:r>
              <a:rPr lang="ja-JP" altLang="en-US" sz="3200">
                <a:solidFill>
                  <a:srgbClr val="FF0000"/>
                </a:solidFill>
              </a:rPr>
              <a:t>（著者名の名字</a:t>
            </a:r>
            <a:r>
              <a:rPr lang="en-US" altLang="ja-JP" sz="3200" dirty="0">
                <a:solidFill>
                  <a:srgbClr val="FF0000"/>
                </a:solidFill>
              </a:rPr>
              <a:t>, </a:t>
            </a:r>
            <a:r>
              <a:rPr lang="ja-JP" altLang="en-US" sz="3200">
                <a:solidFill>
                  <a:srgbClr val="FF0000"/>
                </a:solidFill>
              </a:rPr>
              <a:t>その文章が公開された年：</a:t>
            </a:r>
            <a:r>
              <a:rPr lang="en-US" altLang="ja-JP" sz="3200" dirty="0">
                <a:solidFill>
                  <a:srgbClr val="FF0000"/>
                </a:solidFill>
              </a:rPr>
              <a:t>p.</a:t>
            </a:r>
            <a:r>
              <a:rPr lang="ja-JP" altLang="en-US" sz="3200">
                <a:solidFill>
                  <a:srgbClr val="FF0000"/>
                </a:solidFill>
              </a:rPr>
              <a:t>ページ</a:t>
            </a:r>
            <a:r>
              <a:rPr lang="en-US" altLang="ja-JP" sz="3200" dirty="0">
                <a:solidFill>
                  <a:srgbClr val="FF0000"/>
                </a:solidFill>
              </a:rPr>
              <a:t>.</a:t>
            </a:r>
            <a:r>
              <a:rPr lang="ja-JP" altLang="en-US" sz="3200">
                <a:solidFill>
                  <a:srgbClr val="FF0000"/>
                </a:solidFill>
              </a:rPr>
              <a:t>）</a:t>
            </a:r>
            <a:endParaRPr lang="en-US" altLang="ja-JP" sz="3200" dirty="0">
              <a:solidFill>
                <a:srgbClr val="FF0000"/>
              </a:solidFill>
            </a:endParaRPr>
          </a:p>
          <a:p>
            <a:pPr marL="0" indent="0">
              <a:buNone/>
            </a:pPr>
            <a:r>
              <a:rPr lang="ja-JP" altLang="en-US" sz="3200"/>
              <a:t>　　→参考文献一覧を作成する場合は、</a:t>
            </a:r>
            <a:endParaRPr lang="en-US" altLang="ja-JP" sz="3200" dirty="0"/>
          </a:p>
          <a:p>
            <a:pPr marL="0" indent="0">
              <a:buNone/>
            </a:pPr>
            <a:r>
              <a:rPr lang="ja-JP" altLang="en-US" sz="3200"/>
              <a:t>　　　　</a:t>
            </a:r>
            <a:r>
              <a:rPr lang="ja-JP" altLang="en-US" sz="3200">
                <a:solidFill>
                  <a:srgbClr val="FF0000"/>
                </a:solidFill>
              </a:rPr>
              <a:t>著者名、その文章が公開された年、</a:t>
            </a:r>
            <a:r>
              <a:rPr lang="en-US" altLang="ja-JP" sz="3200" dirty="0">
                <a:solidFill>
                  <a:srgbClr val="FF0000"/>
                </a:solidFill>
              </a:rPr>
              <a:t>『</a:t>
            </a:r>
            <a:r>
              <a:rPr lang="ja-JP" altLang="en-US" sz="3200">
                <a:solidFill>
                  <a:srgbClr val="FF0000"/>
                </a:solidFill>
              </a:rPr>
              <a:t>書籍名</a:t>
            </a:r>
            <a:r>
              <a:rPr lang="en-US" altLang="ja-JP" sz="3200" dirty="0">
                <a:solidFill>
                  <a:srgbClr val="FF0000"/>
                </a:solidFill>
              </a:rPr>
              <a:t>』</a:t>
            </a:r>
            <a:r>
              <a:rPr lang="ja-JP" altLang="en-US" sz="3200">
                <a:solidFill>
                  <a:srgbClr val="FF0000"/>
                </a:solidFill>
              </a:rPr>
              <a:t>、出版社</a:t>
            </a:r>
            <a:endParaRPr lang="en-US" altLang="ja-JP" sz="3200" dirty="0">
              <a:solidFill>
                <a:srgbClr val="FF0000"/>
              </a:solidFill>
            </a:endParaRPr>
          </a:p>
          <a:p>
            <a:pPr marL="0" indent="0">
              <a:buNone/>
            </a:pPr>
            <a:r>
              <a:rPr lang="ja-JP" altLang="en-US" sz="3200"/>
              <a:t>　　　　</a:t>
            </a:r>
            <a:r>
              <a:rPr lang="en-US" altLang="ja-JP" sz="3200" dirty="0"/>
              <a:t>※</a:t>
            </a:r>
            <a:r>
              <a:rPr lang="ja-JP" altLang="en-US" sz="3200" u="sng"/>
              <a:t>公開年が最後に来る場合もあり！</a:t>
            </a:r>
            <a:endParaRPr lang="en-US" altLang="ja-JP" sz="3200" u="sng" dirty="0"/>
          </a:p>
        </p:txBody>
      </p:sp>
    </p:spTree>
    <p:extLst>
      <p:ext uri="{BB962C8B-B14F-4D97-AF65-F5344CB8AC3E}">
        <p14:creationId xmlns:p14="http://schemas.microsoft.com/office/powerpoint/2010/main" val="357134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DB4298B-514D-4087-BFCF-5E0B7C9A9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04250D78-05C1-41CC-8744-FF361296252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488B658F-163C-450C-B32C-2385E374B2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3" name="Freeform 6">
              <a:extLst>
                <a:ext uri="{FF2B5EF4-FFF2-40B4-BE49-F238E27FC236}">
                  <a16:creationId xmlns:a16="http://schemas.microsoft.com/office/drawing/2014/main" id="{5AE85F6C-45F9-4F00-8AA8-52BD510596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4" name="Freeform 7">
              <a:extLst>
                <a:ext uri="{FF2B5EF4-FFF2-40B4-BE49-F238E27FC236}">
                  <a16:creationId xmlns:a16="http://schemas.microsoft.com/office/drawing/2014/main" id="{4B0E90C3-F098-46CE-B1D9-44EDE9C6E3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5" name="Freeform 8">
              <a:extLst>
                <a:ext uri="{FF2B5EF4-FFF2-40B4-BE49-F238E27FC236}">
                  <a16:creationId xmlns:a16="http://schemas.microsoft.com/office/drawing/2014/main" id="{FFF59D4E-9109-4D0A-8064-9C534CCFB9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6" name="Freeform 9">
              <a:extLst>
                <a:ext uri="{FF2B5EF4-FFF2-40B4-BE49-F238E27FC236}">
                  <a16:creationId xmlns:a16="http://schemas.microsoft.com/office/drawing/2014/main" id="{94B8AAA4-1840-48B9-A1E7-8CE75F8732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7" name="Freeform 10">
              <a:extLst>
                <a:ext uri="{FF2B5EF4-FFF2-40B4-BE49-F238E27FC236}">
                  <a16:creationId xmlns:a16="http://schemas.microsoft.com/office/drawing/2014/main" id="{5A87B14D-183F-429F-849A-A6DC957B0B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8" name="Freeform 11">
              <a:extLst>
                <a:ext uri="{FF2B5EF4-FFF2-40B4-BE49-F238E27FC236}">
                  <a16:creationId xmlns:a16="http://schemas.microsoft.com/office/drawing/2014/main" id="{1C261938-CF78-4843-9295-A20FD1591D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9" name="Freeform 12">
              <a:extLst>
                <a:ext uri="{FF2B5EF4-FFF2-40B4-BE49-F238E27FC236}">
                  <a16:creationId xmlns:a16="http://schemas.microsoft.com/office/drawing/2014/main" id="{70557A9F-9800-4BDA-8EA5-312FBB056F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0" name="Freeform 13">
              <a:extLst>
                <a:ext uri="{FF2B5EF4-FFF2-40B4-BE49-F238E27FC236}">
                  <a16:creationId xmlns:a16="http://schemas.microsoft.com/office/drawing/2014/main" id="{55443555-50A7-490F-A7BD-C3761876BE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1" name="Freeform 14">
              <a:extLst>
                <a:ext uri="{FF2B5EF4-FFF2-40B4-BE49-F238E27FC236}">
                  <a16:creationId xmlns:a16="http://schemas.microsoft.com/office/drawing/2014/main" id="{0E25D709-0236-44C4-9AD0-23C27FFB64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2" name="Freeform 15">
              <a:extLst>
                <a:ext uri="{FF2B5EF4-FFF2-40B4-BE49-F238E27FC236}">
                  <a16:creationId xmlns:a16="http://schemas.microsoft.com/office/drawing/2014/main" id="{52D3488E-C376-4058-9B14-3E67ECCF40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3" name="Freeform 16">
              <a:extLst>
                <a:ext uri="{FF2B5EF4-FFF2-40B4-BE49-F238E27FC236}">
                  <a16:creationId xmlns:a16="http://schemas.microsoft.com/office/drawing/2014/main" id="{29C0577D-AE94-4E3E-AFE9-87D6F505C6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4" name="Freeform 17">
              <a:extLst>
                <a:ext uri="{FF2B5EF4-FFF2-40B4-BE49-F238E27FC236}">
                  <a16:creationId xmlns:a16="http://schemas.microsoft.com/office/drawing/2014/main" id="{628A3D14-A3AE-415B-81C0-10DABBD63C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5" name="Freeform 18">
              <a:extLst>
                <a:ext uri="{FF2B5EF4-FFF2-40B4-BE49-F238E27FC236}">
                  <a16:creationId xmlns:a16="http://schemas.microsoft.com/office/drawing/2014/main" id="{07722035-1059-41F4-801E-F6C3F43831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6" name="Freeform 19">
              <a:extLst>
                <a:ext uri="{FF2B5EF4-FFF2-40B4-BE49-F238E27FC236}">
                  <a16:creationId xmlns:a16="http://schemas.microsoft.com/office/drawing/2014/main" id="{98275878-64ED-413C-B1B9-654EE17C5D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7" name="Freeform 20">
              <a:extLst>
                <a:ext uri="{FF2B5EF4-FFF2-40B4-BE49-F238E27FC236}">
                  <a16:creationId xmlns:a16="http://schemas.microsoft.com/office/drawing/2014/main" id="{6BE90BD7-1A14-43A3-8CD4-8D181EE630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accent1">
                  <a:alpha val="12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8" name="Freeform 21">
              <a:extLst>
                <a:ext uri="{FF2B5EF4-FFF2-40B4-BE49-F238E27FC236}">
                  <a16:creationId xmlns:a16="http://schemas.microsoft.com/office/drawing/2014/main" id="{8609B6EC-0BA4-4C45-B9CA-311B34B83A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accent1">
                  <a:alpha val="12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9" name="Freeform 22">
              <a:extLst>
                <a:ext uri="{FF2B5EF4-FFF2-40B4-BE49-F238E27FC236}">
                  <a16:creationId xmlns:a16="http://schemas.microsoft.com/office/drawing/2014/main" id="{BA3962A2-D76B-4346-9535-356648073A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accent1">
                  <a:alpha val="11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30" name="Freeform 23">
              <a:extLst>
                <a:ext uri="{FF2B5EF4-FFF2-40B4-BE49-F238E27FC236}">
                  <a16:creationId xmlns:a16="http://schemas.microsoft.com/office/drawing/2014/main" id="{28CBAD67-783A-4EFF-852A-40CD9D58C3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31" name="Freeform 24">
              <a:extLst>
                <a:ext uri="{FF2B5EF4-FFF2-40B4-BE49-F238E27FC236}">
                  <a16:creationId xmlns:a16="http://schemas.microsoft.com/office/drawing/2014/main" id="{780BC275-9329-40AA-849F-7B258245EE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32" name="Freeform 25">
              <a:extLst>
                <a:ext uri="{FF2B5EF4-FFF2-40B4-BE49-F238E27FC236}">
                  <a16:creationId xmlns:a16="http://schemas.microsoft.com/office/drawing/2014/main" id="{55DA4B63-E5E4-49C5-BC03-E5A312146F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sp>
        <p:nvSpPr>
          <p:cNvPr id="4" name="スライド番号プレースホルダー 3">
            <a:extLst>
              <a:ext uri="{FF2B5EF4-FFF2-40B4-BE49-F238E27FC236}">
                <a16:creationId xmlns:a16="http://schemas.microsoft.com/office/drawing/2014/main" id="{91FCF68D-195F-7CAC-DAD4-1949C9B545D8}"/>
              </a:ext>
            </a:extLst>
          </p:cNvPr>
          <p:cNvSpPr>
            <a:spLocks noGrp="1"/>
          </p:cNvSpPr>
          <p:nvPr>
            <p:ph type="sldNum" sz="quarter" idx="12"/>
          </p:nvPr>
        </p:nvSpPr>
        <p:spPr>
          <a:xfrm>
            <a:off x="10469880" y="320040"/>
            <a:ext cx="914400" cy="320040"/>
          </a:xfrm>
        </p:spPr>
        <p:txBody>
          <a:bodyPr>
            <a:normAutofit/>
          </a:bodyPr>
          <a:lstStyle/>
          <a:p>
            <a:pPr>
              <a:spcAft>
                <a:spcPts val="600"/>
              </a:spcAft>
            </a:pPr>
            <a:fld id="{6D22F896-40B5-4ADD-8801-0D06FADFA095}" type="slidenum">
              <a:rPr lang="en-US" smtClean="0"/>
              <a:pPr>
                <a:spcAft>
                  <a:spcPts val="600"/>
                </a:spcAft>
              </a:pPr>
              <a:t>12</a:t>
            </a:fld>
            <a:endParaRPr lang="en-US"/>
          </a:p>
        </p:txBody>
      </p:sp>
      <p:sp>
        <p:nvSpPr>
          <p:cNvPr id="2" name="タイトル 1">
            <a:extLst>
              <a:ext uri="{FF2B5EF4-FFF2-40B4-BE49-F238E27FC236}">
                <a16:creationId xmlns:a16="http://schemas.microsoft.com/office/drawing/2014/main" id="{E138EB08-8C44-D2AB-5E20-74E40E72EA52}"/>
              </a:ext>
            </a:extLst>
          </p:cNvPr>
          <p:cNvSpPr>
            <a:spLocks noGrp="1"/>
          </p:cNvSpPr>
          <p:nvPr>
            <p:ph type="title"/>
          </p:nvPr>
        </p:nvSpPr>
        <p:spPr>
          <a:xfrm>
            <a:off x="261939" y="320040"/>
            <a:ext cx="10482792" cy="1049403"/>
          </a:xfrm>
        </p:spPr>
        <p:txBody>
          <a:bodyPr anchor="b">
            <a:normAutofit/>
          </a:bodyPr>
          <a:lstStyle/>
          <a:p>
            <a:pPr algn="l"/>
            <a:r>
              <a:rPr kumimoji="1" lang="ja-JP" altLang="en-US" i="1">
                <a:solidFill>
                  <a:schemeClr val="tx1"/>
                </a:solidFill>
              </a:rPr>
              <a:t>引用</a:t>
            </a:r>
            <a:r>
              <a:rPr kumimoji="1" lang="en-US" altLang="ja-JP" i="1" dirty="0">
                <a:solidFill>
                  <a:schemeClr val="tx1"/>
                </a:solidFill>
              </a:rPr>
              <a:t>/</a:t>
            </a:r>
            <a:r>
              <a:rPr kumimoji="1" lang="ja-JP" altLang="en-US" i="1">
                <a:solidFill>
                  <a:schemeClr val="tx1"/>
                </a:solidFill>
              </a:rPr>
              <a:t>参照の方法</a:t>
            </a:r>
          </a:p>
        </p:txBody>
      </p:sp>
      <p:sp>
        <p:nvSpPr>
          <p:cNvPr id="3" name="コンテンツ プレースホルダー 2">
            <a:extLst>
              <a:ext uri="{FF2B5EF4-FFF2-40B4-BE49-F238E27FC236}">
                <a16:creationId xmlns:a16="http://schemas.microsoft.com/office/drawing/2014/main" id="{27D1F08C-13B0-7261-B79E-D6CC9DFF8FE0}"/>
              </a:ext>
            </a:extLst>
          </p:cNvPr>
          <p:cNvSpPr>
            <a:spLocks noGrp="1"/>
          </p:cNvSpPr>
          <p:nvPr>
            <p:ph idx="1"/>
          </p:nvPr>
        </p:nvSpPr>
        <p:spPr>
          <a:xfrm>
            <a:off x="261936" y="1204332"/>
            <a:ext cx="11445875" cy="4668400"/>
          </a:xfrm>
        </p:spPr>
        <p:txBody>
          <a:bodyPr anchor="ctr">
            <a:normAutofit lnSpcReduction="10000"/>
          </a:bodyPr>
          <a:lstStyle/>
          <a:p>
            <a:pPr marL="0" indent="0">
              <a:buNone/>
            </a:pPr>
            <a:r>
              <a:rPr kumimoji="1" lang="ja-JP" altLang="en-US" sz="3200"/>
              <a:t>◎脚注</a:t>
            </a:r>
            <a:r>
              <a:rPr kumimoji="1" lang="en-US" altLang="ja-JP" sz="3200" dirty="0"/>
              <a:t>/</a:t>
            </a:r>
            <a:r>
              <a:rPr kumimoji="1" lang="ja-JP" altLang="en-US" sz="3200"/>
              <a:t>文末注に出典を示す場合</a:t>
            </a:r>
            <a:endParaRPr kumimoji="1" lang="en-US" altLang="ja-JP" sz="3200" dirty="0"/>
          </a:p>
          <a:p>
            <a:pPr marL="0" indent="0">
              <a:buNone/>
            </a:pPr>
            <a:r>
              <a:rPr lang="ja-JP" altLang="en-US" sz="3200"/>
              <a:t>　例：</a:t>
            </a:r>
            <a:r>
              <a:rPr lang="en-US" altLang="ja-JP" sz="3200" dirty="0"/>
              <a:t>〜〜〜〜〜</a:t>
            </a:r>
            <a:r>
              <a:rPr lang="en-US" altLang="ja-JP" sz="3200" baseline="30000" dirty="0"/>
              <a:t>1</a:t>
            </a:r>
            <a:r>
              <a:rPr lang="ja-JP" altLang="en-US" sz="3200"/>
              <a:t>。</a:t>
            </a:r>
            <a:r>
              <a:rPr lang="en-US" altLang="ja-JP" sz="3200" dirty="0"/>
              <a:t>〜〜〜〜〜</a:t>
            </a:r>
            <a:r>
              <a:rPr lang="ja-JP" altLang="en-US" sz="3200"/>
              <a:t>。</a:t>
            </a:r>
            <a:r>
              <a:rPr lang="en-US" altLang="ja-JP" sz="3200" dirty="0"/>
              <a:t>〜〜〜〜〜〜〜〜〜〜〜〜</a:t>
            </a:r>
            <a:r>
              <a:rPr lang="ja-JP" altLang="en-US" sz="3200"/>
              <a:t>。</a:t>
            </a:r>
            <a:endParaRPr lang="en-US" altLang="ja-JP" sz="3200" dirty="0"/>
          </a:p>
          <a:p>
            <a:pPr marL="0" indent="0">
              <a:buNone/>
            </a:pPr>
            <a:r>
              <a:rPr lang="ja-JP" altLang="en-US" sz="3200"/>
              <a:t>　　　</a:t>
            </a:r>
            <a:r>
              <a:rPr lang="en-US" altLang="ja-JP" sz="3200" dirty="0"/>
              <a:t> 〜〜〜〜〜〜〜〜〜〜〜〜</a:t>
            </a:r>
            <a:r>
              <a:rPr lang="en-US" altLang="ja-JP" sz="3200" baseline="30000" dirty="0"/>
              <a:t>2</a:t>
            </a:r>
            <a:r>
              <a:rPr lang="ja-JP" altLang="en-US" sz="3200"/>
              <a:t>。</a:t>
            </a:r>
            <a:r>
              <a:rPr lang="en-US" altLang="ja-JP" sz="3200" dirty="0"/>
              <a:t>〜〜〜〜〜〜〜〜〜〜</a:t>
            </a:r>
            <a:r>
              <a:rPr lang="ja-JP" altLang="en-US" sz="3200"/>
              <a:t>。</a:t>
            </a:r>
            <a:endParaRPr lang="en-US" altLang="ja-JP" sz="3200" dirty="0"/>
          </a:p>
          <a:p>
            <a:pPr marL="0" indent="0">
              <a:buNone/>
            </a:pPr>
            <a:r>
              <a:rPr lang="ja-JP" altLang="en-US" sz="3200"/>
              <a:t>　　　</a:t>
            </a:r>
            <a:r>
              <a:rPr lang="en-US" altLang="ja-JP" sz="3200" dirty="0"/>
              <a:t> 〜〜〜〜〜〜〜</a:t>
            </a:r>
            <a:r>
              <a:rPr lang="ja-JP" altLang="en-US" sz="3200"/>
              <a:t>。</a:t>
            </a:r>
            <a:r>
              <a:rPr lang="en-US" altLang="ja-JP" sz="3200" dirty="0"/>
              <a:t>〜〜〜〜〜〜〜〜〜</a:t>
            </a:r>
            <a:r>
              <a:rPr lang="ja-JP" altLang="en-US" sz="3200"/>
              <a:t>。</a:t>
            </a:r>
            <a:endParaRPr lang="en-US" altLang="ja-JP" sz="3200" dirty="0"/>
          </a:p>
          <a:p>
            <a:pPr marL="0" indent="0">
              <a:buNone/>
            </a:pPr>
            <a:r>
              <a:rPr kumimoji="1" lang="ja-JP" altLang="en-US" sz="3200"/>
              <a:t>　　　</a:t>
            </a:r>
            <a:r>
              <a:rPr kumimoji="1" lang="en-US" altLang="ja-JP" sz="3200" dirty="0"/>
              <a:t>————</a:t>
            </a:r>
            <a:r>
              <a:rPr kumimoji="1" lang="ja-JP" altLang="en-US" sz="3200"/>
              <a:t>（ページ末</a:t>
            </a:r>
            <a:r>
              <a:rPr lang="en-US" altLang="ja-JP" sz="3200" dirty="0"/>
              <a:t>/</a:t>
            </a:r>
            <a:r>
              <a:rPr lang="ja-JP" altLang="en-US" sz="3200"/>
              <a:t>文章末</a:t>
            </a:r>
            <a:r>
              <a:rPr kumimoji="1" lang="ja-JP" altLang="en-US" sz="3200"/>
              <a:t>）</a:t>
            </a:r>
            <a:endParaRPr kumimoji="1" lang="en-US" altLang="ja-JP" sz="3200" dirty="0"/>
          </a:p>
          <a:p>
            <a:pPr marL="0" indent="0">
              <a:buNone/>
            </a:pPr>
            <a:r>
              <a:rPr lang="ja-JP" altLang="en-US" sz="3200"/>
              <a:t>　　　</a:t>
            </a:r>
            <a:r>
              <a:rPr lang="en-US" altLang="ja-JP" sz="3200" baseline="30000" dirty="0"/>
              <a:t>1 </a:t>
            </a:r>
            <a:r>
              <a:rPr lang="ja-JP" altLang="en-US" sz="3200"/>
              <a:t>著者名、公開年、</a:t>
            </a:r>
            <a:r>
              <a:rPr lang="en-US" altLang="ja-JP" sz="3200" dirty="0"/>
              <a:t>『</a:t>
            </a:r>
            <a:r>
              <a:rPr lang="ja-JP" altLang="en-US" sz="3200"/>
              <a:t>書籍名</a:t>
            </a:r>
            <a:r>
              <a:rPr lang="en-US" altLang="ja-JP" sz="3200" dirty="0"/>
              <a:t>』</a:t>
            </a:r>
            <a:r>
              <a:rPr lang="ja-JP" altLang="en-US" sz="3200"/>
              <a:t>、出版社、</a:t>
            </a:r>
            <a:r>
              <a:rPr lang="en-US" altLang="ja-JP" sz="3200" dirty="0"/>
              <a:t>pp.</a:t>
            </a:r>
            <a:r>
              <a:rPr lang="ja-JP" altLang="en-US" sz="3200"/>
              <a:t>△</a:t>
            </a:r>
            <a:r>
              <a:rPr lang="en-US" altLang="ja-JP" sz="3200" dirty="0"/>
              <a:t>-</a:t>
            </a:r>
            <a:r>
              <a:rPr lang="ja-JP" altLang="en-US" sz="3200"/>
              <a:t>○</a:t>
            </a:r>
            <a:r>
              <a:rPr lang="en-US" altLang="ja-JP" sz="3200" dirty="0"/>
              <a:t>.</a:t>
            </a:r>
          </a:p>
          <a:p>
            <a:pPr marL="0" indent="0">
              <a:buNone/>
            </a:pPr>
            <a:r>
              <a:rPr kumimoji="1" lang="ja-JP" altLang="en-US" sz="3200"/>
              <a:t>　　　</a:t>
            </a:r>
            <a:r>
              <a:rPr kumimoji="1" lang="en-US" altLang="ja-JP" sz="3200" baseline="30000" dirty="0"/>
              <a:t>2 </a:t>
            </a:r>
            <a:r>
              <a:rPr kumimoji="1" lang="ja-JP" altLang="en-US" sz="3200"/>
              <a:t>同上</a:t>
            </a:r>
          </a:p>
        </p:txBody>
      </p:sp>
      <p:sp>
        <p:nvSpPr>
          <p:cNvPr id="5" name="テキスト ボックス 4">
            <a:extLst>
              <a:ext uri="{FF2B5EF4-FFF2-40B4-BE49-F238E27FC236}">
                <a16:creationId xmlns:a16="http://schemas.microsoft.com/office/drawing/2014/main" id="{6284AFA5-41CD-C87A-6345-290054FDD721}"/>
              </a:ext>
            </a:extLst>
          </p:cNvPr>
          <p:cNvSpPr txBox="1"/>
          <p:nvPr/>
        </p:nvSpPr>
        <p:spPr>
          <a:xfrm>
            <a:off x="219076" y="5758026"/>
            <a:ext cx="11488733" cy="584775"/>
          </a:xfrm>
          <a:prstGeom prst="rect">
            <a:avLst/>
          </a:prstGeom>
          <a:noFill/>
        </p:spPr>
        <p:txBody>
          <a:bodyPr wrap="square" rtlCol="0">
            <a:spAutoFit/>
          </a:bodyPr>
          <a:lstStyle/>
          <a:p>
            <a:r>
              <a:rPr kumimoji="1" lang="ja-JP" altLang="en-US" sz="3200">
                <a:solidFill>
                  <a:srgbClr val="FF0000"/>
                </a:solidFill>
              </a:rPr>
              <a:t>→注の中に著者名、年、</a:t>
            </a:r>
            <a:r>
              <a:rPr kumimoji="1" lang="en-US" altLang="ja-JP" sz="3200" dirty="0">
                <a:solidFill>
                  <a:srgbClr val="FF0000"/>
                </a:solidFill>
              </a:rPr>
              <a:t>『</a:t>
            </a:r>
            <a:r>
              <a:rPr kumimoji="1" lang="ja-JP" altLang="en-US" sz="3200">
                <a:solidFill>
                  <a:srgbClr val="FF0000"/>
                </a:solidFill>
              </a:rPr>
              <a:t>書籍名</a:t>
            </a:r>
            <a:r>
              <a:rPr kumimoji="1" lang="en-US" altLang="ja-JP" sz="3200" dirty="0">
                <a:solidFill>
                  <a:srgbClr val="FF0000"/>
                </a:solidFill>
              </a:rPr>
              <a:t>』</a:t>
            </a:r>
            <a:r>
              <a:rPr kumimoji="1" lang="ja-JP" altLang="en-US" sz="3200">
                <a:solidFill>
                  <a:srgbClr val="FF0000"/>
                </a:solidFill>
              </a:rPr>
              <a:t>、出版社、参照ページを明記！</a:t>
            </a:r>
          </a:p>
        </p:txBody>
      </p:sp>
    </p:spTree>
    <p:extLst>
      <p:ext uri="{BB962C8B-B14F-4D97-AF65-F5344CB8AC3E}">
        <p14:creationId xmlns:p14="http://schemas.microsoft.com/office/powerpoint/2010/main" val="11161886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75627FE-0AC5-4349-AC08-45A58BEC9B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F87AAF7B-2090-475D-9C3E-FDC03DD87A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F2DCEC33-4B31-44BC-99CB-9E4845DC4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3" name="Freeform 6">
              <a:extLst>
                <a:ext uri="{FF2B5EF4-FFF2-40B4-BE49-F238E27FC236}">
                  <a16:creationId xmlns:a16="http://schemas.microsoft.com/office/drawing/2014/main" id="{204E0A10-D288-4B22-87A1-737B0A37D1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4" name="Freeform 7">
              <a:extLst>
                <a:ext uri="{FF2B5EF4-FFF2-40B4-BE49-F238E27FC236}">
                  <a16:creationId xmlns:a16="http://schemas.microsoft.com/office/drawing/2014/main" id="{9A3E042E-4911-425A-84BB-04BF90D07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5" name="Freeform 8">
              <a:extLst>
                <a:ext uri="{FF2B5EF4-FFF2-40B4-BE49-F238E27FC236}">
                  <a16:creationId xmlns:a16="http://schemas.microsoft.com/office/drawing/2014/main" id="{3A49226D-3129-4C5A-9641-3D03BEEA79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6" name="Freeform 9">
              <a:extLst>
                <a:ext uri="{FF2B5EF4-FFF2-40B4-BE49-F238E27FC236}">
                  <a16:creationId xmlns:a16="http://schemas.microsoft.com/office/drawing/2014/main" id="{9CC3C315-B515-4DD8-AC22-9D8417B37F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7" name="Freeform 10">
              <a:extLst>
                <a:ext uri="{FF2B5EF4-FFF2-40B4-BE49-F238E27FC236}">
                  <a16:creationId xmlns:a16="http://schemas.microsoft.com/office/drawing/2014/main" id="{1A961828-F78F-4D56-A98E-037806C637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8" name="Freeform 11">
              <a:extLst>
                <a:ext uri="{FF2B5EF4-FFF2-40B4-BE49-F238E27FC236}">
                  <a16:creationId xmlns:a16="http://schemas.microsoft.com/office/drawing/2014/main" id="{739D4F9D-3728-42C1-8302-452D51321C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9" name="Freeform 12">
              <a:extLst>
                <a:ext uri="{FF2B5EF4-FFF2-40B4-BE49-F238E27FC236}">
                  <a16:creationId xmlns:a16="http://schemas.microsoft.com/office/drawing/2014/main" id="{B4D9647E-354D-4CA8-B4A7-39172E5EAC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0" name="Freeform 13">
              <a:extLst>
                <a:ext uri="{FF2B5EF4-FFF2-40B4-BE49-F238E27FC236}">
                  <a16:creationId xmlns:a16="http://schemas.microsoft.com/office/drawing/2014/main" id="{A3EC74E0-5222-4ACC-BCEC-1AA189D3BC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1" name="Freeform 14">
              <a:extLst>
                <a:ext uri="{FF2B5EF4-FFF2-40B4-BE49-F238E27FC236}">
                  <a16:creationId xmlns:a16="http://schemas.microsoft.com/office/drawing/2014/main" id="{C0AE72B4-084D-42E6-ABED-5FD4650D4B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2" name="Freeform 15">
              <a:extLst>
                <a:ext uri="{FF2B5EF4-FFF2-40B4-BE49-F238E27FC236}">
                  <a16:creationId xmlns:a16="http://schemas.microsoft.com/office/drawing/2014/main" id="{C9D1F5DD-8D50-4098-8D2B-10E2847527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3" name="Freeform 16">
              <a:extLst>
                <a:ext uri="{FF2B5EF4-FFF2-40B4-BE49-F238E27FC236}">
                  <a16:creationId xmlns:a16="http://schemas.microsoft.com/office/drawing/2014/main" id="{D48F3941-C3C7-4589-AA46-067F6BB2D0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4" name="Freeform 17">
              <a:extLst>
                <a:ext uri="{FF2B5EF4-FFF2-40B4-BE49-F238E27FC236}">
                  <a16:creationId xmlns:a16="http://schemas.microsoft.com/office/drawing/2014/main" id="{C16BBE9A-4BE3-4401-82C5-8041DB14E5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5" name="Freeform 18">
              <a:extLst>
                <a:ext uri="{FF2B5EF4-FFF2-40B4-BE49-F238E27FC236}">
                  <a16:creationId xmlns:a16="http://schemas.microsoft.com/office/drawing/2014/main" id="{06180330-CCD3-4D14-A652-D60C28252D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6" name="Freeform 19">
              <a:extLst>
                <a:ext uri="{FF2B5EF4-FFF2-40B4-BE49-F238E27FC236}">
                  <a16:creationId xmlns:a16="http://schemas.microsoft.com/office/drawing/2014/main" id="{616C90F6-4133-43A5-B47C-7750FE281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7" name="Freeform 20">
              <a:extLst>
                <a:ext uri="{FF2B5EF4-FFF2-40B4-BE49-F238E27FC236}">
                  <a16:creationId xmlns:a16="http://schemas.microsoft.com/office/drawing/2014/main" id="{D7C03F90-E828-4414-8A53-92069FFB68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8" name="Freeform 21">
              <a:extLst>
                <a:ext uri="{FF2B5EF4-FFF2-40B4-BE49-F238E27FC236}">
                  <a16:creationId xmlns:a16="http://schemas.microsoft.com/office/drawing/2014/main" id="{6ADDE443-75AA-4F32-A2EE-272C4347CE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9" name="Freeform 22">
              <a:extLst>
                <a:ext uri="{FF2B5EF4-FFF2-40B4-BE49-F238E27FC236}">
                  <a16:creationId xmlns:a16="http://schemas.microsoft.com/office/drawing/2014/main" id="{ACD281C1-1D59-453F-A33A-D83E39EB06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30" name="Freeform 23">
              <a:extLst>
                <a:ext uri="{FF2B5EF4-FFF2-40B4-BE49-F238E27FC236}">
                  <a16:creationId xmlns:a16="http://schemas.microsoft.com/office/drawing/2014/main" id="{60217FAC-29FE-4D6B-9BB4-FF41AA756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31" name="Freeform 24">
              <a:extLst>
                <a:ext uri="{FF2B5EF4-FFF2-40B4-BE49-F238E27FC236}">
                  <a16:creationId xmlns:a16="http://schemas.microsoft.com/office/drawing/2014/main" id="{0D3CC33A-6E36-4A72-9965-8E20FB05D1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32" name="Freeform 25">
              <a:extLst>
                <a:ext uri="{FF2B5EF4-FFF2-40B4-BE49-F238E27FC236}">
                  <a16:creationId xmlns:a16="http://schemas.microsoft.com/office/drawing/2014/main" id="{F128F04E-05CD-4035-A32B-6E9ABAB931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sp>
        <p:nvSpPr>
          <p:cNvPr id="34" name="Rectangle 33">
            <a:extLst>
              <a:ext uri="{FF2B5EF4-FFF2-40B4-BE49-F238E27FC236}">
                <a16:creationId xmlns:a16="http://schemas.microsoft.com/office/drawing/2014/main" id="{BC2574CF-1D35-4994-87BD-5A3378E1A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788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32A90013-6CF9-9170-ACFD-E83BF4270A24}"/>
              </a:ext>
            </a:extLst>
          </p:cNvPr>
          <p:cNvSpPr>
            <a:spLocks noGrp="1"/>
          </p:cNvSpPr>
          <p:nvPr>
            <p:ph type="title"/>
          </p:nvPr>
        </p:nvSpPr>
        <p:spPr>
          <a:xfrm>
            <a:off x="645459" y="960120"/>
            <a:ext cx="3865695" cy="4171278"/>
          </a:xfrm>
        </p:spPr>
        <p:txBody>
          <a:bodyPr>
            <a:normAutofit/>
          </a:bodyPr>
          <a:lstStyle/>
          <a:p>
            <a:r>
              <a:rPr kumimoji="1" lang="ja-JP" altLang="en-US" sz="3200">
                <a:solidFill>
                  <a:schemeClr val="tx1"/>
                </a:solidFill>
              </a:rPr>
              <a:t>その他、</a:t>
            </a:r>
            <a:br>
              <a:rPr kumimoji="1" lang="en-US" altLang="ja-JP" sz="3200" dirty="0">
                <a:solidFill>
                  <a:schemeClr val="tx1"/>
                </a:solidFill>
              </a:rPr>
            </a:br>
            <a:r>
              <a:rPr kumimoji="1" lang="ja-JP" altLang="en-US" sz="3200">
                <a:solidFill>
                  <a:schemeClr val="tx1"/>
                </a:solidFill>
              </a:rPr>
              <a:t>共著本や雑誌論文、</a:t>
            </a:r>
            <a:br>
              <a:rPr kumimoji="1" lang="en-US" altLang="ja-JP" sz="3200" dirty="0">
                <a:solidFill>
                  <a:schemeClr val="tx1"/>
                </a:solidFill>
              </a:rPr>
            </a:br>
            <a:r>
              <a:rPr kumimoji="1" lang="ja-JP" altLang="en-US" sz="3200">
                <a:solidFill>
                  <a:schemeClr val="tx1"/>
                </a:solidFill>
              </a:rPr>
              <a:t>新聞記事や法律、</a:t>
            </a:r>
            <a:br>
              <a:rPr kumimoji="1" lang="en-US" altLang="ja-JP" sz="3200" dirty="0">
                <a:solidFill>
                  <a:schemeClr val="tx1"/>
                </a:solidFill>
              </a:rPr>
            </a:br>
            <a:r>
              <a:rPr kumimoji="1" lang="ja-JP" altLang="en-US" sz="3200">
                <a:solidFill>
                  <a:schemeClr val="tx1"/>
                </a:solidFill>
              </a:rPr>
              <a:t>パンフレットなど、</a:t>
            </a:r>
            <a:br>
              <a:rPr kumimoji="1" lang="en-US" altLang="ja-JP" sz="3200" dirty="0">
                <a:solidFill>
                  <a:schemeClr val="tx1"/>
                </a:solidFill>
              </a:rPr>
            </a:br>
            <a:r>
              <a:rPr kumimoji="1" lang="ja-JP" altLang="en-US" sz="3200">
                <a:solidFill>
                  <a:schemeClr val="tx1"/>
                </a:solidFill>
              </a:rPr>
              <a:t>メディアによっても記載方法は異なります。</a:t>
            </a:r>
          </a:p>
        </p:txBody>
      </p:sp>
      <p:sp>
        <p:nvSpPr>
          <p:cNvPr id="4" name="スライド番号プレースホルダー 3">
            <a:extLst>
              <a:ext uri="{FF2B5EF4-FFF2-40B4-BE49-F238E27FC236}">
                <a16:creationId xmlns:a16="http://schemas.microsoft.com/office/drawing/2014/main" id="{14049D69-8AB2-87F3-8655-CBEDDCF911AF}"/>
              </a:ext>
            </a:extLst>
          </p:cNvPr>
          <p:cNvSpPr>
            <a:spLocks noGrp="1"/>
          </p:cNvSpPr>
          <p:nvPr>
            <p:ph type="sldNum" sz="quarter" idx="12"/>
          </p:nvPr>
        </p:nvSpPr>
        <p:spPr>
          <a:xfrm>
            <a:off x="10469880" y="320040"/>
            <a:ext cx="914400" cy="320040"/>
          </a:xfrm>
        </p:spPr>
        <p:txBody>
          <a:bodyPr>
            <a:normAutofit/>
          </a:bodyPr>
          <a:lstStyle/>
          <a:p>
            <a:pPr>
              <a:spcAft>
                <a:spcPts val="600"/>
              </a:spcAft>
            </a:pPr>
            <a:fld id="{6D22F896-40B5-4ADD-8801-0D06FADFA095}" type="slidenum">
              <a:rPr lang="en-US">
                <a:solidFill>
                  <a:schemeClr val="tx1"/>
                </a:solidFill>
              </a:rPr>
              <a:pPr>
                <a:spcAft>
                  <a:spcPts val="600"/>
                </a:spcAft>
              </a:pPr>
              <a:t>13</a:t>
            </a:fld>
            <a:endParaRPr lang="en-US">
              <a:solidFill>
                <a:schemeClr val="tx1"/>
              </a:solidFill>
            </a:endParaRPr>
          </a:p>
        </p:txBody>
      </p:sp>
      <p:cxnSp>
        <p:nvCxnSpPr>
          <p:cNvPr id="36" name="Straight Connector 35">
            <a:extLst>
              <a:ext uri="{FF2B5EF4-FFF2-40B4-BE49-F238E27FC236}">
                <a16:creationId xmlns:a16="http://schemas.microsoft.com/office/drawing/2014/main" id="{68B6AB33-DFE6-4FE4-94FE-C9E25424AD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52263" y="1200150"/>
            <a:ext cx="0" cy="354397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コンテンツ プレースホルダー 2">
            <a:extLst>
              <a:ext uri="{FF2B5EF4-FFF2-40B4-BE49-F238E27FC236}">
                <a16:creationId xmlns:a16="http://schemas.microsoft.com/office/drawing/2014/main" id="{A96B2A74-ACF0-6C62-A1E8-A6A3F26C3D97}"/>
              </a:ext>
            </a:extLst>
          </p:cNvPr>
          <p:cNvSpPr>
            <a:spLocks noGrp="1"/>
          </p:cNvSpPr>
          <p:nvPr>
            <p:ph idx="1"/>
          </p:nvPr>
        </p:nvSpPr>
        <p:spPr>
          <a:xfrm>
            <a:off x="4983164" y="960119"/>
            <a:ext cx="6946898" cy="4828253"/>
          </a:xfrm>
        </p:spPr>
        <p:txBody>
          <a:bodyPr>
            <a:normAutofit fontScale="92500"/>
          </a:bodyPr>
          <a:lstStyle/>
          <a:p>
            <a:pPr marL="0" indent="-961200">
              <a:buNone/>
            </a:pPr>
            <a:r>
              <a:rPr lang="ja-JP" altLang="en-US" sz="3200">
                <a:solidFill>
                  <a:srgbClr val="FF0000"/>
                </a:solidFill>
              </a:rPr>
              <a:t>引用</a:t>
            </a:r>
            <a:r>
              <a:rPr lang="en-US" altLang="ja-JP" sz="3200" dirty="0">
                <a:solidFill>
                  <a:srgbClr val="FF0000"/>
                </a:solidFill>
              </a:rPr>
              <a:t>/</a:t>
            </a:r>
            <a:r>
              <a:rPr lang="ja-JP" altLang="en-US" sz="3200">
                <a:solidFill>
                  <a:srgbClr val="FF0000"/>
                </a:solidFill>
              </a:rPr>
              <a:t>参照の仕方は多様にあります！</a:t>
            </a:r>
            <a:br>
              <a:rPr lang="en-US" altLang="ja-JP" sz="3200" dirty="0">
                <a:solidFill>
                  <a:srgbClr val="FF0000"/>
                </a:solidFill>
              </a:rPr>
            </a:br>
            <a:r>
              <a:rPr lang="ja-JP" altLang="en-US" sz="3200"/>
              <a:t>・</a:t>
            </a:r>
            <a:r>
              <a:rPr lang="ja-JP" altLang="en-US" sz="3200" u="sng"/>
              <a:t>担当の先生に聞く。</a:t>
            </a:r>
            <a:br>
              <a:rPr lang="en-US" altLang="ja-JP" sz="3200" dirty="0"/>
            </a:br>
            <a:r>
              <a:rPr lang="ja-JP" altLang="en-US" sz="3200"/>
              <a:t>・</a:t>
            </a:r>
            <a:r>
              <a:rPr lang="ja-JP" altLang="en-US" sz="3200" u="sng"/>
              <a:t>自分のレポート</a:t>
            </a:r>
            <a:r>
              <a:rPr lang="en-US" altLang="ja-JP" sz="3200" u="sng" dirty="0"/>
              <a:t>/</a:t>
            </a:r>
            <a:r>
              <a:rPr lang="ja-JP" altLang="en-US" sz="3200" u="sng"/>
              <a:t>論文で依拠する文献の引用</a:t>
            </a:r>
            <a:r>
              <a:rPr lang="en-US" altLang="ja-JP" sz="3200" u="sng" dirty="0"/>
              <a:t>/</a:t>
            </a:r>
            <a:r>
              <a:rPr lang="ja-JP" altLang="en-US" sz="3200" u="sng"/>
              <a:t>参照方法に合わせる。</a:t>
            </a:r>
            <a:endParaRPr lang="en-US" altLang="ja-JP" sz="3200" u="sng" dirty="0"/>
          </a:p>
          <a:p>
            <a:pPr marL="0" indent="-961200">
              <a:buNone/>
            </a:pPr>
            <a:r>
              <a:rPr lang="ja-JP" altLang="en-US" sz="3200"/>
              <a:t>などをしてください！</a:t>
            </a:r>
            <a:endParaRPr lang="en-US" altLang="ja-JP" sz="3200" dirty="0"/>
          </a:p>
          <a:p>
            <a:pPr marL="0" indent="-961200">
              <a:buNone/>
            </a:pPr>
            <a:r>
              <a:rPr lang="ja-JP" altLang="en-US" sz="3200"/>
              <a:t>もしくは、立教大学の</a:t>
            </a:r>
            <a:r>
              <a:rPr lang="en-US" altLang="ja-JP" sz="3200" dirty="0"/>
              <a:t>『Master of Writing』</a:t>
            </a:r>
            <a:r>
              <a:rPr lang="ja-JP" altLang="en-US" sz="3200"/>
              <a:t>や</a:t>
            </a:r>
            <a:r>
              <a:rPr lang="en-US" altLang="ja-JP" sz="3200" dirty="0"/>
              <a:t>『</a:t>
            </a:r>
            <a:r>
              <a:rPr lang="ja-JP" altLang="en-US" sz="3200"/>
              <a:t>立教大学法学部</a:t>
            </a:r>
            <a:r>
              <a:rPr lang="en-US" altLang="ja-JP" sz="3200" dirty="0"/>
              <a:t> </a:t>
            </a:r>
            <a:r>
              <a:rPr lang="ja-JP" altLang="en-US" sz="3200"/>
              <a:t>ラーニングガイド</a:t>
            </a:r>
            <a:r>
              <a:rPr lang="en-US" altLang="ja-JP" sz="3200" dirty="0"/>
              <a:t>』</a:t>
            </a:r>
            <a:r>
              <a:rPr lang="ja-JP" altLang="en-US" sz="3200"/>
              <a:t>を見てみるようにしてください！</a:t>
            </a:r>
            <a:endParaRPr lang="en-US" altLang="ja-JP" sz="3200" dirty="0"/>
          </a:p>
        </p:txBody>
      </p:sp>
    </p:spTree>
    <p:extLst>
      <p:ext uri="{BB962C8B-B14F-4D97-AF65-F5344CB8AC3E}">
        <p14:creationId xmlns:p14="http://schemas.microsoft.com/office/powerpoint/2010/main" val="33600864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 name="Rectangle 85">
            <a:extLst>
              <a:ext uri="{FF2B5EF4-FFF2-40B4-BE49-F238E27FC236}">
                <a16:creationId xmlns:a16="http://schemas.microsoft.com/office/drawing/2014/main" id="{D75627FE-0AC5-4349-AC08-45A58BEC9B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8" name="Group 87">
            <a:extLst>
              <a:ext uri="{FF2B5EF4-FFF2-40B4-BE49-F238E27FC236}">
                <a16:creationId xmlns:a16="http://schemas.microsoft.com/office/drawing/2014/main" id="{F87AAF7B-2090-475D-9C3E-FDC03DD87A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89" name="Freeform 5">
              <a:extLst>
                <a:ext uri="{FF2B5EF4-FFF2-40B4-BE49-F238E27FC236}">
                  <a16:creationId xmlns:a16="http://schemas.microsoft.com/office/drawing/2014/main" id="{F2DCEC33-4B31-44BC-99CB-9E4845DC4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90" name="Freeform 6">
              <a:extLst>
                <a:ext uri="{FF2B5EF4-FFF2-40B4-BE49-F238E27FC236}">
                  <a16:creationId xmlns:a16="http://schemas.microsoft.com/office/drawing/2014/main" id="{204E0A10-D288-4B22-87A1-737B0A37D1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91" name="Freeform 7">
              <a:extLst>
                <a:ext uri="{FF2B5EF4-FFF2-40B4-BE49-F238E27FC236}">
                  <a16:creationId xmlns:a16="http://schemas.microsoft.com/office/drawing/2014/main" id="{9A3E042E-4911-425A-84BB-04BF90D07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92" name="Freeform 8">
              <a:extLst>
                <a:ext uri="{FF2B5EF4-FFF2-40B4-BE49-F238E27FC236}">
                  <a16:creationId xmlns:a16="http://schemas.microsoft.com/office/drawing/2014/main" id="{3A49226D-3129-4C5A-9641-3D03BEEA79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93" name="Freeform 9">
              <a:extLst>
                <a:ext uri="{FF2B5EF4-FFF2-40B4-BE49-F238E27FC236}">
                  <a16:creationId xmlns:a16="http://schemas.microsoft.com/office/drawing/2014/main" id="{9CC3C315-B515-4DD8-AC22-9D8417B37F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94" name="Freeform 10">
              <a:extLst>
                <a:ext uri="{FF2B5EF4-FFF2-40B4-BE49-F238E27FC236}">
                  <a16:creationId xmlns:a16="http://schemas.microsoft.com/office/drawing/2014/main" id="{1A961828-F78F-4D56-A98E-037806C637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95" name="Freeform 11">
              <a:extLst>
                <a:ext uri="{FF2B5EF4-FFF2-40B4-BE49-F238E27FC236}">
                  <a16:creationId xmlns:a16="http://schemas.microsoft.com/office/drawing/2014/main" id="{739D4F9D-3728-42C1-8302-452D51321C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96" name="Freeform 12">
              <a:extLst>
                <a:ext uri="{FF2B5EF4-FFF2-40B4-BE49-F238E27FC236}">
                  <a16:creationId xmlns:a16="http://schemas.microsoft.com/office/drawing/2014/main" id="{B4D9647E-354D-4CA8-B4A7-39172E5EAC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97" name="Freeform 13">
              <a:extLst>
                <a:ext uri="{FF2B5EF4-FFF2-40B4-BE49-F238E27FC236}">
                  <a16:creationId xmlns:a16="http://schemas.microsoft.com/office/drawing/2014/main" id="{A3EC74E0-5222-4ACC-BCEC-1AA189D3BC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98" name="Freeform 14">
              <a:extLst>
                <a:ext uri="{FF2B5EF4-FFF2-40B4-BE49-F238E27FC236}">
                  <a16:creationId xmlns:a16="http://schemas.microsoft.com/office/drawing/2014/main" id="{C0AE72B4-084D-42E6-ABED-5FD4650D4B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99" name="Freeform 15">
              <a:extLst>
                <a:ext uri="{FF2B5EF4-FFF2-40B4-BE49-F238E27FC236}">
                  <a16:creationId xmlns:a16="http://schemas.microsoft.com/office/drawing/2014/main" id="{C9D1F5DD-8D50-4098-8D2B-10E2847527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00" name="Freeform 16">
              <a:extLst>
                <a:ext uri="{FF2B5EF4-FFF2-40B4-BE49-F238E27FC236}">
                  <a16:creationId xmlns:a16="http://schemas.microsoft.com/office/drawing/2014/main" id="{D48F3941-C3C7-4589-AA46-067F6BB2D0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01" name="Freeform 17">
              <a:extLst>
                <a:ext uri="{FF2B5EF4-FFF2-40B4-BE49-F238E27FC236}">
                  <a16:creationId xmlns:a16="http://schemas.microsoft.com/office/drawing/2014/main" id="{C16BBE9A-4BE3-4401-82C5-8041DB14E5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02" name="Freeform 18">
              <a:extLst>
                <a:ext uri="{FF2B5EF4-FFF2-40B4-BE49-F238E27FC236}">
                  <a16:creationId xmlns:a16="http://schemas.microsoft.com/office/drawing/2014/main" id="{06180330-CCD3-4D14-A652-D60C28252D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03" name="Freeform 19">
              <a:extLst>
                <a:ext uri="{FF2B5EF4-FFF2-40B4-BE49-F238E27FC236}">
                  <a16:creationId xmlns:a16="http://schemas.microsoft.com/office/drawing/2014/main" id="{616C90F6-4133-43A5-B47C-7750FE281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04" name="Freeform 20">
              <a:extLst>
                <a:ext uri="{FF2B5EF4-FFF2-40B4-BE49-F238E27FC236}">
                  <a16:creationId xmlns:a16="http://schemas.microsoft.com/office/drawing/2014/main" id="{D7C03F90-E828-4414-8A53-92069FFB68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05" name="Freeform 21">
              <a:extLst>
                <a:ext uri="{FF2B5EF4-FFF2-40B4-BE49-F238E27FC236}">
                  <a16:creationId xmlns:a16="http://schemas.microsoft.com/office/drawing/2014/main" id="{6ADDE443-75AA-4F32-A2EE-272C4347CE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06" name="Freeform 22">
              <a:extLst>
                <a:ext uri="{FF2B5EF4-FFF2-40B4-BE49-F238E27FC236}">
                  <a16:creationId xmlns:a16="http://schemas.microsoft.com/office/drawing/2014/main" id="{ACD281C1-1D59-453F-A33A-D83E39EB06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07" name="Freeform 23">
              <a:extLst>
                <a:ext uri="{FF2B5EF4-FFF2-40B4-BE49-F238E27FC236}">
                  <a16:creationId xmlns:a16="http://schemas.microsoft.com/office/drawing/2014/main" id="{60217FAC-29FE-4D6B-9BB4-FF41AA756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08" name="Freeform 24">
              <a:extLst>
                <a:ext uri="{FF2B5EF4-FFF2-40B4-BE49-F238E27FC236}">
                  <a16:creationId xmlns:a16="http://schemas.microsoft.com/office/drawing/2014/main" id="{0D3CC33A-6E36-4A72-9965-8E20FB05D1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09" name="Freeform 25">
              <a:extLst>
                <a:ext uri="{FF2B5EF4-FFF2-40B4-BE49-F238E27FC236}">
                  <a16:creationId xmlns:a16="http://schemas.microsoft.com/office/drawing/2014/main" id="{F128F04E-05CD-4035-A32B-6E9ABAB931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sp>
        <p:nvSpPr>
          <p:cNvPr id="111" name="Rectangle 110">
            <a:extLst>
              <a:ext uri="{FF2B5EF4-FFF2-40B4-BE49-F238E27FC236}">
                <a16:creationId xmlns:a16="http://schemas.microsoft.com/office/drawing/2014/main" id="{BC2574CF-1D35-4994-87BD-5A3378E1A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788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6AF7FD1A-2461-BE23-EB81-9BB3AED8B30A}"/>
              </a:ext>
            </a:extLst>
          </p:cNvPr>
          <p:cNvSpPr>
            <a:spLocks noGrp="1"/>
          </p:cNvSpPr>
          <p:nvPr>
            <p:ph type="title"/>
          </p:nvPr>
        </p:nvSpPr>
        <p:spPr>
          <a:xfrm>
            <a:off x="645459" y="960120"/>
            <a:ext cx="3865695" cy="4171278"/>
          </a:xfrm>
        </p:spPr>
        <p:txBody>
          <a:bodyPr>
            <a:normAutofit/>
          </a:bodyPr>
          <a:lstStyle/>
          <a:p>
            <a:r>
              <a:rPr kumimoji="1" lang="ja-JP" altLang="en-US" sz="4400">
                <a:solidFill>
                  <a:schemeClr val="tx1"/>
                </a:solidFill>
              </a:rPr>
              <a:t>参考文献</a:t>
            </a:r>
          </a:p>
        </p:txBody>
      </p:sp>
      <p:sp>
        <p:nvSpPr>
          <p:cNvPr id="4" name="スライド番号プレースホルダー 3">
            <a:extLst>
              <a:ext uri="{FF2B5EF4-FFF2-40B4-BE49-F238E27FC236}">
                <a16:creationId xmlns:a16="http://schemas.microsoft.com/office/drawing/2014/main" id="{C47562AC-65AB-9243-2ED5-222DF5E2FE9D}"/>
              </a:ext>
            </a:extLst>
          </p:cNvPr>
          <p:cNvSpPr>
            <a:spLocks noGrp="1"/>
          </p:cNvSpPr>
          <p:nvPr>
            <p:ph type="sldNum" sz="quarter" idx="12"/>
          </p:nvPr>
        </p:nvSpPr>
        <p:spPr>
          <a:xfrm>
            <a:off x="10469880" y="320040"/>
            <a:ext cx="914400" cy="320040"/>
          </a:xfrm>
        </p:spPr>
        <p:txBody>
          <a:bodyPr>
            <a:normAutofit/>
          </a:bodyPr>
          <a:lstStyle/>
          <a:p>
            <a:pPr>
              <a:spcAft>
                <a:spcPts val="600"/>
              </a:spcAft>
            </a:pPr>
            <a:fld id="{6D22F896-40B5-4ADD-8801-0D06FADFA095}" type="slidenum">
              <a:rPr lang="en-US">
                <a:solidFill>
                  <a:schemeClr val="tx1"/>
                </a:solidFill>
              </a:rPr>
              <a:pPr>
                <a:spcAft>
                  <a:spcPts val="600"/>
                </a:spcAft>
              </a:pPr>
              <a:t>14</a:t>
            </a:fld>
            <a:endParaRPr lang="en-US">
              <a:solidFill>
                <a:schemeClr val="tx1"/>
              </a:solidFill>
            </a:endParaRPr>
          </a:p>
        </p:txBody>
      </p:sp>
      <p:cxnSp>
        <p:nvCxnSpPr>
          <p:cNvPr id="113" name="Straight Connector 112">
            <a:extLst>
              <a:ext uri="{FF2B5EF4-FFF2-40B4-BE49-F238E27FC236}">
                <a16:creationId xmlns:a16="http://schemas.microsoft.com/office/drawing/2014/main" id="{68B6AB33-DFE6-4FE4-94FE-C9E25424AD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52263" y="1200150"/>
            <a:ext cx="0" cy="354397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コンテンツ プレースホルダー 2">
            <a:extLst>
              <a:ext uri="{FF2B5EF4-FFF2-40B4-BE49-F238E27FC236}">
                <a16:creationId xmlns:a16="http://schemas.microsoft.com/office/drawing/2014/main" id="{21D0C9F6-85DE-E78A-664A-84614ECD47EC}"/>
              </a:ext>
            </a:extLst>
          </p:cNvPr>
          <p:cNvSpPr>
            <a:spLocks noGrp="1"/>
          </p:cNvSpPr>
          <p:nvPr>
            <p:ph idx="1"/>
          </p:nvPr>
        </p:nvSpPr>
        <p:spPr>
          <a:xfrm>
            <a:off x="4983164" y="960120"/>
            <a:ext cx="6946898" cy="4171278"/>
          </a:xfrm>
        </p:spPr>
        <p:txBody>
          <a:bodyPr>
            <a:normAutofit/>
          </a:bodyPr>
          <a:lstStyle/>
          <a:p>
            <a:pPr marL="0" indent="0">
              <a:buNone/>
            </a:pPr>
            <a:r>
              <a:rPr kumimoji="1" lang="ja-JP" altLang="en-US" sz="2000"/>
              <a:t>トゥラビアン</a:t>
            </a:r>
            <a:r>
              <a:rPr kumimoji="1" lang="en-US" altLang="ja-JP" sz="2000" dirty="0"/>
              <a:t>, </a:t>
            </a:r>
            <a:r>
              <a:rPr kumimoji="1" lang="ja-JP" altLang="en-US" sz="2000"/>
              <a:t>ケイト</a:t>
            </a:r>
            <a:r>
              <a:rPr kumimoji="1" lang="en-US" altLang="ja-JP" sz="2000" dirty="0"/>
              <a:t>, L.</a:t>
            </a:r>
            <a:r>
              <a:rPr kumimoji="1" lang="ja-JP" altLang="en-US" sz="2000"/>
              <a:t> 、</a:t>
            </a:r>
            <a:r>
              <a:rPr kumimoji="1" lang="en-US" altLang="ja-JP" sz="2000" dirty="0"/>
              <a:t>2012</a:t>
            </a:r>
            <a:r>
              <a:rPr kumimoji="1" lang="ja-JP" altLang="en-US" sz="2000"/>
              <a:t>、</a:t>
            </a:r>
            <a:r>
              <a:rPr kumimoji="1" lang="en-US" altLang="ja-JP" sz="2000" dirty="0"/>
              <a:t>『</a:t>
            </a:r>
            <a:r>
              <a:rPr kumimoji="1" lang="ja-JP" altLang="en-US" sz="2000"/>
              <a:t>シカゴ・スタイル</a:t>
            </a:r>
            <a:r>
              <a:rPr kumimoji="1" lang="en-US" altLang="ja-JP" sz="2000" dirty="0"/>
              <a:t> </a:t>
            </a:r>
            <a:r>
              <a:rPr kumimoji="1" lang="ja-JP" altLang="en-US" sz="2000"/>
              <a:t>研究論文執筆マニュアル</a:t>
            </a:r>
            <a:r>
              <a:rPr kumimoji="1" lang="en-US" altLang="ja-JP" sz="2000" dirty="0"/>
              <a:t>』</a:t>
            </a:r>
            <a:r>
              <a:rPr lang="ja-JP" altLang="en-US" sz="2000"/>
              <a:t>（沼口隆・沼口好雄</a:t>
            </a:r>
            <a:r>
              <a:rPr lang="en-US" altLang="ja-JP" sz="2000" dirty="0"/>
              <a:t> </a:t>
            </a:r>
            <a:r>
              <a:rPr lang="ja-JP" altLang="en-US" sz="2000"/>
              <a:t>訳）、</a:t>
            </a:r>
            <a:r>
              <a:rPr kumimoji="1" lang="ja-JP" altLang="en-US" sz="2000"/>
              <a:t>慶應義塾大学出版会</a:t>
            </a:r>
            <a:endParaRPr kumimoji="1" lang="en-US" altLang="ja-JP" sz="2000" dirty="0"/>
          </a:p>
          <a:p>
            <a:pPr marL="0" indent="0">
              <a:buNone/>
            </a:pPr>
            <a:endParaRPr lang="en-US" altLang="ja-JP" sz="2000" dirty="0"/>
          </a:p>
          <a:p>
            <a:pPr marL="0" indent="0">
              <a:buNone/>
            </a:pPr>
            <a:r>
              <a:rPr kumimoji="1" lang="en-US" altLang="ja-JP" sz="2000" dirty="0"/>
              <a:t>『Master of Writing』</a:t>
            </a:r>
          </a:p>
          <a:p>
            <a:pPr marL="0" indent="0">
              <a:buNone/>
            </a:pPr>
            <a:r>
              <a:rPr lang="en-US" altLang="ja-JP" sz="2000" dirty="0"/>
              <a:t>『</a:t>
            </a:r>
            <a:r>
              <a:rPr lang="ja-JP" altLang="en-US" sz="2000"/>
              <a:t>立教大学法学部</a:t>
            </a:r>
            <a:r>
              <a:rPr lang="en-US" altLang="ja-JP" sz="2000" dirty="0"/>
              <a:t> </a:t>
            </a:r>
            <a:r>
              <a:rPr lang="ja-JP" altLang="en-US" sz="2000"/>
              <a:t>ラーニング・ガイド</a:t>
            </a:r>
            <a:r>
              <a:rPr lang="en-US" altLang="ja-JP" sz="2000" dirty="0"/>
              <a:t> 2023』</a:t>
            </a:r>
            <a:endParaRPr kumimoji="1" lang="en-US" altLang="ja-JP" sz="2000" dirty="0"/>
          </a:p>
        </p:txBody>
      </p:sp>
    </p:spTree>
    <p:extLst>
      <p:ext uri="{BB962C8B-B14F-4D97-AF65-F5344CB8AC3E}">
        <p14:creationId xmlns:p14="http://schemas.microsoft.com/office/powerpoint/2010/main" val="1106731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2366EBA-92FD-44AE-87A9-25E5135EB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B437F5FC-01F7-4EB4-81E7-C27D917E95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4B0CFF10-4805-4BFA-961B-1F60DAEB9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3" name="Freeform 6">
              <a:extLst>
                <a:ext uri="{FF2B5EF4-FFF2-40B4-BE49-F238E27FC236}">
                  <a16:creationId xmlns:a16="http://schemas.microsoft.com/office/drawing/2014/main" id="{BE054536-C03E-4857-B4AE-D687A58F9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4" name="Freeform 7">
              <a:extLst>
                <a:ext uri="{FF2B5EF4-FFF2-40B4-BE49-F238E27FC236}">
                  <a16:creationId xmlns:a16="http://schemas.microsoft.com/office/drawing/2014/main" id="{FE33E51C-23D8-43F5-98C4-A2ED2C4C9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5" name="Freeform 8">
              <a:extLst>
                <a:ext uri="{FF2B5EF4-FFF2-40B4-BE49-F238E27FC236}">
                  <a16:creationId xmlns:a16="http://schemas.microsoft.com/office/drawing/2014/main" id="{89E18891-DEB2-4CFD-A907-2868B2A910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6" name="Freeform 9">
              <a:extLst>
                <a:ext uri="{FF2B5EF4-FFF2-40B4-BE49-F238E27FC236}">
                  <a16:creationId xmlns:a16="http://schemas.microsoft.com/office/drawing/2014/main" id="{0002C1BB-DB60-4314-A2FC-203E54D94C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7" name="Freeform 10">
              <a:extLst>
                <a:ext uri="{FF2B5EF4-FFF2-40B4-BE49-F238E27FC236}">
                  <a16:creationId xmlns:a16="http://schemas.microsoft.com/office/drawing/2014/main" id="{9B75BDFA-6D78-4FB1-9F21-5280855C4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8" name="Freeform 11">
              <a:extLst>
                <a:ext uri="{FF2B5EF4-FFF2-40B4-BE49-F238E27FC236}">
                  <a16:creationId xmlns:a16="http://schemas.microsoft.com/office/drawing/2014/main" id="{0B632D6B-A327-41AB-BBCF-9A03AD2AB7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9" name="Freeform 12">
              <a:extLst>
                <a:ext uri="{FF2B5EF4-FFF2-40B4-BE49-F238E27FC236}">
                  <a16:creationId xmlns:a16="http://schemas.microsoft.com/office/drawing/2014/main" id="{F514BBC5-1736-4813-BECB-5A6B6738E5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0" name="Freeform 13">
              <a:extLst>
                <a:ext uri="{FF2B5EF4-FFF2-40B4-BE49-F238E27FC236}">
                  <a16:creationId xmlns:a16="http://schemas.microsoft.com/office/drawing/2014/main" id="{94A2C868-7AEC-4209-BFA3-7185B11D3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1" name="Freeform 14">
              <a:extLst>
                <a:ext uri="{FF2B5EF4-FFF2-40B4-BE49-F238E27FC236}">
                  <a16:creationId xmlns:a16="http://schemas.microsoft.com/office/drawing/2014/main" id="{FF56CB70-2B25-4695-ADC8-6092D0D112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2" name="Freeform 15">
              <a:extLst>
                <a:ext uri="{FF2B5EF4-FFF2-40B4-BE49-F238E27FC236}">
                  <a16:creationId xmlns:a16="http://schemas.microsoft.com/office/drawing/2014/main" id="{BA411BEF-2182-4458-B9AF-1634B5C2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3" name="Freeform 16">
              <a:extLst>
                <a:ext uri="{FF2B5EF4-FFF2-40B4-BE49-F238E27FC236}">
                  <a16:creationId xmlns:a16="http://schemas.microsoft.com/office/drawing/2014/main" id="{53F27E63-3F11-4C85-AC72-1EE8508C4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4" name="Freeform 17">
              <a:extLst>
                <a:ext uri="{FF2B5EF4-FFF2-40B4-BE49-F238E27FC236}">
                  <a16:creationId xmlns:a16="http://schemas.microsoft.com/office/drawing/2014/main" id="{68B589BA-F70F-4E0B-94B9-EEB83EDF3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5" name="Freeform 18">
              <a:extLst>
                <a:ext uri="{FF2B5EF4-FFF2-40B4-BE49-F238E27FC236}">
                  <a16:creationId xmlns:a16="http://schemas.microsoft.com/office/drawing/2014/main" id="{9D0B991D-CB0A-415F-8D77-A5565F66F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6" name="Freeform 19">
              <a:extLst>
                <a:ext uri="{FF2B5EF4-FFF2-40B4-BE49-F238E27FC236}">
                  <a16:creationId xmlns:a16="http://schemas.microsoft.com/office/drawing/2014/main" id="{701E99DE-74F0-41D1-BBF4-5A57053BB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7" name="Freeform 20">
              <a:extLst>
                <a:ext uri="{FF2B5EF4-FFF2-40B4-BE49-F238E27FC236}">
                  <a16:creationId xmlns:a16="http://schemas.microsoft.com/office/drawing/2014/main" id="{C02EE40A-8F17-4182-9495-9506463B7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8" name="Freeform 21">
              <a:extLst>
                <a:ext uri="{FF2B5EF4-FFF2-40B4-BE49-F238E27FC236}">
                  <a16:creationId xmlns:a16="http://schemas.microsoft.com/office/drawing/2014/main" id="{924210CA-0A35-4127-925F-D4084B7DC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9" name="Freeform 22">
              <a:extLst>
                <a:ext uri="{FF2B5EF4-FFF2-40B4-BE49-F238E27FC236}">
                  <a16:creationId xmlns:a16="http://schemas.microsoft.com/office/drawing/2014/main" id="{DC13CEF1-DD2D-474C-B81C-820CEF3D9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30" name="Freeform 23">
              <a:extLst>
                <a:ext uri="{FF2B5EF4-FFF2-40B4-BE49-F238E27FC236}">
                  <a16:creationId xmlns:a16="http://schemas.microsoft.com/office/drawing/2014/main" id="{F889481A-8038-43E6-8EF1-A5F802CEDF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31" name="Freeform 24">
              <a:extLst>
                <a:ext uri="{FF2B5EF4-FFF2-40B4-BE49-F238E27FC236}">
                  <a16:creationId xmlns:a16="http://schemas.microsoft.com/office/drawing/2014/main" id="{128BD14A-9093-4854-A73A-F666B2ED2D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32" name="Freeform 25">
              <a:extLst>
                <a:ext uri="{FF2B5EF4-FFF2-40B4-BE49-F238E27FC236}">
                  <a16:creationId xmlns:a16="http://schemas.microsoft.com/office/drawing/2014/main" id="{22D884F4-76EC-4371-B903-E79CF191E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sp useBgFill="1">
        <p:nvSpPr>
          <p:cNvPr id="34" name="Rectangle 33">
            <a:extLst>
              <a:ext uri="{FF2B5EF4-FFF2-40B4-BE49-F238E27FC236}">
                <a16:creationId xmlns:a16="http://schemas.microsoft.com/office/drawing/2014/main" id="{7C462C46-EFB7-4580-9921-DFC346FCC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5"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B3353FCF-E410-08E0-06C4-CD4BAFB8030F}"/>
              </a:ext>
            </a:extLst>
          </p:cNvPr>
          <p:cNvSpPr>
            <a:spLocks noGrp="1"/>
          </p:cNvSpPr>
          <p:nvPr>
            <p:ph type="title"/>
          </p:nvPr>
        </p:nvSpPr>
        <p:spPr>
          <a:xfrm>
            <a:off x="2055894" y="640080"/>
            <a:ext cx="6230857" cy="1230570"/>
          </a:xfrm>
        </p:spPr>
        <p:txBody>
          <a:bodyPr anchor="t">
            <a:normAutofit/>
          </a:bodyPr>
          <a:lstStyle/>
          <a:p>
            <a:pPr algn="l"/>
            <a:r>
              <a:rPr kumimoji="1" lang="ja-JP" altLang="en-US" b="1" i="1" u="sng">
                <a:solidFill>
                  <a:schemeClr val="accent1"/>
                </a:solidFill>
              </a:rPr>
              <a:t>引用とは何か？</a:t>
            </a:r>
          </a:p>
        </p:txBody>
      </p:sp>
      <p:sp>
        <p:nvSpPr>
          <p:cNvPr id="4" name="スライド番号プレースホルダー 3">
            <a:extLst>
              <a:ext uri="{FF2B5EF4-FFF2-40B4-BE49-F238E27FC236}">
                <a16:creationId xmlns:a16="http://schemas.microsoft.com/office/drawing/2014/main" id="{6E07624D-B16D-ABF1-7205-225E9C59FB27}"/>
              </a:ext>
            </a:extLst>
          </p:cNvPr>
          <p:cNvSpPr>
            <a:spLocks noGrp="1"/>
          </p:cNvSpPr>
          <p:nvPr>
            <p:ph type="sldNum" sz="quarter" idx="12"/>
          </p:nvPr>
        </p:nvSpPr>
        <p:spPr>
          <a:xfrm>
            <a:off x="10469880" y="320040"/>
            <a:ext cx="914400" cy="320040"/>
          </a:xfrm>
        </p:spPr>
        <p:txBody>
          <a:bodyPr>
            <a:normAutofit/>
          </a:bodyPr>
          <a:lstStyle/>
          <a:p>
            <a:pPr>
              <a:spcAft>
                <a:spcPts val="600"/>
              </a:spcAft>
            </a:pPr>
            <a:fld id="{6D22F896-40B5-4ADD-8801-0D06FADFA095}" type="slidenum">
              <a:rPr lang="en-US">
                <a:solidFill>
                  <a:schemeClr val="tx1">
                    <a:lumMod val="65000"/>
                    <a:lumOff val="35000"/>
                  </a:schemeClr>
                </a:solidFill>
              </a:rPr>
              <a:pPr>
                <a:spcAft>
                  <a:spcPts val="600"/>
                </a:spcAft>
              </a:pPr>
              <a:t>2</a:t>
            </a:fld>
            <a:endParaRPr lang="en-US">
              <a:solidFill>
                <a:schemeClr val="tx1">
                  <a:lumMod val="65000"/>
                  <a:lumOff val="35000"/>
                </a:schemeClr>
              </a:solidFill>
            </a:endParaRPr>
          </a:p>
        </p:txBody>
      </p:sp>
      <p:sp>
        <p:nvSpPr>
          <p:cNvPr id="36" name="Isosceles Triangle 35">
            <a:extLst>
              <a:ext uri="{FF2B5EF4-FFF2-40B4-BE49-F238E27FC236}">
                <a16:creationId xmlns:a16="http://schemas.microsoft.com/office/drawing/2014/main" id="{B8B918B4-AB10-4E3A-916E-A9625586E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コンテンツ プレースホルダー 2">
            <a:extLst>
              <a:ext uri="{FF2B5EF4-FFF2-40B4-BE49-F238E27FC236}">
                <a16:creationId xmlns:a16="http://schemas.microsoft.com/office/drawing/2014/main" id="{A92FE90D-4D26-893E-5E65-36A15577B42F}"/>
              </a:ext>
            </a:extLst>
          </p:cNvPr>
          <p:cNvSpPr>
            <a:spLocks noGrp="1"/>
          </p:cNvSpPr>
          <p:nvPr>
            <p:ph idx="1"/>
          </p:nvPr>
        </p:nvSpPr>
        <p:spPr>
          <a:xfrm>
            <a:off x="2068524" y="1581277"/>
            <a:ext cx="9647228" cy="4926459"/>
          </a:xfrm>
        </p:spPr>
        <p:txBody>
          <a:bodyPr anchor="t">
            <a:normAutofit fontScale="92500"/>
          </a:bodyPr>
          <a:lstStyle/>
          <a:p>
            <a:pPr marL="720000" indent="-889200">
              <a:buNone/>
            </a:pPr>
            <a:r>
              <a:rPr kumimoji="1" lang="en-US" altLang="ja-JP" sz="2800" dirty="0"/>
              <a:t>——</a:t>
            </a:r>
            <a:r>
              <a:rPr kumimoji="1" lang="ja-JP" altLang="en-US" sz="2800"/>
              <a:t>引用とは、他の人が書いた著作物から、一部分を自分の文章に引いて用いること。</a:t>
            </a:r>
            <a:endParaRPr lang="en-US" altLang="ja-JP" dirty="0"/>
          </a:p>
          <a:p>
            <a:pPr marL="720000" indent="-853200">
              <a:buNone/>
            </a:pPr>
            <a:r>
              <a:rPr kumimoji="1" lang="en-US" altLang="ja-JP" sz="2800" dirty="0"/>
              <a:t>——</a:t>
            </a:r>
            <a:r>
              <a:rPr kumimoji="1" lang="ja-JP" altLang="en-US" sz="2800"/>
              <a:t>引用する際には、</a:t>
            </a:r>
            <a:r>
              <a:rPr kumimoji="1" lang="ja-JP" altLang="en-US" sz="2800" u="sng"/>
              <a:t>どこから引用した文</a:t>
            </a:r>
            <a:r>
              <a:rPr kumimoji="1" lang="en-US" altLang="ja-JP" sz="2800" u="sng" dirty="0"/>
              <a:t>/</a:t>
            </a:r>
            <a:r>
              <a:rPr kumimoji="1" lang="ja-JP" altLang="en-US" sz="2800" u="sng"/>
              <a:t>文章なのかを明示しなければならない</a:t>
            </a:r>
            <a:r>
              <a:rPr kumimoji="1" lang="ja-JP" altLang="en-US" sz="2800"/>
              <a:t>。その出典を示さなければならない。</a:t>
            </a:r>
            <a:endParaRPr kumimoji="1" lang="en-US" altLang="ja-JP" sz="2800" dirty="0"/>
          </a:p>
          <a:p>
            <a:pPr marL="720000" indent="-853200">
              <a:buNone/>
            </a:pPr>
            <a:r>
              <a:rPr lang="ja-JP" altLang="en-US" sz="2400"/>
              <a:t>⇨引用</a:t>
            </a:r>
            <a:r>
              <a:rPr lang="en-US" altLang="ja-JP" sz="2400" dirty="0"/>
              <a:t>/</a:t>
            </a:r>
            <a:r>
              <a:rPr lang="ja-JP" altLang="en-US" sz="2400"/>
              <a:t>出典を明示しないと、</a:t>
            </a:r>
            <a:r>
              <a:rPr lang="ja-JP" altLang="en-US" sz="2400" b="1" u="sng">
                <a:solidFill>
                  <a:srgbClr val="FF0000"/>
                </a:solidFill>
              </a:rPr>
              <a:t>剽窃（盗用）</a:t>
            </a:r>
            <a:r>
              <a:rPr lang="ja-JP" altLang="en-US" sz="2400"/>
              <a:t>となる</a:t>
            </a:r>
            <a:r>
              <a:rPr lang="en-US" altLang="ja-JP" sz="2400" dirty="0"/>
              <a:t>…</a:t>
            </a:r>
          </a:p>
          <a:p>
            <a:pPr marL="504000" indent="-853200">
              <a:buNone/>
            </a:pPr>
            <a:r>
              <a:rPr kumimoji="1" lang="ja-JP" altLang="en-US" sz="2400"/>
              <a:t>　</a:t>
            </a:r>
            <a:r>
              <a:rPr lang="ja-JP" altLang="en-US" sz="2400" i="1"/>
              <a:t>＊剽窃とは、出典を明らかにせず、他の人の文</a:t>
            </a:r>
            <a:r>
              <a:rPr lang="en-US" altLang="ja-JP" sz="2400" i="1" dirty="0"/>
              <a:t>/</a:t>
            </a:r>
            <a:r>
              <a:rPr lang="ja-JP" altLang="en-US" sz="2400" i="1"/>
              <a:t>文章、アイディア、図表などを用いること。</a:t>
            </a:r>
            <a:r>
              <a:rPr lang="ja-JP" altLang="en-US"/>
              <a:t>（</a:t>
            </a:r>
            <a:r>
              <a:rPr lang="en-US" altLang="ja-JP" dirty="0"/>
              <a:t>『Master of Writing』, p.14.</a:t>
            </a:r>
            <a:r>
              <a:rPr lang="ja-JP" altLang="en-US"/>
              <a:t>）</a:t>
            </a:r>
            <a:endParaRPr lang="en-US" altLang="ja-JP" dirty="0"/>
          </a:p>
          <a:p>
            <a:pPr marL="0" indent="-853200">
              <a:buNone/>
            </a:pPr>
            <a:r>
              <a:rPr kumimoji="1" lang="en-US" altLang="ja-JP" sz="2800" dirty="0"/>
              <a:t>  </a:t>
            </a:r>
            <a:r>
              <a:rPr kumimoji="1" lang="ja-JP" altLang="en-US" sz="2800" u="sng"/>
              <a:t>文章とは自分自身で書くものであり、他の人の書いた文</a:t>
            </a:r>
            <a:r>
              <a:rPr kumimoji="1" lang="en-US" altLang="ja-JP" sz="2800" u="sng" dirty="0"/>
              <a:t>/</a:t>
            </a:r>
            <a:r>
              <a:rPr kumimoji="1" lang="ja-JP" altLang="en-US" sz="2800" u="sng"/>
              <a:t>文章を自分の文章中に用いる際には、それを必ず明記することが重要！！</a:t>
            </a:r>
            <a:endParaRPr kumimoji="1" lang="en-US" altLang="ja-JP" sz="2800" u="sng" dirty="0"/>
          </a:p>
        </p:txBody>
      </p:sp>
    </p:spTree>
    <p:extLst>
      <p:ext uri="{BB962C8B-B14F-4D97-AF65-F5344CB8AC3E}">
        <p14:creationId xmlns:p14="http://schemas.microsoft.com/office/powerpoint/2010/main" val="719653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2366EBA-92FD-44AE-87A9-25E5135EB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B437F5FC-01F7-4EB4-81E7-C27D917E95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4B0CFF10-4805-4BFA-961B-1F60DAEB9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3" name="Freeform 6">
              <a:extLst>
                <a:ext uri="{FF2B5EF4-FFF2-40B4-BE49-F238E27FC236}">
                  <a16:creationId xmlns:a16="http://schemas.microsoft.com/office/drawing/2014/main" id="{BE054536-C03E-4857-B4AE-D687A58F9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4" name="Freeform 7">
              <a:extLst>
                <a:ext uri="{FF2B5EF4-FFF2-40B4-BE49-F238E27FC236}">
                  <a16:creationId xmlns:a16="http://schemas.microsoft.com/office/drawing/2014/main" id="{FE33E51C-23D8-43F5-98C4-A2ED2C4C9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5" name="Freeform 8">
              <a:extLst>
                <a:ext uri="{FF2B5EF4-FFF2-40B4-BE49-F238E27FC236}">
                  <a16:creationId xmlns:a16="http://schemas.microsoft.com/office/drawing/2014/main" id="{89E18891-DEB2-4CFD-A907-2868B2A910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6" name="Freeform 9">
              <a:extLst>
                <a:ext uri="{FF2B5EF4-FFF2-40B4-BE49-F238E27FC236}">
                  <a16:creationId xmlns:a16="http://schemas.microsoft.com/office/drawing/2014/main" id="{0002C1BB-DB60-4314-A2FC-203E54D94C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7" name="Freeform 10">
              <a:extLst>
                <a:ext uri="{FF2B5EF4-FFF2-40B4-BE49-F238E27FC236}">
                  <a16:creationId xmlns:a16="http://schemas.microsoft.com/office/drawing/2014/main" id="{9B75BDFA-6D78-4FB1-9F21-5280855C4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8" name="Freeform 11">
              <a:extLst>
                <a:ext uri="{FF2B5EF4-FFF2-40B4-BE49-F238E27FC236}">
                  <a16:creationId xmlns:a16="http://schemas.microsoft.com/office/drawing/2014/main" id="{0B632D6B-A327-41AB-BBCF-9A03AD2AB7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9" name="Freeform 12">
              <a:extLst>
                <a:ext uri="{FF2B5EF4-FFF2-40B4-BE49-F238E27FC236}">
                  <a16:creationId xmlns:a16="http://schemas.microsoft.com/office/drawing/2014/main" id="{F514BBC5-1736-4813-BECB-5A6B6738E5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0" name="Freeform 13">
              <a:extLst>
                <a:ext uri="{FF2B5EF4-FFF2-40B4-BE49-F238E27FC236}">
                  <a16:creationId xmlns:a16="http://schemas.microsoft.com/office/drawing/2014/main" id="{94A2C868-7AEC-4209-BFA3-7185B11D3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1" name="Freeform 14">
              <a:extLst>
                <a:ext uri="{FF2B5EF4-FFF2-40B4-BE49-F238E27FC236}">
                  <a16:creationId xmlns:a16="http://schemas.microsoft.com/office/drawing/2014/main" id="{FF56CB70-2B25-4695-ADC8-6092D0D112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2" name="Freeform 15">
              <a:extLst>
                <a:ext uri="{FF2B5EF4-FFF2-40B4-BE49-F238E27FC236}">
                  <a16:creationId xmlns:a16="http://schemas.microsoft.com/office/drawing/2014/main" id="{BA411BEF-2182-4458-B9AF-1634B5C2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3" name="Freeform 16">
              <a:extLst>
                <a:ext uri="{FF2B5EF4-FFF2-40B4-BE49-F238E27FC236}">
                  <a16:creationId xmlns:a16="http://schemas.microsoft.com/office/drawing/2014/main" id="{53F27E63-3F11-4C85-AC72-1EE8508C4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4" name="Freeform 17">
              <a:extLst>
                <a:ext uri="{FF2B5EF4-FFF2-40B4-BE49-F238E27FC236}">
                  <a16:creationId xmlns:a16="http://schemas.microsoft.com/office/drawing/2014/main" id="{68B589BA-F70F-4E0B-94B9-EEB83EDF3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5" name="Freeform 18">
              <a:extLst>
                <a:ext uri="{FF2B5EF4-FFF2-40B4-BE49-F238E27FC236}">
                  <a16:creationId xmlns:a16="http://schemas.microsoft.com/office/drawing/2014/main" id="{9D0B991D-CB0A-415F-8D77-A5565F66F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6" name="Freeform 19">
              <a:extLst>
                <a:ext uri="{FF2B5EF4-FFF2-40B4-BE49-F238E27FC236}">
                  <a16:creationId xmlns:a16="http://schemas.microsoft.com/office/drawing/2014/main" id="{701E99DE-74F0-41D1-BBF4-5A57053BB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7" name="Freeform 20">
              <a:extLst>
                <a:ext uri="{FF2B5EF4-FFF2-40B4-BE49-F238E27FC236}">
                  <a16:creationId xmlns:a16="http://schemas.microsoft.com/office/drawing/2014/main" id="{C02EE40A-8F17-4182-9495-9506463B7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8" name="Freeform 21">
              <a:extLst>
                <a:ext uri="{FF2B5EF4-FFF2-40B4-BE49-F238E27FC236}">
                  <a16:creationId xmlns:a16="http://schemas.microsoft.com/office/drawing/2014/main" id="{924210CA-0A35-4127-925F-D4084B7DC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9" name="Freeform 22">
              <a:extLst>
                <a:ext uri="{FF2B5EF4-FFF2-40B4-BE49-F238E27FC236}">
                  <a16:creationId xmlns:a16="http://schemas.microsoft.com/office/drawing/2014/main" id="{DC13CEF1-DD2D-474C-B81C-820CEF3D9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30" name="Freeform 23">
              <a:extLst>
                <a:ext uri="{FF2B5EF4-FFF2-40B4-BE49-F238E27FC236}">
                  <a16:creationId xmlns:a16="http://schemas.microsoft.com/office/drawing/2014/main" id="{F889481A-8038-43E6-8EF1-A5F802CEDF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31" name="Freeform 24">
              <a:extLst>
                <a:ext uri="{FF2B5EF4-FFF2-40B4-BE49-F238E27FC236}">
                  <a16:creationId xmlns:a16="http://schemas.microsoft.com/office/drawing/2014/main" id="{128BD14A-9093-4854-A73A-F666B2ED2D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32" name="Freeform 25">
              <a:extLst>
                <a:ext uri="{FF2B5EF4-FFF2-40B4-BE49-F238E27FC236}">
                  <a16:creationId xmlns:a16="http://schemas.microsoft.com/office/drawing/2014/main" id="{22D884F4-76EC-4371-B903-E79CF191E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sp useBgFill="1">
        <p:nvSpPr>
          <p:cNvPr id="34" name="Rectangle 33">
            <a:extLst>
              <a:ext uri="{FF2B5EF4-FFF2-40B4-BE49-F238E27FC236}">
                <a16:creationId xmlns:a16="http://schemas.microsoft.com/office/drawing/2014/main" id="{7C462C46-EFB7-4580-9921-DFC346FCC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5"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B3353FCF-E410-08E0-06C4-CD4BAFB8030F}"/>
              </a:ext>
            </a:extLst>
          </p:cNvPr>
          <p:cNvSpPr>
            <a:spLocks noGrp="1"/>
          </p:cNvSpPr>
          <p:nvPr>
            <p:ph type="title"/>
          </p:nvPr>
        </p:nvSpPr>
        <p:spPr>
          <a:xfrm>
            <a:off x="1944884" y="638176"/>
            <a:ext cx="9475311" cy="1287535"/>
          </a:xfrm>
        </p:spPr>
        <p:txBody>
          <a:bodyPr anchor="t">
            <a:normAutofit/>
          </a:bodyPr>
          <a:lstStyle/>
          <a:p>
            <a:pPr algn="l"/>
            <a:r>
              <a:rPr kumimoji="1" lang="ja-JP" altLang="en-US" b="1" i="1" u="sng">
                <a:solidFill>
                  <a:schemeClr val="accent1"/>
                </a:solidFill>
              </a:rPr>
              <a:t>“引用”と“参照”</a:t>
            </a:r>
          </a:p>
        </p:txBody>
      </p:sp>
      <p:sp>
        <p:nvSpPr>
          <p:cNvPr id="4" name="スライド番号プレースホルダー 3">
            <a:extLst>
              <a:ext uri="{FF2B5EF4-FFF2-40B4-BE49-F238E27FC236}">
                <a16:creationId xmlns:a16="http://schemas.microsoft.com/office/drawing/2014/main" id="{6E07624D-B16D-ABF1-7205-225E9C59FB27}"/>
              </a:ext>
            </a:extLst>
          </p:cNvPr>
          <p:cNvSpPr>
            <a:spLocks noGrp="1"/>
          </p:cNvSpPr>
          <p:nvPr>
            <p:ph type="sldNum" sz="quarter" idx="12"/>
          </p:nvPr>
        </p:nvSpPr>
        <p:spPr>
          <a:xfrm>
            <a:off x="10469880" y="320040"/>
            <a:ext cx="914400" cy="320040"/>
          </a:xfrm>
        </p:spPr>
        <p:txBody>
          <a:bodyPr>
            <a:normAutofit/>
          </a:bodyPr>
          <a:lstStyle/>
          <a:p>
            <a:pPr>
              <a:spcAft>
                <a:spcPts val="600"/>
              </a:spcAft>
            </a:pPr>
            <a:fld id="{6D22F896-40B5-4ADD-8801-0D06FADFA095}" type="slidenum">
              <a:rPr lang="en-US">
                <a:solidFill>
                  <a:schemeClr val="tx1">
                    <a:lumMod val="65000"/>
                    <a:lumOff val="35000"/>
                  </a:schemeClr>
                </a:solidFill>
              </a:rPr>
              <a:pPr>
                <a:spcAft>
                  <a:spcPts val="600"/>
                </a:spcAft>
              </a:pPr>
              <a:t>3</a:t>
            </a:fld>
            <a:endParaRPr lang="en-US">
              <a:solidFill>
                <a:schemeClr val="tx1">
                  <a:lumMod val="65000"/>
                  <a:lumOff val="35000"/>
                </a:schemeClr>
              </a:solidFill>
            </a:endParaRPr>
          </a:p>
        </p:txBody>
      </p:sp>
      <p:sp>
        <p:nvSpPr>
          <p:cNvPr id="36" name="Isosceles Triangle 35">
            <a:extLst>
              <a:ext uri="{FF2B5EF4-FFF2-40B4-BE49-F238E27FC236}">
                <a16:creationId xmlns:a16="http://schemas.microsoft.com/office/drawing/2014/main" id="{B8B918B4-AB10-4E3A-916E-A9625586E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コンテンツ プレースホルダー 2">
            <a:extLst>
              <a:ext uri="{FF2B5EF4-FFF2-40B4-BE49-F238E27FC236}">
                <a16:creationId xmlns:a16="http://schemas.microsoft.com/office/drawing/2014/main" id="{A92FE90D-4D26-893E-5E65-36A15577B42F}"/>
              </a:ext>
            </a:extLst>
          </p:cNvPr>
          <p:cNvSpPr>
            <a:spLocks noGrp="1"/>
          </p:cNvSpPr>
          <p:nvPr>
            <p:ph idx="1"/>
          </p:nvPr>
        </p:nvSpPr>
        <p:spPr>
          <a:xfrm>
            <a:off x="1982890" y="1518716"/>
            <a:ext cx="9518548" cy="5019243"/>
          </a:xfrm>
        </p:spPr>
        <p:txBody>
          <a:bodyPr anchor="t">
            <a:normAutofit/>
          </a:bodyPr>
          <a:lstStyle/>
          <a:p>
            <a:pPr marL="720000" indent="-889200">
              <a:buNone/>
            </a:pPr>
            <a:r>
              <a:rPr kumimoji="1" lang="ja-JP" altLang="en-US" sz="3600" b="1"/>
              <a:t>引用（＝直接引用）</a:t>
            </a:r>
            <a:endParaRPr kumimoji="1" lang="en-US" altLang="ja-JP" sz="3600" b="1" dirty="0"/>
          </a:p>
          <a:p>
            <a:pPr marL="360000" indent="-889200">
              <a:buNone/>
            </a:pPr>
            <a:r>
              <a:rPr lang="ja-JP" altLang="en-US" sz="3200"/>
              <a:t>→「引用とは、著作物から、そのままのかたちで文書などの内容を引くこと。」</a:t>
            </a:r>
            <a:r>
              <a:rPr lang="ja-JP" altLang="en-US" sz="2000"/>
              <a:t>（</a:t>
            </a:r>
            <a:r>
              <a:rPr lang="en-US" altLang="ja-JP" sz="2000" dirty="0"/>
              <a:t>『Master of Writing』, p.13.</a:t>
            </a:r>
            <a:r>
              <a:rPr lang="ja-JP" altLang="en-US" sz="2000"/>
              <a:t>）</a:t>
            </a:r>
            <a:endParaRPr lang="en-US" altLang="ja-JP" sz="2000" dirty="0"/>
          </a:p>
          <a:p>
            <a:pPr marL="720000" indent="-889200">
              <a:buNone/>
            </a:pPr>
            <a:r>
              <a:rPr lang="ja-JP" altLang="en-US" sz="3600" b="1"/>
              <a:t>参照</a:t>
            </a:r>
            <a:r>
              <a:rPr lang="ja-JP" altLang="en-US" sz="2000"/>
              <a:t>（</a:t>
            </a:r>
            <a:r>
              <a:rPr lang="en-US" altLang="ja-JP" sz="2000" dirty="0"/>
              <a:t>Master of Writing</a:t>
            </a:r>
            <a:r>
              <a:rPr lang="ja-JP" altLang="en-US" sz="2000"/>
              <a:t>では、「参考」と記載）</a:t>
            </a:r>
            <a:r>
              <a:rPr lang="ja-JP" altLang="en-US" sz="3600" b="1"/>
              <a:t>（＝間接引用）</a:t>
            </a:r>
            <a:endParaRPr lang="en-US" altLang="ja-JP" sz="3600" b="1" dirty="0"/>
          </a:p>
          <a:p>
            <a:pPr marL="360000" marR="0" lvl="0" indent="-889200" algn="l" defTabSz="914400" rtl="0" eaLnBrk="1" fontAlgn="auto" latinLnBrk="0" hangingPunct="1">
              <a:lnSpc>
                <a:spcPct val="120000"/>
              </a:lnSpc>
              <a:spcBef>
                <a:spcPts val="1000"/>
              </a:spcBef>
              <a:spcAft>
                <a:spcPts val="0"/>
              </a:spcAft>
              <a:buClr>
                <a:srgbClr val="F81B02"/>
              </a:buClr>
              <a:buSzPct val="110000"/>
              <a:buFont typeface="Wingdings" panose="05000000000000000000" pitchFamily="2" charset="2"/>
              <a:buNone/>
              <a:tabLst/>
              <a:defRPr/>
            </a:pPr>
            <a:r>
              <a:rPr lang="ja-JP" altLang="en-US" sz="3200"/>
              <a:t>→「参照とは、著作物の内容を自分なりに要約して引くこと。」</a:t>
            </a:r>
            <a:r>
              <a:rPr kumimoji="1" lang="ja-JP" altLang="en-US" sz="2000" b="0" i="0" u="none" strike="noStrike" kern="1200" cap="none" spc="0" normalizeH="0" baseline="0" noProof="0">
                <a:ln>
                  <a:noFill/>
                </a:ln>
                <a:solidFill>
                  <a:prstClr val="black"/>
                </a:solidFill>
                <a:effectLst/>
                <a:uLnTx/>
                <a:uFillTx/>
                <a:latin typeface="Rockwell" panose="02060603020205020403"/>
                <a:ea typeface="ＭＳ Ｐゴシック" panose="020B0600070205080204" pitchFamily="34" charset="-128"/>
                <a:cs typeface="+mn-cs"/>
              </a:rPr>
              <a:t>（</a:t>
            </a:r>
            <a:r>
              <a:rPr kumimoji="1" lang="en-US" altLang="ja-JP" sz="2000" b="0" i="0" u="none" strike="noStrike" kern="1200" cap="none" spc="0" normalizeH="0" baseline="0" noProof="0" dirty="0">
                <a:ln>
                  <a:noFill/>
                </a:ln>
                <a:solidFill>
                  <a:prstClr val="black"/>
                </a:solidFill>
                <a:effectLst/>
                <a:uLnTx/>
                <a:uFillTx/>
                <a:latin typeface="Rockwell" panose="02060603020205020403"/>
                <a:ea typeface="ＭＳ Ｐゴシック" panose="020B0600070205080204" pitchFamily="34" charset="-128"/>
                <a:cs typeface="+mn-cs"/>
              </a:rPr>
              <a:t>『Master of Writing』, p.13.</a:t>
            </a:r>
            <a:r>
              <a:rPr kumimoji="1" lang="ja-JP" altLang="en-US" sz="2000" b="0" i="0" u="none" strike="noStrike" kern="1200" cap="none" spc="0" normalizeH="0" baseline="0" noProof="0">
                <a:ln>
                  <a:noFill/>
                </a:ln>
                <a:solidFill>
                  <a:prstClr val="black"/>
                </a:solidFill>
                <a:effectLst/>
                <a:uLnTx/>
                <a:uFillTx/>
                <a:latin typeface="Rockwell" panose="02060603020205020403"/>
                <a:ea typeface="ＭＳ Ｐゴシック" panose="020B0600070205080204" pitchFamily="34" charset="-128"/>
                <a:cs typeface="+mn-cs"/>
              </a:rPr>
              <a:t>）</a:t>
            </a:r>
            <a:endParaRPr lang="en-US" altLang="ja-JP" sz="3200" dirty="0"/>
          </a:p>
          <a:p>
            <a:pPr marL="720000" indent="-889200">
              <a:buNone/>
            </a:pPr>
            <a:r>
              <a:rPr kumimoji="1" lang="ja-JP" altLang="en-US" sz="4000">
                <a:highlight>
                  <a:srgbClr val="FFFF00"/>
                </a:highlight>
              </a:rPr>
              <a:t>⇨どちらの場合も、出典を示す必要！！</a:t>
            </a:r>
            <a:endParaRPr kumimoji="1" lang="en-US" altLang="ja-JP" sz="3200" dirty="0">
              <a:highlight>
                <a:srgbClr val="FFFF00"/>
              </a:highlight>
            </a:endParaRPr>
          </a:p>
        </p:txBody>
      </p:sp>
    </p:spTree>
    <p:extLst>
      <p:ext uri="{BB962C8B-B14F-4D97-AF65-F5344CB8AC3E}">
        <p14:creationId xmlns:p14="http://schemas.microsoft.com/office/powerpoint/2010/main" val="4146595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675582FD-92D8-2689-6FAF-F552D89AFD82}"/>
              </a:ext>
            </a:extLst>
          </p:cNvPr>
          <p:cNvSpPr>
            <a:spLocks noGrp="1"/>
          </p:cNvSpPr>
          <p:nvPr>
            <p:ph type="title"/>
          </p:nvPr>
        </p:nvSpPr>
        <p:spPr>
          <a:xfrm>
            <a:off x="795216" y="2359031"/>
            <a:ext cx="3500828" cy="2460497"/>
          </a:xfrm>
        </p:spPr>
        <p:txBody>
          <a:bodyPr/>
          <a:lstStyle/>
          <a:p>
            <a:r>
              <a:rPr lang="ja-JP" altLang="en-US" i="1" u="sng"/>
              <a:t>“引用”と“参照”の使い分け</a:t>
            </a:r>
          </a:p>
        </p:txBody>
      </p:sp>
      <p:sp>
        <p:nvSpPr>
          <p:cNvPr id="6" name="テキスト プレースホルダー 5">
            <a:extLst>
              <a:ext uri="{FF2B5EF4-FFF2-40B4-BE49-F238E27FC236}">
                <a16:creationId xmlns:a16="http://schemas.microsoft.com/office/drawing/2014/main" id="{4751C358-B2D8-D2D9-7338-396FA842C159}"/>
              </a:ext>
            </a:extLst>
          </p:cNvPr>
          <p:cNvSpPr>
            <a:spLocks noGrp="1"/>
          </p:cNvSpPr>
          <p:nvPr>
            <p:ph type="body" idx="1"/>
          </p:nvPr>
        </p:nvSpPr>
        <p:spPr>
          <a:xfrm>
            <a:off x="4459985" y="167259"/>
            <a:ext cx="6467095" cy="926575"/>
          </a:xfrm>
        </p:spPr>
        <p:txBody>
          <a:bodyPr/>
          <a:lstStyle/>
          <a:p>
            <a:r>
              <a:rPr lang="ja-JP" altLang="en-US" sz="3200" b="1"/>
              <a:t>引用</a:t>
            </a:r>
            <a:r>
              <a:rPr lang="en-US" altLang="ja-JP" sz="3200" b="1" dirty="0"/>
              <a:t>/</a:t>
            </a:r>
            <a:r>
              <a:rPr lang="ja-JP" altLang="en-US" sz="3200" b="1"/>
              <a:t>直接引用</a:t>
            </a:r>
          </a:p>
        </p:txBody>
      </p:sp>
      <p:sp>
        <p:nvSpPr>
          <p:cNvPr id="7" name="コンテンツ プレースホルダー 6">
            <a:extLst>
              <a:ext uri="{FF2B5EF4-FFF2-40B4-BE49-F238E27FC236}">
                <a16:creationId xmlns:a16="http://schemas.microsoft.com/office/drawing/2014/main" id="{48D6859F-055A-FD24-851F-408E6367346A}"/>
              </a:ext>
            </a:extLst>
          </p:cNvPr>
          <p:cNvSpPr>
            <a:spLocks noGrp="1"/>
          </p:cNvSpPr>
          <p:nvPr>
            <p:ph sz="half" idx="2"/>
          </p:nvPr>
        </p:nvSpPr>
        <p:spPr>
          <a:xfrm>
            <a:off x="4745497" y="797787"/>
            <a:ext cx="7010726" cy="2460496"/>
          </a:xfrm>
        </p:spPr>
        <p:txBody>
          <a:bodyPr>
            <a:normAutofit lnSpcReduction="10000"/>
          </a:bodyPr>
          <a:lstStyle/>
          <a:p>
            <a:pPr marL="360000" indent="-457200" algn="just">
              <a:buNone/>
            </a:pPr>
            <a:r>
              <a:rPr lang="ja-JP" altLang="en-US" sz="2800"/>
              <a:t>→そのままの文言で引用した方が、自分の主張を伝えやすい場合や、解釈の余地があり正確に記述した方が良い場合は、引用する箇所を「」（カギカッコ）で括り、その部分が引用であることを明らかにする。</a:t>
            </a:r>
            <a:endParaRPr lang="en-US" altLang="ja-JP" sz="2800" dirty="0"/>
          </a:p>
        </p:txBody>
      </p:sp>
      <p:sp>
        <p:nvSpPr>
          <p:cNvPr id="8" name="テキスト プレースホルダー 7">
            <a:extLst>
              <a:ext uri="{FF2B5EF4-FFF2-40B4-BE49-F238E27FC236}">
                <a16:creationId xmlns:a16="http://schemas.microsoft.com/office/drawing/2014/main" id="{6B87689D-8B0E-DB13-ADC8-52EE652DF60F}"/>
              </a:ext>
            </a:extLst>
          </p:cNvPr>
          <p:cNvSpPr>
            <a:spLocks noGrp="1"/>
          </p:cNvSpPr>
          <p:nvPr>
            <p:ph type="body" sz="quarter" idx="3"/>
          </p:nvPr>
        </p:nvSpPr>
        <p:spPr>
          <a:xfrm>
            <a:off x="4581556" y="2831234"/>
            <a:ext cx="6460930" cy="1195532"/>
          </a:xfrm>
        </p:spPr>
        <p:txBody>
          <a:bodyPr/>
          <a:lstStyle/>
          <a:p>
            <a:r>
              <a:rPr lang="ja-JP" altLang="en-US" sz="3200" b="1"/>
              <a:t>参照</a:t>
            </a:r>
            <a:r>
              <a:rPr lang="en-US" altLang="ja-JP" sz="3200" b="1" dirty="0"/>
              <a:t>/</a:t>
            </a:r>
            <a:r>
              <a:rPr lang="ja-JP" altLang="en-US" sz="3200" b="1"/>
              <a:t>間接引用</a:t>
            </a:r>
            <a:endParaRPr lang="ja-JP" altLang="en-US" sz="2000" b="1"/>
          </a:p>
        </p:txBody>
      </p:sp>
      <p:sp>
        <p:nvSpPr>
          <p:cNvPr id="9" name="コンテンツ プレースホルダー 8">
            <a:extLst>
              <a:ext uri="{FF2B5EF4-FFF2-40B4-BE49-F238E27FC236}">
                <a16:creationId xmlns:a16="http://schemas.microsoft.com/office/drawing/2014/main" id="{0A934632-AFED-FFB6-E258-F828A1AB34A7}"/>
              </a:ext>
            </a:extLst>
          </p:cNvPr>
          <p:cNvSpPr>
            <a:spLocks noGrp="1"/>
          </p:cNvSpPr>
          <p:nvPr>
            <p:ph sz="quarter" idx="4"/>
          </p:nvPr>
        </p:nvSpPr>
        <p:spPr>
          <a:xfrm>
            <a:off x="4745497" y="3599718"/>
            <a:ext cx="7010726" cy="2439620"/>
          </a:xfrm>
        </p:spPr>
        <p:txBody>
          <a:bodyPr>
            <a:noAutofit/>
          </a:bodyPr>
          <a:lstStyle/>
          <a:p>
            <a:pPr marL="360000" indent="-457200" algn="just">
              <a:buNone/>
            </a:pPr>
            <a:r>
              <a:rPr lang="ja-JP" altLang="en-US" sz="2800"/>
              <a:t>→そのまま引用すると、長くてスペースを取ってしまう場合や詳細は省きたい場合には“要約”や“言い換え”をして記述しても良い。</a:t>
            </a:r>
            <a:endParaRPr lang="en-US" altLang="ja-JP" sz="2800" dirty="0"/>
          </a:p>
          <a:p>
            <a:pPr marL="360000" indent="-457200" algn="just">
              <a:buNone/>
            </a:pPr>
            <a:r>
              <a:rPr lang="ja-JP" altLang="en-US" sz="2800"/>
              <a:t>→言い換えや要約だけでなく、“言及”も！</a:t>
            </a:r>
            <a:endParaRPr lang="en-US" altLang="ja-JP" sz="2800" dirty="0"/>
          </a:p>
          <a:p>
            <a:pPr marL="0" indent="0" algn="just">
              <a:buNone/>
            </a:pPr>
            <a:r>
              <a:rPr lang="ja-JP" altLang="en-US" sz="2800">
                <a:solidFill>
                  <a:srgbClr val="FF0000"/>
                </a:solidFill>
                <a:highlight>
                  <a:srgbClr val="FFFF00"/>
                </a:highlight>
              </a:rPr>
              <a:t>！ただし、この場合も出典は明記すること！</a:t>
            </a:r>
          </a:p>
        </p:txBody>
      </p:sp>
      <p:sp>
        <p:nvSpPr>
          <p:cNvPr id="4" name="スライド番号プレースホルダー 3">
            <a:extLst>
              <a:ext uri="{FF2B5EF4-FFF2-40B4-BE49-F238E27FC236}">
                <a16:creationId xmlns:a16="http://schemas.microsoft.com/office/drawing/2014/main" id="{5936A077-5770-CEF3-D612-279E5B11773F}"/>
              </a:ext>
            </a:extLst>
          </p:cNvPr>
          <p:cNvSpPr>
            <a:spLocks noGrp="1"/>
          </p:cNvSpPr>
          <p:nvPr>
            <p:ph type="sldNum" sz="quarter" idx="12"/>
          </p:nvPr>
        </p:nvSpPr>
        <p:spPr/>
        <p:txBody>
          <a:bodyPr/>
          <a:lstStyle/>
          <a:p>
            <a:fld id="{6D22F896-40B5-4ADD-8801-0D06FADFA095}" type="slidenum">
              <a:rPr lang="en-US" smtClean="0"/>
              <a:t>4</a:t>
            </a:fld>
            <a:endParaRPr lang="en-US" dirty="0"/>
          </a:p>
        </p:txBody>
      </p:sp>
    </p:spTree>
    <p:extLst>
      <p:ext uri="{BB962C8B-B14F-4D97-AF65-F5344CB8AC3E}">
        <p14:creationId xmlns:p14="http://schemas.microsoft.com/office/powerpoint/2010/main" val="4210826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10CE3618-1D7A-4256-B2AF-9DB692996C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B984687B-789E-453B-921F-7804CCA6BA0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6" name="Freeform 5">
              <a:extLst>
                <a:ext uri="{FF2B5EF4-FFF2-40B4-BE49-F238E27FC236}">
                  <a16:creationId xmlns:a16="http://schemas.microsoft.com/office/drawing/2014/main" id="{0495A546-1866-442A-8EF9-B683FCB39C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7" name="Freeform 6">
              <a:extLst>
                <a:ext uri="{FF2B5EF4-FFF2-40B4-BE49-F238E27FC236}">
                  <a16:creationId xmlns:a16="http://schemas.microsoft.com/office/drawing/2014/main" id="{20FC9B1F-EB6E-40D2-8261-0142E7326F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8" name="Freeform 7">
              <a:extLst>
                <a:ext uri="{FF2B5EF4-FFF2-40B4-BE49-F238E27FC236}">
                  <a16:creationId xmlns:a16="http://schemas.microsoft.com/office/drawing/2014/main" id="{08DB0E74-FB47-4298-AF40-FAC8939F92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9" name="Freeform 8">
              <a:extLst>
                <a:ext uri="{FF2B5EF4-FFF2-40B4-BE49-F238E27FC236}">
                  <a16:creationId xmlns:a16="http://schemas.microsoft.com/office/drawing/2014/main" id="{08813488-5B66-4FB7-A177-9B9B4658D6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0" name="Freeform 9">
              <a:extLst>
                <a:ext uri="{FF2B5EF4-FFF2-40B4-BE49-F238E27FC236}">
                  <a16:creationId xmlns:a16="http://schemas.microsoft.com/office/drawing/2014/main" id="{235E4BF3-25DA-41E9-B880-A0DC6C1EF9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1" name="Freeform 10">
              <a:extLst>
                <a:ext uri="{FF2B5EF4-FFF2-40B4-BE49-F238E27FC236}">
                  <a16:creationId xmlns:a16="http://schemas.microsoft.com/office/drawing/2014/main" id="{813C1F92-ED6B-4F19-9415-BFB5B5B5A1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2" name="Freeform 11">
              <a:extLst>
                <a:ext uri="{FF2B5EF4-FFF2-40B4-BE49-F238E27FC236}">
                  <a16:creationId xmlns:a16="http://schemas.microsoft.com/office/drawing/2014/main" id="{9E40EF46-D7B9-447E-ACB4-D78972199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3" name="Freeform 12">
              <a:extLst>
                <a:ext uri="{FF2B5EF4-FFF2-40B4-BE49-F238E27FC236}">
                  <a16:creationId xmlns:a16="http://schemas.microsoft.com/office/drawing/2014/main" id="{123CAE24-12FF-43D7-A6C0-6AA792E3AB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4" name="Freeform 13">
              <a:extLst>
                <a:ext uri="{FF2B5EF4-FFF2-40B4-BE49-F238E27FC236}">
                  <a16:creationId xmlns:a16="http://schemas.microsoft.com/office/drawing/2014/main" id="{B372F5DB-BF3F-4325-85B0-CDCE7A6A68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5" name="Freeform 14">
              <a:extLst>
                <a:ext uri="{FF2B5EF4-FFF2-40B4-BE49-F238E27FC236}">
                  <a16:creationId xmlns:a16="http://schemas.microsoft.com/office/drawing/2014/main" id="{B25A9653-2959-449B-BA93-64D5656B1A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6" name="Freeform 15">
              <a:extLst>
                <a:ext uri="{FF2B5EF4-FFF2-40B4-BE49-F238E27FC236}">
                  <a16:creationId xmlns:a16="http://schemas.microsoft.com/office/drawing/2014/main" id="{683D52E0-024E-49EA-B58E-AFCB54B930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7" name="Freeform 16">
              <a:extLst>
                <a:ext uri="{FF2B5EF4-FFF2-40B4-BE49-F238E27FC236}">
                  <a16:creationId xmlns:a16="http://schemas.microsoft.com/office/drawing/2014/main" id="{B42DB067-C8BB-4763-B3AC-A1AFC1F94C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8" name="Freeform 17">
              <a:extLst>
                <a:ext uri="{FF2B5EF4-FFF2-40B4-BE49-F238E27FC236}">
                  <a16:creationId xmlns:a16="http://schemas.microsoft.com/office/drawing/2014/main" id="{4BFADE60-883C-490B-8717-29178631E0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9" name="Freeform 18">
              <a:extLst>
                <a:ext uri="{FF2B5EF4-FFF2-40B4-BE49-F238E27FC236}">
                  <a16:creationId xmlns:a16="http://schemas.microsoft.com/office/drawing/2014/main" id="{276CDC4A-1010-43AB-BD13-E9BC487D68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30" name="Freeform 19">
              <a:extLst>
                <a:ext uri="{FF2B5EF4-FFF2-40B4-BE49-F238E27FC236}">
                  <a16:creationId xmlns:a16="http://schemas.microsoft.com/office/drawing/2014/main" id="{E6DA892F-7AE7-4A83-9BFB-D5FDBA16D9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31" name="Freeform 20">
              <a:extLst>
                <a:ext uri="{FF2B5EF4-FFF2-40B4-BE49-F238E27FC236}">
                  <a16:creationId xmlns:a16="http://schemas.microsoft.com/office/drawing/2014/main" id="{2079130B-2394-449B-80DB-0B9946C7B6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accent1">
                  <a:alpha val="12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32" name="Freeform 21">
              <a:extLst>
                <a:ext uri="{FF2B5EF4-FFF2-40B4-BE49-F238E27FC236}">
                  <a16:creationId xmlns:a16="http://schemas.microsoft.com/office/drawing/2014/main" id="{2F852A68-5FD2-4BD4-902A-37D580B798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accent1">
                  <a:alpha val="12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33" name="Freeform 22">
              <a:extLst>
                <a:ext uri="{FF2B5EF4-FFF2-40B4-BE49-F238E27FC236}">
                  <a16:creationId xmlns:a16="http://schemas.microsoft.com/office/drawing/2014/main" id="{1CD48066-FF17-425E-9EEC-795CD0CA40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accent1">
                  <a:alpha val="11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34" name="Freeform 23">
              <a:extLst>
                <a:ext uri="{FF2B5EF4-FFF2-40B4-BE49-F238E27FC236}">
                  <a16:creationId xmlns:a16="http://schemas.microsoft.com/office/drawing/2014/main" id="{374D862B-A8E1-4CB9-8529-077C6DBA5C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35" name="Freeform 24">
              <a:extLst>
                <a:ext uri="{FF2B5EF4-FFF2-40B4-BE49-F238E27FC236}">
                  <a16:creationId xmlns:a16="http://schemas.microsoft.com/office/drawing/2014/main" id="{5A3B1A83-9C72-4407-A5BF-A9EAA5C4D1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36" name="Freeform 25">
              <a:extLst>
                <a:ext uri="{FF2B5EF4-FFF2-40B4-BE49-F238E27FC236}">
                  <a16:creationId xmlns:a16="http://schemas.microsoft.com/office/drawing/2014/main" id="{C73AF399-B36E-419F-92C0-533EFBD935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sp>
        <p:nvSpPr>
          <p:cNvPr id="5" name="縦書きタイトル 4">
            <a:extLst>
              <a:ext uri="{FF2B5EF4-FFF2-40B4-BE49-F238E27FC236}">
                <a16:creationId xmlns:a16="http://schemas.microsoft.com/office/drawing/2014/main" id="{BD6CEDDA-A9C6-03AD-BDB4-70B9BF8A25DE}"/>
              </a:ext>
            </a:extLst>
          </p:cNvPr>
          <p:cNvSpPr>
            <a:spLocks noGrp="1"/>
          </p:cNvSpPr>
          <p:nvPr>
            <p:ph type="title"/>
          </p:nvPr>
        </p:nvSpPr>
        <p:spPr>
          <a:xfrm>
            <a:off x="-81537" y="1149193"/>
            <a:ext cx="4878962" cy="1715772"/>
          </a:xfrm>
        </p:spPr>
        <p:txBody>
          <a:bodyPr vert="horz" lIns="228600" tIns="228600" rIns="228600" bIns="228600" rtlCol="0" anchor="t">
            <a:normAutofit/>
          </a:bodyPr>
          <a:lstStyle/>
          <a:p>
            <a:r>
              <a:rPr lang="ja-JP" altLang="en-US" sz="4800" i="1" u="sng">
                <a:solidFill>
                  <a:schemeClr val="accent1"/>
                </a:solidFill>
              </a:rPr>
              <a:t>なぜ“引用”</a:t>
            </a:r>
            <a:br>
              <a:rPr lang="en-US" altLang="ja-JP" sz="4800" i="1" u="sng" dirty="0">
                <a:solidFill>
                  <a:schemeClr val="accent1"/>
                </a:solidFill>
              </a:rPr>
            </a:br>
            <a:r>
              <a:rPr lang="ja-JP" altLang="en-US" sz="4800" i="1" u="sng">
                <a:solidFill>
                  <a:schemeClr val="accent1"/>
                </a:solidFill>
              </a:rPr>
              <a:t>が必要なのか？</a:t>
            </a:r>
            <a:endParaRPr lang="en-US" altLang="ja-JP" sz="4800" i="1" u="sng" dirty="0">
              <a:solidFill>
                <a:schemeClr val="accent1"/>
              </a:solidFill>
            </a:endParaRPr>
          </a:p>
        </p:txBody>
      </p:sp>
      <p:sp>
        <p:nvSpPr>
          <p:cNvPr id="4" name="スライド番号プレースホルダー 3">
            <a:extLst>
              <a:ext uri="{FF2B5EF4-FFF2-40B4-BE49-F238E27FC236}">
                <a16:creationId xmlns:a16="http://schemas.microsoft.com/office/drawing/2014/main" id="{2467E6C8-73C3-BFF5-93E4-395AE40A864D}"/>
              </a:ext>
            </a:extLst>
          </p:cNvPr>
          <p:cNvSpPr>
            <a:spLocks noGrp="1"/>
          </p:cNvSpPr>
          <p:nvPr>
            <p:ph type="sldNum" sz="quarter" idx="12"/>
          </p:nvPr>
        </p:nvSpPr>
        <p:spPr>
          <a:xfrm>
            <a:off x="10469880" y="320040"/>
            <a:ext cx="914400" cy="320040"/>
          </a:xfrm>
        </p:spPr>
        <p:txBody>
          <a:bodyPr vert="horz" lIns="91440" tIns="45720" rIns="91440" bIns="45720" rtlCol="0">
            <a:normAutofit/>
          </a:bodyPr>
          <a:lstStyle/>
          <a:p>
            <a:pPr>
              <a:spcAft>
                <a:spcPts val="600"/>
              </a:spcAft>
            </a:pPr>
            <a:fld id="{6D22F896-40B5-4ADD-8801-0D06FADFA095}" type="slidenum">
              <a:rPr lang="en-US" kern="1200" dirty="0">
                <a:latin typeface="+mn-lt"/>
                <a:ea typeface="+mn-ea"/>
                <a:cs typeface="+mn-cs"/>
              </a:rPr>
              <a:pPr>
                <a:spcAft>
                  <a:spcPts val="600"/>
                </a:spcAft>
              </a:pPr>
              <a:t>5</a:t>
            </a:fld>
            <a:endParaRPr lang="en-US" kern="1200">
              <a:latin typeface="+mn-lt"/>
              <a:ea typeface="+mn-ea"/>
              <a:cs typeface="+mn-cs"/>
            </a:endParaRPr>
          </a:p>
        </p:txBody>
      </p:sp>
      <p:sp>
        <p:nvSpPr>
          <p:cNvPr id="38" name="Isosceles Triangle 37">
            <a:extLst>
              <a:ext uri="{FF2B5EF4-FFF2-40B4-BE49-F238E27FC236}">
                <a16:creationId xmlns:a16="http://schemas.microsoft.com/office/drawing/2014/main" id="{3F39476B-1A6D-47CB-AC7A-FB87EF0033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627553" y="1375241"/>
            <a:ext cx="175681" cy="166594"/>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sz="1600" dirty="0"/>
          </a:p>
        </p:txBody>
      </p:sp>
      <p:sp>
        <p:nvSpPr>
          <p:cNvPr id="8" name="コンテンツ プレースホルダー 7">
            <a:extLst>
              <a:ext uri="{FF2B5EF4-FFF2-40B4-BE49-F238E27FC236}">
                <a16:creationId xmlns:a16="http://schemas.microsoft.com/office/drawing/2014/main" id="{8CB014D9-6D3F-BA01-8725-09F5FD5B1550}"/>
              </a:ext>
            </a:extLst>
          </p:cNvPr>
          <p:cNvSpPr>
            <a:spLocks noGrp="1"/>
          </p:cNvSpPr>
          <p:nvPr>
            <p:ph idx="1"/>
          </p:nvPr>
        </p:nvSpPr>
        <p:spPr>
          <a:xfrm>
            <a:off x="4779646" y="441013"/>
            <a:ext cx="6813866" cy="5739917"/>
          </a:xfrm>
        </p:spPr>
        <p:txBody>
          <a:bodyPr anchor="t">
            <a:normAutofit fontScale="92500" lnSpcReduction="10000"/>
          </a:bodyPr>
          <a:lstStyle/>
          <a:p>
            <a:pPr marL="0" indent="0">
              <a:buNone/>
            </a:pPr>
            <a:r>
              <a:rPr lang="ja-JP" altLang="en-US" sz="2600"/>
              <a:t>レポートとは</a:t>
            </a:r>
            <a:r>
              <a:rPr lang="en-US" altLang="ja-JP" sz="2600" dirty="0"/>
              <a:t>…</a:t>
            </a:r>
          </a:p>
          <a:p>
            <a:pPr marL="0" indent="0">
              <a:buNone/>
            </a:pPr>
            <a:r>
              <a:rPr kumimoji="1" lang="ja-JP" altLang="en-US" sz="2600"/>
              <a:t>「</a:t>
            </a:r>
            <a:r>
              <a:rPr kumimoji="1" lang="ja-JP" altLang="en-US" sz="2600" b="1"/>
              <a:t>ある問いに対して論理的に回答する文章</a:t>
            </a:r>
            <a:r>
              <a:rPr kumimoji="1" lang="ja-JP" altLang="en-US" sz="2600"/>
              <a:t>」。 </a:t>
            </a:r>
            <a:endParaRPr kumimoji="1" lang="en-US" altLang="ja-JP" sz="2600" dirty="0"/>
          </a:p>
          <a:p>
            <a:pPr marL="0" indent="0">
              <a:buNone/>
            </a:pPr>
            <a:r>
              <a:rPr kumimoji="1" lang="ja-JP" altLang="en-US" sz="2600"/>
              <a:t>より詳しく言えば、「</a:t>
            </a:r>
            <a:r>
              <a:rPr kumimoji="1" lang="ja-JP" altLang="en-US" sz="2600" b="1"/>
              <a:t>あるテーマについての問題提起に始まって、</a:t>
            </a:r>
            <a:r>
              <a:rPr kumimoji="1" lang="ja-JP" altLang="en-US" sz="2600" b="1" u="sng"/>
              <a:t>客観的な事実や資料を論理的に分析し、それらを根拠として、自分の意見を説得的に論じたもの</a:t>
            </a:r>
            <a:r>
              <a:rPr kumimoji="1" lang="ja-JP" altLang="en-US" sz="2600"/>
              <a:t>」。　</a:t>
            </a:r>
            <a:endParaRPr kumimoji="1" lang="en-US" altLang="ja-JP" sz="2600" dirty="0"/>
          </a:p>
          <a:p>
            <a:pPr marL="0" indent="0">
              <a:buNone/>
            </a:pPr>
            <a:r>
              <a:rPr kumimoji="1" lang="en-US" altLang="ja-JP" sz="2400" dirty="0"/>
              <a:t> </a:t>
            </a:r>
            <a:r>
              <a:rPr kumimoji="1" lang="ja-JP" altLang="en-US" sz="2200"/>
              <a:t>（</a:t>
            </a:r>
            <a:r>
              <a:rPr kumimoji="1" lang="en-US" altLang="ja-JP" sz="2200" dirty="0"/>
              <a:t>『</a:t>
            </a:r>
            <a:r>
              <a:rPr kumimoji="1" lang="ja-JP" altLang="en-US" sz="2200"/>
              <a:t>立教大学法学部</a:t>
            </a:r>
            <a:r>
              <a:rPr kumimoji="1" lang="en-US" altLang="ja-JP" sz="2200" dirty="0"/>
              <a:t> </a:t>
            </a:r>
            <a:r>
              <a:rPr kumimoji="1" lang="ja-JP" altLang="en-US" sz="2200"/>
              <a:t>ラーニング・ガイド</a:t>
            </a:r>
            <a:r>
              <a:rPr kumimoji="1" lang="en-US" altLang="ja-JP" sz="2200" dirty="0"/>
              <a:t> 2023』</a:t>
            </a:r>
            <a:r>
              <a:rPr lang="en-US" altLang="ja-JP" sz="2200" dirty="0"/>
              <a:t>, </a:t>
            </a:r>
            <a:r>
              <a:rPr kumimoji="1" lang="en-US" altLang="ja-JP" sz="2200" dirty="0"/>
              <a:t>p.36.</a:t>
            </a:r>
            <a:r>
              <a:rPr kumimoji="1" lang="ja-JP" altLang="en-US" sz="2200"/>
              <a:t>より。）</a:t>
            </a:r>
            <a:endParaRPr kumimoji="1" lang="en-US" altLang="ja-JP" sz="2400" dirty="0"/>
          </a:p>
          <a:p>
            <a:pPr marL="0" indent="0">
              <a:buNone/>
            </a:pPr>
            <a:endParaRPr kumimoji="1" lang="en-US" altLang="ja-JP" sz="2400" dirty="0"/>
          </a:p>
          <a:p>
            <a:pPr marL="0" indent="0">
              <a:buNone/>
            </a:pPr>
            <a:r>
              <a:rPr lang="ja-JP" altLang="en-US" sz="3000">
                <a:solidFill>
                  <a:srgbClr val="FF0000"/>
                </a:solidFill>
              </a:rPr>
              <a:t>⇨“客観的な事実や資料”の分析をする際、</a:t>
            </a:r>
            <a:endParaRPr lang="en-US" altLang="ja-JP" sz="3000" dirty="0">
              <a:solidFill>
                <a:srgbClr val="FF0000"/>
              </a:solidFill>
            </a:endParaRPr>
          </a:p>
          <a:p>
            <a:pPr marL="0" indent="0">
              <a:buNone/>
            </a:pPr>
            <a:r>
              <a:rPr lang="ja-JP" altLang="en-US" sz="3000">
                <a:solidFill>
                  <a:srgbClr val="FF0000"/>
                </a:solidFill>
              </a:rPr>
              <a:t>　</a:t>
            </a:r>
            <a:r>
              <a:rPr lang="en-US" altLang="ja-JP" sz="3000" dirty="0">
                <a:solidFill>
                  <a:srgbClr val="FF0000"/>
                </a:solidFill>
              </a:rPr>
              <a:t> </a:t>
            </a:r>
            <a:r>
              <a:rPr lang="ja-JP" altLang="en-US" sz="3000">
                <a:solidFill>
                  <a:srgbClr val="FF0000"/>
                </a:solidFill>
              </a:rPr>
              <a:t>もしくは、それを根拠に論じる際に、</a:t>
            </a:r>
            <a:endParaRPr lang="en-US" altLang="ja-JP" sz="3000" dirty="0">
              <a:solidFill>
                <a:srgbClr val="FF0000"/>
              </a:solidFill>
            </a:endParaRPr>
          </a:p>
          <a:p>
            <a:pPr marL="0" indent="0">
              <a:buNone/>
            </a:pPr>
            <a:r>
              <a:rPr lang="ja-JP" altLang="en-US" sz="3000">
                <a:solidFill>
                  <a:srgbClr val="FF0000"/>
                </a:solidFill>
              </a:rPr>
              <a:t>　</a:t>
            </a:r>
            <a:r>
              <a:rPr lang="en-US" altLang="ja-JP" sz="3000" dirty="0">
                <a:solidFill>
                  <a:srgbClr val="FF0000"/>
                </a:solidFill>
              </a:rPr>
              <a:t> </a:t>
            </a:r>
            <a:r>
              <a:rPr lang="ja-JP" altLang="en-US" sz="3000" b="1">
                <a:solidFill>
                  <a:srgbClr val="FF0000"/>
                </a:solidFill>
              </a:rPr>
              <a:t>“引用”</a:t>
            </a:r>
            <a:r>
              <a:rPr lang="en-US" altLang="ja-JP" sz="3000" b="1" dirty="0">
                <a:solidFill>
                  <a:srgbClr val="FF0000"/>
                </a:solidFill>
              </a:rPr>
              <a:t>/</a:t>
            </a:r>
            <a:r>
              <a:rPr lang="ja-JP" altLang="en-US" sz="3000" b="1">
                <a:solidFill>
                  <a:srgbClr val="FF0000"/>
                </a:solidFill>
              </a:rPr>
              <a:t>“参照”が不可欠</a:t>
            </a:r>
            <a:endParaRPr lang="en-US" altLang="ja-JP" sz="2600" b="1" dirty="0">
              <a:solidFill>
                <a:srgbClr val="FF0000"/>
              </a:solidFill>
            </a:endParaRPr>
          </a:p>
        </p:txBody>
      </p:sp>
      <p:sp>
        <p:nvSpPr>
          <p:cNvPr id="67" name="横巻き 66">
            <a:extLst>
              <a:ext uri="{FF2B5EF4-FFF2-40B4-BE49-F238E27FC236}">
                <a16:creationId xmlns:a16="http://schemas.microsoft.com/office/drawing/2014/main" id="{09E53208-1962-C7A0-DC1D-AD4D803282DA}"/>
              </a:ext>
            </a:extLst>
          </p:cNvPr>
          <p:cNvSpPr/>
          <p:nvPr/>
        </p:nvSpPr>
        <p:spPr>
          <a:xfrm>
            <a:off x="803235" y="3632465"/>
            <a:ext cx="3102016" cy="2493698"/>
          </a:xfrm>
          <a:prstGeom prst="horizontalScroll">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3" name="図 62" descr="白い背景に黒い文字が書かれた紙&#10;&#10;中程度の精度で自動的に生成された説明">
            <a:extLst>
              <a:ext uri="{FF2B5EF4-FFF2-40B4-BE49-F238E27FC236}">
                <a16:creationId xmlns:a16="http://schemas.microsoft.com/office/drawing/2014/main" id="{C2B2B038-EBCA-105C-5D53-75EECEF55AE3}"/>
              </a:ext>
            </a:extLst>
          </p:cNvPr>
          <p:cNvPicPr>
            <a:picLocks noChangeAspect="1"/>
          </p:cNvPicPr>
          <p:nvPr/>
        </p:nvPicPr>
        <p:blipFill>
          <a:blip r:embed="rId3"/>
          <a:stretch>
            <a:fillRect/>
          </a:stretch>
        </p:blipFill>
        <p:spPr>
          <a:xfrm>
            <a:off x="1181101" y="3640931"/>
            <a:ext cx="2247900" cy="2540000"/>
          </a:xfrm>
          <a:prstGeom prst="rect">
            <a:avLst/>
          </a:prstGeom>
        </p:spPr>
      </p:pic>
    </p:spTree>
    <p:extLst>
      <p:ext uri="{BB962C8B-B14F-4D97-AF65-F5344CB8AC3E}">
        <p14:creationId xmlns:p14="http://schemas.microsoft.com/office/powerpoint/2010/main" val="2356534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60030E-0C97-CBAC-6091-F44AA006E09C}"/>
              </a:ext>
            </a:extLst>
          </p:cNvPr>
          <p:cNvSpPr>
            <a:spLocks noGrp="1"/>
          </p:cNvSpPr>
          <p:nvPr>
            <p:ph type="title"/>
          </p:nvPr>
        </p:nvSpPr>
        <p:spPr>
          <a:xfrm>
            <a:off x="545690" y="2364674"/>
            <a:ext cx="4188541" cy="2456442"/>
          </a:xfrm>
        </p:spPr>
        <p:txBody>
          <a:bodyPr>
            <a:normAutofit fontScale="90000"/>
          </a:bodyPr>
          <a:lstStyle/>
          <a:p>
            <a:r>
              <a:rPr kumimoji="1" lang="ja-JP" altLang="en-US" i="1" u="sng"/>
              <a:t>“引用”</a:t>
            </a:r>
            <a:r>
              <a:rPr kumimoji="1" lang="en-US" altLang="ja-JP" i="1" u="sng" dirty="0"/>
              <a:t>/</a:t>
            </a:r>
            <a:r>
              <a:rPr kumimoji="1" lang="ja-JP" altLang="en-US" i="1" u="sng"/>
              <a:t>“参考”</a:t>
            </a:r>
            <a:br>
              <a:rPr kumimoji="1" lang="en-US" altLang="ja-JP" i="1" u="sng" dirty="0"/>
            </a:br>
            <a:r>
              <a:rPr kumimoji="1" lang="ja-JP" altLang="en-US" i="1" u="sng"/>
              <a:t>の意味</a:t>
            </a:r>
            <a:br>
              <a:rPr kumimoji="1" lang="en-US" altLang="ja-JP" i="1" u="sng" dirty="0"/>
            </a:br>
            <a:r>
              <a:rPr kumimoji="1" lang="en-US" altLang="ja-JP" i="1" u="sng" dirty="0"/>
              <a:t>〜</a:t>
            </a:r>
            <a:r>
              <a:rPr kumimoji="1" lang="ja-JP" altLang="en-US" i="1" u="sng"/>
              <a:t>レポートの場合</a:t>
            </a:r>
            <a:r>
              <a:rPr kumimoji="1" lang="en-US" altLang="ja-JP" i="1" u="sng" dirty="0"/>
              <a:t>〜</a:t>
            </a:r>
            <a:endParaRPr kumimoji="1" lang="ja-JP" altLang="en-US" i="1" u="sng"/>
          </a:p>
        </p:txBody>
      </p:sp>
      <p:sp>
        <p:nvSpPr>
          <p:cNvPr id="3" name="コンテンツ プレースホルダー 2">
            <a:extLst>
              <a:ext uri="{FF2B5EF4-FFF2-40B4-BE49-F238E27FC236}">
                <a16:creationId xmlns:a16="http://schemas.microsoft.com/office/drawing/2014/main" id="{9353F655-A653-2CAF-A617-92FF81398CF3}"/>
              </a:ext>
            </a:extLst>
          </p:cNvPr>
          <p:cNvSpPr>
            <a:spLocks noGrp="1"/>
          </p:cNvSpPr>
          <p:nvPr>
            <p:ph idx="1"/>
          </p:nvPr>
        </p:nvSpPr>
        <p:spPr>
          <a:xfrm>
            <a:off x="4586747" y="310896"/>
            <a:ext cx="7418440" cy="5916168"/>
          </a:xfrm>
        </p:spPr>
        <p:txBody>
          <a:bodyPr>
            <a:normAutofit/>
          </a:bodyPr>
          <a:lstStyle/>
          <a:p>
            <a:pPr marL="0" indent="0">
              <a:buNone/>
            </a:pPr>
            <a:r>
              <a:rPr kumimoji="1" lang="ja-JP" altLang="en-US" sz="2800"/>
              <a:t>引用</a:t>
            </a:r>
            <a:r>
              <a:rPr kumimoji="1" lang="en-US" altLang="ja-JP" sz="2800" dirty="0"/>
              <a:t>/</a:t>
            </a:r>
            <a:r>
              <a:rPr kumimoji="1" lang="ja-JP" altLang="en-US" sz="2800"/>
              <a:t>参照をして、出典を示すのは、</a:t>
            </a:r>
            <a:endParaRPr kumimoji="1" lang="en-US" altLang="ja-JP" sz="2800" dirty="0"/>
          </a:p>
          <a:p>
            <a:pPr marL="0" indent="0">
              <a:buNone/>
            </a:pPr>
            <a:r>
              <a:rPr kumimoji="1" lang="ja-JP" altLang="en-US" sz="2800"/>
              <a:t>①読者に事実の正確さを保証するため</a:t>
            </a:r>
            <a:endParaRPr kumimoji="1" lang="en-US" altLang="ja-JP" sz="2800" dirty="0"/>
          </a:p>
          <a:p>
            <a:pPr marL="576000" indent="-457200">
              <a:buNone/>
            </a:pPr>
            <a:r>
              <a:rPr lang="ja-JP" altLang="en-US" sz="2000"/>
              <a:t>　</a:t>
            </a:r>
            <a:r>
              <a:rPr lang="en-US" altLang="ja-JP" sz="2000" dirty="0"/>
              <a:t> </a:t>
            </a:r>
            <a:r>
              <a:rPr lang="ja-JP" altLang="en-US" sz="2000"/>
              <a:t>→文字通り、自分で書いたことが正確であることを保証するために、他の著作物から引用</a:t>
            </a:r>
            <a:r>
              <a:rPr lang="en-US" altLang="ja-JP" sz="2000" dirty="0"/>
              <a:t>/</a:t>
            </a:r>
            <a:r>
              <a:rPr lang="ja-JP" altLang="en-US" sz="2000"/>
              <a:t>参照する。</a:t>
            </a:r>
            <a:endParaRPr lang="en-US" altLang="ja-JP" sz="2000" dirty="0"/>
          </a:p>
          <a:p>
            <a:pPr marL="0" indent="-457200" algn="just">
              <a:buNone/>
            </a:pPr>
            <a:r>
              <a:rPr lang="en-US" altLang="ja-JP" sz="2800" dirty="0"/>
              <a:t>  </a:t>
            </a:r>
            <a:r>
              <a:rPr kumimoji="1" lang="ja-JP" altLang="en-US" sz="2800"/>
              <a:t>レポートでは、⑴文献や授業や実習の内容をまとめるもの、⑵自ら問題を設定して考察するものの</a:t>
            </a:r>
            <a:r>
              <a:rPr lang="ja-JP" altLang="en-US" sz="2800"/>
              <a:t>２</a:t>
            </a:r>
            <a:r>
              <a:rPr kumimoji="1" lang="ja-JP" altLang="en-US" sz="2800"/>
              <a:t>つのタイプに大別できるが、</a:t>
            </a:r>
            <a:r>
              <a:rPr kumimoji="1" lang="ja-JP" altLang="en-US" sz="2800" u="sng"/>
              <a:t>いずれの場合も正確な記述や分析のためには、正確な情報を引用</a:t>
            </a:r>
            <a:r>
              <a:rPr kumimoji="1" lang="en-US" altLang="ja-JP" sz="2800" u="sng" dirty="0"/>
              <a:t>/</a:t>
            </a:r>
            <a:r>
              <a:rPr kumimoji="1" lang="ja-JP" altLang="en-US" sz="2800" u="sng"/>
              <a:t>参照し、それゆえ他の著作物における記述に依拠（あるいは批判）する必要がある。</a:t>
            </a:r>
            <a:endParaRPr kumimoji="1" lang="en-US" altLang="ja-JP" sz="2800" dirty="0"/>
          </a:p>
        </p:txBody>
      </p:sp>
      <p:sp>
        <p:nvSpPr>
          <p:cNvPr id="4" name="スライド番号プレースホルダー 3">
            <a:extLst>
              <a:ext uri="{FF2B5EF4-FFF2-40B4-BE49-F238E27FC236}">
                <a16:creationId xmlns:a16="http://schemas.microsoft.com/office/drawing/2014/main" id="{F9CC3A48-0FE0-AC33-ABDF-D21DCA41DA94}"/>
              </a:ext>
            </a:extLst>
          </p:cNvPr>
          <p:cNvSpPr>
            <a:spLocks noGrp="1"/>
          </p:cNvSpPr>
          <p:nvPr>
            <p:ph type="sldNum" sz="quarter" idx="12"/>
          </p:nvPr>
        </p:nvSpPr>
        <p:spPr/>
        <p:txBody>
          <a:bodyPr/>
          <a:lstStyle/>
          <a:p>
            <a:fld id="{6D22F896-40B5-4ADD-8801-0D06FADFA095}" type="slidenum">
              <a:rPr lang="en-US" smtClean="0"/>
              <a:t>6</a:t>
            </a:fld>
            <a:endParaRPr lang="en-US" dirty="0"/>
          </a:p>
        </p:txBody>
      </p:sp>
      <p:sp>
        <p:nvSpPr>
          <p:cNvPr id="5" name="テキスト ボックス 4">
            <a:extLst>
              <a:ext uri="{FF2B5EF4-FFF2-40B4-BE49-F238E27FC236}">
                <a16:creationId xmlns:a16="http://schemas.microsoft.com/office/drawing/2014/main" id="{64636C93-60CA-FCD8-80AB-F6E7FF8B1417}"/>
              </a:ext>
            </a:extLst>
          </p:cNvPr>
          <p:cNvSpPr txBox="1"/>
          <p:nvPr/>
        </p:nvSpPr>
        <p:spPr>
          <a:xfrm>
            <a:off x="766914" y="5199081"/>
            <a:ext cx="3746091" cy="830997"/>
          </a:xfrm>
          <a:prstGeom prst="rect">
            <a:avLst/>
          </a:prstGeom>
          <a:noFill/>
          <a:ln>
            <a:solidFill>
              <a:schemeClr val="tx1"/>
            </a:solidFill>
          </a:ln>
        </p:spPr>
        <p:txBody>
          <a:bodyPr wrap="square" rtlCol="0">
            <a:spAutoFit/>
          </a:bodyPr>
          <a:lstStyle/>
          <a:p>
            <a:r>
              <a:rPr kumimoji="1" lang="en-US" altLang="ja-JP" sz="1600" dirty="0"/>
              <a:t>※</a:t>
            </a:r>
            <a:r>
              <a:rPr kumimoji="1" lang="ja-JP" altLang="en-US" sz="1600"/>
              <a:t>本資料の</a:t>
            </a:r>
            <a:r>
              <a:rPr kumimoji="1" lang="en-US" altLang="ja-JP" sz="1600" dirty="0"/>
              <a:t>pp.6-7.</a:t>
            </a:r>
            <a:r>
              <a:rPr kumimoji="1" lang="ja-JP" altLang="en-US" sz="1600"/>
              <a:t>は、</a:t>
            </a:r>
            <a:r>
              <a:rPr kumimoji="1" lang="en-US" altLang="ja-JP" sz="1600" dirty="0"/>
              <a:t>『</a:t>
            </a:r>
            <a:r>
              <a:rPr kumimoji="1" lang="ja-JP" altLang="en-US" sz="1600"/>
              <a:t>シカゴ・スタイル</a:t>
            </a:r>
            <a:r>
              <a:rPr kumimoji="1" lang="en-US" altLang="ja-JP" sz="1600" dirty="0"/>
              <a:t> </a:t>
            </a:r>
          </a:p>
          <a:p>
            <a:r>
              <a:rPr kumimoji="1" lang="ja-JP" altLang="en-US" sz="1600"/>
              <a:t>　</a:t>
            </a:r>
            <a:r>
              <a:rPr kumimoji="1" lang="en-US" altLang="ja-JP" sz="1600" dirty="0"/>
              <a:t> </a:t>
            </a:r>
            <a:r>
              <a:rPr kumimoji="1" lang="ja-JP" altLang="en-US" sz="1600"/>
              <a:t>研究論文執筆マニュアル</a:t>
            </a:r>
            <a:r>
              <a:rPr kumimoji="1" lang="en-US" altLang="ja-JP" sz="1600" dirty="0"/>
              <a:t>』, p.192.</a:t>
            </a:r>
            <a:r>
              <a:rPr kumimoji="1" lang="ja-JP" altLang="en-US" sz="1600"/>
              <a:t>の記</a:t>
            </a:r>
            <a:endParaRPr kumimoji="1" lang="en-US" altLang="ja-JP" sz="1600" dirty="0"/>
          </a:p>
          <a:p>
            <a:r>
              <a:rPr kumimoji="1" lang="ja-JP" altLang="en-US" sz="1600"/>
              <a:t>　</a:t>
            </a:r>
            <a:r>
              <a:rPr kumimoji="1" lang="en-US" altLang="ja-JP" sz="1600" dirty="0"/>
              <a:t> </a:t>
            </a:r>
            <a:r>
              <a:rPr kumimoji="1" lang="ja-JP" altLang="en-US" sz="1600"/>
              <a:t>述に則っております。</a:t>
            </a:r>
          </a:p>
        </p:txBody>
      </p:sp>
    </p:spTree>
    <p:extLst>
      <p:ext uri="{BB962C8B-B14F-4D97-AF65-F5344CB8AC3E}">
        <p14:creationId xmlns:p14="http://schemas.microsoft.com/office/powerpoint/2010/main" val="1644017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699A6688-0576-23B2-A800-0A196567182F}"/>
              </a:ext>
            </a:extLst>
          </p:cNvPr>
          <p:cNvSpPr>
            <a:spLocks noGrp="1"/>
          </p:cNvSpPr>
          <p:nvPr>
            <p:ph idx="1"/>
          </p:nvPr>
        </p:nvSpPr>
        <p:spPr>
          <a:xfrm>
            <a:off x="4498259" y="310896"/>
            <a:ext cx="7492180" cy="6030910"/>
          </a:xfrm>
        </p:spPr>
        <p:txBody>
          <a:bodyPr>
            <a:normAutofit/>
          </a:bodyPr>
          <a:lstStyle/>
          <a:p>
            <a:pPr marL="0" indent="0" algn="just">
              <a:buNone/>
            </a:pPr>
            <a:r>
              <a:rPr kumimoji="1" lang="ja-JP" altLang="en-US" sz="2800"/>
              <a:t>引用</a:t>
            </a:r>
            <a:r>
              <a:rPr kumimoji="1" lang="en-US" altLang="ja-JP" sz="2800" dirty="0"/>
              <a:t>/</a:t>
            </a:r>
            <a:r>
              <a:rPr kumimoji="1" lang="ja-JP" altLang="en-US" sz="2800"/>
              <a:t>参照をして出典を示す他の理由</a:t>
            </a:r>
            <a:endParaRPr kumimoji="1" lang="en-US" altLang="ja-JP" sz="2800" dirty="0"/>
          </a:p>
          <a:p>
            <a:pPr marL="0" indent="0" algn="just">
              <a:buNone/>
            </a:pPr>
            <a:r>
              <a:rPr lang="en-US" altLang="ja-JP" sz="2800" dirty="0"/>
              <a:t>②</a:t>
            </a:r>
            <a:r>
              <a:rPr lang="ja-JP" altLang="en-US" sz="2800"/>
              <a:t>他の人の記述を評価（あるいは批判）するため</a:t>
            </a:r>
            <a:endParaRPr lang="en-US" altLang="ja-JP" sz="2800" dirty="0"/>
          </a:p>
          <a:p>
            <a:pPr marL="0" indent="0" algn="just">
              <a:buNone/>
            </a:pPr>
            <a:r>
              <a:rPr kumimoji="1" lang="en-US" altLang="ja-JP" sz="2800" dirty="0"/>
              <a:t>③</a:t>
            </a:r>
            <a:r>
              <a:rPr kumimoji="1" lang="ja-JP" altLang="en-US" sz="2800"/>
              <a:t>読者にその文章の位置付けを示すため</a:t>
            </a:r>
            <a:endParaRPr kumimoji="1" lang="en-US" altLang="ja-JP" sz="2800" dirty="0"/>
          </a:p>
          <a:p>
            <a:pPr marL="360000" indent="-457200" algn="just">
              <a:buNone/>
            </a:pPr>
            <a:r>
              <a:rPr lang="ja-JP" altLang="en-US" sz="2800"/>
              <a:t>④その文章で行った作業・考察など思考の過程を他の人が辿れるようにするため</a:t>
            </a:r>
            <a:endParaRPr lang="en-US" altLang="ja-JP" sz="2800" dirty="0"/>
          </a:p>
          <a:p>
            <a:pPr marL="360000" indent="-457200" algn="just">
              <a:buNone/>
            </a:pPr>
            <a:r>
              <a:rPr kumimoji="1" lang="ja-JP" altLang="en-US" sz="2800"/>
              <a:t>⇨</a:t>
            </a:r>
            <a:r>
              <a:rPr kumimoji="1" lang="en-US" altLang="ja-JP" sz="2800" dirty="0"/>
              <a:t>②</a:t>
            </a:r>
            <a:r>
              <a:rPr kumimoji="1" lang="ja-JP" altLang="en-US" sz="2800"/>
              <a:t>と</a:t>
            </a:r>
            <a:r>
              <a:rPr kumimoji="1" lang="en-US" altLang="ja-JP" sz="2800" dirty="0"/>
              <a:t>③</a:t>
            </a:r>
            <a:r>
              <a:rPr kumimoji="1" lang="ja-JP" altLang="en-US" sz="2800"/>
              <a:t>は、先行研究のレビューや書いている論文が“何の分野の研究”なのかを示すため、と言い換え可能。</a:t>
            </a:r>
            <a:endParaRPr kumimoji="1" lang="en-US" altLang="ja-JP" sz="2800" dirty="0"/>
          </a:p>
          <a:p>
            <a:pPr marL="360000" indent="-457200" algn="just">
              <a:buNone/>
            </a:pPr>
            <a:r>
              <a:rPr lang="ja-JP" altLang="en-US" sz="2800"/>
              <a:t>⇨</a:t>
            </a:r>
            <a:r>
              <a:rPr lang="en-US" altLang="ja-JP" sz="2800" dirty="0"/>
              <a:t>④</a:t>
            </a:r>
            <a:r>
              <a:rPr lang="ja-JP" altLang="en-US" sz="2800"/>
              <a:t>は、論文という学術的な作業における「再現性」を担保するため。</a:t>
            </a:r>
            <a:endParaRPr kumimoji="1" lang="en-US" altLang="ja-JP" sz="2800" dirty="0"/>
          </a:p>
        </p:txBody>
      </p:sp>
      <p:sp>
        <p:nvSpPr>
          <p:cNvPr id="4" name="スライド番号プレースホルダー 3">
            <a:extLst>
              <a:ext uri="{FF2B5EF4-FFF2-40B4-BE49-F238E27FC236}">
                <a16:creationId xmlns:a16="http://schemas.microsoft.com/office/drawing/2014/main" id="{B62F89E2-0ECA-9EFC-A123-158D751E44B7}"/>
              </a:ext>
            </a:extLst>
          </p:cNvPr>
          <p:cNvSpPr>
            <a:spLocks noGrp="1"/>
          </p:cNvSpPr>
          <p:nvPr>
            <p:ph type="sldNum" sz="quarter" idx="12"/>
          </p:nvPr>
        </p:nvSpPr>
        <p:spPr/>
        <p:txBody>
          <a:bodyPr/>
          <a:lstStyle/>
          <a:p>
            <a:fld id="{6D22F896-40B5-4ADD-8801-0D06FADFA095}" type="slidenum">
              <a:rPr lang="en-US" smtClean="0"/>
              <a:t>7</a:t>
            </a:fld>
            <a:endParaRPr lang="en-US" dirty="0"/>
          </a:p>
        </p:txBody>
      </p:sp>
      <p:sp>
        <p:nvSpPr>
          <p:cNvPr id="5" name="タイトル 1">
            <a:extLst>
              <a:ext uri="{FF2B5EF4-FFF2-40B4-BE49-F238E27FC236}">
                <a16:creationId xmlns:a16="http://schemas.microsoft.com/office/drawing/2014/main" id="{08CE9062-B37D-0E69-BAA4-556995C81514}"/>
              </a:ext>
            </a:extLst>
          </p:cNvPr>
          <p:cNvSpPr>
            <a:spLocks noGrp="1"/>
          </p:cNvSpPr>
          <p:nvPr>
            <p:ph type="title"/>
          </p:nvPr>
        </p:nvSpPr>
        <p:spPr>
          <a:xfrm>
            <a:off x="634181" y="2349925"/>
            <a:ext cx="3864078" cy="2456442"/>
          </a:xfrm>
        </p:spPr>
        <p:txBody>
          <a:bodyPr>
            <a:normAutofit fontScale="90000"/>
          </a:bodyPr>
          <a:lstStyle/>
          <a:p>
            <a:r>
              <a:rPr kumimoji="1" lang="ja-JP" altLang="en-US" i="1" u="sng"/>
              <a:t>“引用”</a:t>
            </a:r>
            <a:r>
              <a:rPr kumimoji="1" lang="en-US" altLang="ja-JP" i="1" u="sng" dirty="0"/>
              <a:t>/</a:t>
            </a:r>
            <a:r>
              <a:rPr kumimoji="1" lang="ja-JP" altLang="en-US" i="1" u="sng"/>
              <a:t>“参考”</a:t>
            </a:r>
            <a:br>
              <a:rPr kumimoji="1" lang="en-US" altLang="ja-JP" i="1" u="sng" dirty="0"/>
            </a:br>
            <a:r>
              <a:rPr kumimoji="1" lang="ja-JP" altLang="en-US" i="1" u="sng"/>
              <a:t>の意味</a:t>
            </a:r>
            <a:br>
              <a:rPr kumimoji="1" lang="en-US" altLang="ja-JP" i="1" u="sng" dirty="0"/>
            </a:br>
            <a:r>
              <a:rPr kumimoji="1" lang="en-US" altLang="ja-JP" i="1" u="sng" dirty="0"/>
              <a:t>〜</a:t>
            </a:r>
            <a:r>
              <a:rPr lang="ja-JP" altLang="en-US" i="1" u="sng"/>
              <a:t>論文</a:t>
            </a:r>
            <a:r>
              <a:rPr kumimoji="1" lang="ja-JP" altLang="en-US" i="1" u="sng"/>
              <a:t>の場合</a:t>
            </a:r>
            <a:r>
              <a:rPr kumimoji="1" lang="en-US" altLang="ja-JP" i="1" u="sng" dirty="0"/>
              <a:t>〜</a:t>
            </a:r>
            <a:endParaRPr kumimoji="1" lang="ja-JP" altLang="en-US" i="1" u="sng"/>
          </a:p>
        </p:txBody>
      </p:sp>
    </p:spTree>
    <p:extLst>
      <p:ext uri="{BB962C8B-B14F-4D97-AF65-F5344CB8AC3E}">
        <p14:creationId xmlns:p14="http://schemas.microsoft.com/office/powerpoint/2010/main" val="1527625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15E1AC81-83F2-45A8-9054-15570F4E25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0" name="Freeform 5">
              <a:extLst>
                <a:ext uri="{FF2B5EF4-FFF2-40B4-BE49-F238E27FC236}">
                  <a16:creationId xmlns:a16="http://schemas.microsoft.com/office/drawing/2014/main" id="{B15AA7C5-9BFE-4B90-A119-467AFACE9E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1" name="Freeform 6">
              <a:extLst>
                <a:ext uri="{FF2B5EF4-FFF2-40B4-BE49-F238E27FC236}">
                  <a16:creationId xmlns:a16="http://schemas.microsoft.com/office/drawing/2014/main" id="{944AB87D-35AF-4719-9940-5822E77023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2" name="Freeform 7">
              <a:extLst>
                <a:ext uri="{FF2B5EF4-FFF2-40B4-BE49-F238E27FC236}">
                  <a16:creationId xmlns:a16="http://schemas.microsoft.com/office/drawing/2014/main" id="{E8B33BE3-7890-4628-9322-7EFBA3375B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3" name="Freeform 8">
              <a:extLst>
                <a:ext uri="{FF2B5EF4-FFF2-40B4-BE49-F238E27FC236}">
                  <a16:creationId xmlns:a16="http://schemas.microsoft.com/office/drawing/2014/main" id="{01AD3ECF-519E-45E2-99DA-F5C1B50715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4" name="Freeform 9">
              <a:extLst>
                <a:ext uri="{FF2B5EF4-FFF2-40B4-BE49-F238E27FC236}">
                  <a16:creationId xmlns:a16="http://schemas.microsoft.com/office/drawing/2014/main" id="{C050E700-0FF1-4D25-B54C-84BA04FCD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5" name="Freeform 10">
              <a:extLst>
                <a:ext uri="{FF2B5EF4-FFF2-40B4-BE49-F238E27FC236}">
                  <a16:creationId xmlns:a16="http://schemas.microsoft.com/office/drawing/2014/main" id="{720D9C11-F5C9-41B0-B2F2-EE20BC3D0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6" name="Freeform 11">
              <a:extLst>
                <a:ext uri="{FF2B5EF4-FFF2-40B4-BE49-F238E27FC236}">
                  <a16:creationId xmlns:a16="http://schemas.microsoft.com/office/drawing/2014/main" id="{623A9DA0-857E-4CDE-80EA-F30F1CE55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7" name="Freeform 12">
              <a:extLst>
                <a:ext uri="{FF2B5EF4-FFF2-40B4-BE49-F238E27FC236}">
                  <a16:creationId xmlns:a16="http://schemas.microsoft.com/office/drawing/2014/main" id="{C48B8F4C-2C83-46F6-AFCD-58166AEB18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8" name="Freeform 13">
              <a:extLst>
                <a:ext uri="{FF2B5EF4-FFF2-40B4-BE49-F238E27FC236}">
                  <a16:creationId xmlns:a16="http://schemas.microsoft.com/office/drawing/2014/main" id="{234C3795-C44D-41A7-A8F6-891387A66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9" name="Freeform 14">
              <a:extLst>
                <a:ext uri="{FF2B5EF4-FFF2-40B4-BE49-F238E27FC236}">
                  <a16:creationId xmlns:a16="http://schemas.microsoft.com/office/drawing/2014/main" id="{91CC36F4-5DFA-4954-B354-97B180E98F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0" name="Freeform 15">
              <a:extLst>
                <a:ext uri="{FF2B5EF4-FFF2-40B4-BE49-F238E27FC236}">
                  <a16:creationId xmlns:a16="http://schemas.microsoft.com/office/drawing/2014/main" id="{7087A08E-C024-457D-8F99-1F340CED61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1" name="Freeform 16">
              <a:extLst>
                <a:ext uri="{FF2B5EF4-FFF2-40B4-BE49-F238E27FC236}">
                  <a16:creationId xmlns:a16="http://schemas.microsoft.com/office/drawing/2014/main" id="{61CFBC61-7F57-45D7-860E-BF51B0EDA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2" name="Freeform 17">
              <a:extLst>
                <a:ext uri="{FF2B5EF4-FFF2-40B4-BE49-F238E27FC236}">
                  <a16:creationId xmlns:a16="http://schemas.microsoft.com/office/drawing/2014/main" id="{2591C3DB-4880-431E-BC3D-37F1378AC5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3" name="Freeform 18">
              <a:extLst>
                <a:ext uri="{FF2B5EF4-FFF2-40B4-BE49-F238E27FC236}">
                  <a16:creationId xmlns:a16="http://schemas.microsoft.com/office/drawing/2014/main" id="{79557EFE-4199-4E24-8A13-1B9CC1715A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4" name="Freeform 19">
              <a:extLst>
                <a:ext uri="{FF2B5EF4-FFF2-40B4-BE49-F238E27FC236}">
                  <a16:creationId xmlns:a16="http://schemas.microsoft.com/office/drawing/2014/main" id="{0B965615-6052-4907-A136-9CAD14604C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5" name="Freeform 20">
              <a:extLst>
                <a:ext uri="{FF2B5EF4-FFF2-40B4-BE49-F238E27FC236}">
                  <a16:creationId xmlns:a16="http://schemas.microsoft.com/office/drawing/2014/main" id="{F788FFC4-205D-47C1-91E7-DD1A52E0AF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6" name="Freeform 21">
              <a:extLst>
                <a:ext uri="{FF2B5EF4-FFF2-40B4-BE49-F238E27FC236}">
                  <a16:creationId xmlns:a16="http://schemas.microsoft.com/office/drawing/2014/main" id="{462FADD6-C927-46ED-A6E6-273B35C2F1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7" name="Freeform 22">
              <a:extLst>
                <a:ext uri="{FF2B5EF4-FFF2-40B4-BE49-F238E27FC236}">
                  <a16:creationId xmlns:a16="http://schemas.microsoft.com/office/drawing/2014/main" id="{AF64005E-134D-4444-9425-FB1C188985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8" name="Freeform 23">
              <a:extLst>
                <a:ext uri="{FF2B5EF4-FFF2-40B4-BE49-F238E27FC236}">
                  <a16:creationId xmlns:a16="http://schemas.microsoft.com/office/drawing/2014/main" id="{E2565CA7-A8CB-463D-8D25-4F41235BC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9" name="Freeform 24">
              <a:extLst>
                <a:ext uri="{FF2B5EF4-FFF2-40B4-BE49-F238E27FC236}">
                  <a16:creationId xmlns:a16="http://schemas.microsoft.com/office/drawing/2014/main" id="{41ABBFC0-4EEA-4634-A73B-945729D6BA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30" name="Freeform 25">
              <a:extLst>
                <a:ext uri="{FF2B5EF4-FFF2-40B4-BE49-F238E27FC236}">
                  <a16:creationId xmlns:a16="http://schemas.microsoft.com/office/drawing/2014/main" id="{E422F11F-726A-4A93-9D1B-B1400B0611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grpSp>
        <p:nvGrpSpPr>
          <p:cNvPr id="32" name="Group 31">
            <a:extLst>
              <a:ext uri="{FF2B5EF4-FFF2-40B4-BE49-F238E27FC236}">
                <a16:creationId xmlns:a16="http://schemas.microsoft.com/office/drawing/2014/main" id="{FBF129BC-EA9E-4D20-898B-399F7727DFB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3" name="Rectangle 32">
              <a:extLst>
                <a:ext uri="{FF2B5EF4-FFF2-40B4-BE49-F238E27FC236}">
                  <a16:creationId xmlns:a16="http://schemas.microsoft.com/office/drawing/2014/main" id="{CFF42BAE-3249-46C8-9108-A83C87206B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4" name="Isosceles Triangle 22">
              <a:extLst>
                <a:ext uri="{FF2B5EF4-FFF2-40B4-BE49-F238E27FC236}">
                  <a16:creationId xmlns:a16="http://schemas.microsoft.com/office/drawing/2014/main" id="{4DDE2BA8-4174-4A99-BB09-0BA28F2685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ja-JP" altLang="en-US"/>
            </a:p>
          </p:txBody>
        </p:sp>
        <p:sp>
          <p:nvSpPr>
            <p:cNvPr id="35" name="Rectangle 34">
              <a:extLst>
                <a:ext uri="{FF2B5EF4-FFF2-40B4-BE49-F238E27FC236}">
                  <a16:creationId xmlns:a16="http://schemas.microsoft.com/office/drawing/2014/main" id="{4A893933-F7DD-4DA6-85C7-4CFF58741E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ja-JP" altLang="en-US"/>
            </a:p>
          </p:txBody>
        </p:sp>
      </p:grpSp>
      <p:sp useBgFill="1">
        <p:nvSpPr>
          <p:cNvPr id="37" name="Rectangle 36">
            <a:extLst>
              <a:ext uri="{FF2B5EF4-FFF2-40B4-BE49-F238E27FC236}">
                <a16:creationId xmlns:a16="http://schemas.microsoft.com/office/drawing/2014/main" id="{EDB4298B-514D-4087-BFCF-5E0B7C9A9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a:extLst>
              <a:ext uri="{FF2B5EF4-FFF2-40B4-BE49-F238E27FC236}">
                <a16:creationId xmlns:a16="http://schemas.microsoft.com/office/drawing/2014/main" id="{04250D78-05C1-41CC-8744-FF361296252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40" name="Freeform 5">
              <a:extLst>
                <a:ext uri="{FF2B5EF4-FFF2-40B4-BE49-F238E27FC236}">
                  <a16:creationId xmlns:a16="http://schemas.microsoft.com/office/drawing/2014/main" id="{488B658F-163C-450C-B32C-2385E374B2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41" name="Freeform 6">
              <a:extLst>
                <a:ext uri="{FF2B5EF4-FFF2-40B4-BE49-F238E27FC236}">
                  <a16:creationId xmlns:a16="http://schemas.microsoft.com/office/drawing/2014/main" id="{5AE85F6C-45F9-4F00-8AA8-52BD510596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2" name="Freeform 7">
              <a:extLst>
                <a:ext uri="{FF2B5EF4-FFF2-40B4-BE49-F238E27FC236}">
                  <a16:creationId xmlns:a16="http://schemas.microsoft.com/office/drawing/2014/main" id="{4B0E90C3-F098-46CE-B1D9-44EDE9C6E3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3" name="Freeform 8">
              <a:extLst>
                <a:ext uri="{FF2B5EF4-FFF2-40B4-BE49-F238E27FC236}">
                  <a16:creationId xmlns:a16="http://schemas.microsoft.com/office/drawing/2014/main" id="{FFF59D4E-9109-4D0A-8064-9C534CCFB9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4" name="Freeform 9">
              <a:extLst>
                <a:ext uri="{FF2B5EF4-FFF2-40B4-BE49-F238E27FC236}">
                  <a16:creationId xmlns:a16="http://schemas.microsoft.com/office/drawing/2014/main" id="{94B8AAA4-1840-48B9-A1E7-8CE75F8732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5" name="Freeform 10">
              <a:extLst>
                <a:ext uri="{FF2B5EF4-FFF2-40B4-BE49-F238E27FC236}">
                  <a16:creationId xmlns:a16="http://schemas.microsoft.com/office/drawing/2014/main" id="{5A87B14D-183F-429F-849A-A6DC957B0B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6" name="Freeform 11">
              <a:extLst>
                <a:ext uri="{FF2B5EF4-FFF2-40B4-BE49-F238E27FC236}">
                  <a16:creationId xmlns:a16="http://schemas.microsoft.com/office/drawing/2014/main" id="{1C261938-CF78-4843-9295-A20FD1591D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7" name="Freeform 12">
              <a:extLst>
                <a:ext uri="{FF2B5EF4-FFF2-40B4-BE49-F238E27FC236}">
                  <a16:creationId xmlns:a16="http://schemas.microsoft.com/office/drawing/2014/main" id="{70557A9F-9800-4BDA-8EA5-312FBB056F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8" name="Freeform 13">
              <a:extLst>
                <a:ext uri="{FF2B5EF4-FFF2-40B4-BE49-F238E27FC236}">
                  <a16:creationId xmlns:a16="http://schemas.microsoft.com/office/drawing/2014/main" id="{55443555-50A7-490F-A7BD-C3761876BE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9" name="Freeform 14">
              <a:extLst>
                <a:ext uri="{FF2B5EF4-FFF2-40B4-BE49-F238E27FC236}">
                  <a16:creationId xmlns:a16="http://schemas.microsoft.com/office/drawing/2014/main" id="{0E25D709-0236-44C4-9AD0-23C27FFB64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50" name="Freeform 15">
              <a:extLst>
                <a:ext uri="{FF2B5EF4-FFF2-40B4-BE49-F238E27FC236}">
                  <a16:creationId xmlns:a16="http://schemas.microsoft.com/office/drawing/2014/main" id="{52D3488E-C376-4058-9B14-3E67ECCF40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51" name="Freeform 16">
              <a:extLst>
                <a:ext uri="{FF2B5EF4-FFF2-40B4-BE49-F238E27FC236}">
                  <a16:creationId xmlns:a16="http://schemas.microsoft.com/office/drawing/2014/main" id="{29C0577D-AE94-4E3E-AFE9-87D6F505C6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52" name="Freeform 17">
              <a:extLst>
                <a:ext uri="{FF2B5EF4-FFF2-40B4-BE49-F238E27FC236}">
                  <a16:creationId xmlns:a16="http://schemas.microsoft.com/office/drawing/2014/main" id="{628A3D14-A3AE-415B-81C0-10DABBD63C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53" name="Freeform 18">
              <a:extLst>
                <a:ext uri="{FF2B5EF4-FFF2-40B4-BE49-F238E27FC236}">
                  <a16:creationId xmlns:a16="http://schemas.microsoft.com/office/drawing/2014/main" id="{07722035-1059-41F4-801E-F6C3F43831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54" name="Freeform 19">
              <a:extLst>
                <a:ext uri="{FF2B5EF4-FFF2-40B4-BE49-F238E27FC236}">
                  <a16:creationId xmlns:a16="http://schemas.microsoft.com/office/drawing/2014/main" id="{98275878-64ED-413C-B1B9-654EE17C5D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55" name="Freeform 20">
              <a:extLst>
                <a:ext uri="{FF2B5EF4-FFF2-40B4-BE49-F238E27FC236}">
                  <a16:creationId xmlns:a16="http://schemas.microsoft.com/office/drawing/2014/main" id="{6BE90BD7-1A14-43A3-8CD4-8D181EE630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accent1">
                  <a:alpha val="12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56" name="Freeform 21">
              <a:extLst>
                <a:ext uri="{FF2B5EF4-FFF2-40B4-BE49-F238E27FC236}">
                  <a16:creationId xmlns:a16="http://schemas.microsoft.com/office/drawing/2014/main" id="{8609B6EC-0BA4-4C45-B9CA-311B34B83A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accent1">
                  <a:alpha val="12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57" name="Freeform 22">
              <a:extLst>
                <a:ext uri="{FF2B5EF4-FFF2-40B4-BE49-F238E27FC236}">
                  <a16:creationId xmlns:a16="http://schemas.microsoft.com/office/drawing/2014/main" id="{BA3962A2-D76B-4346-9535-356648073A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accent1">
                  <a:alpha val="11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58" name="Freeform 23">
              <a:extLst>
                <a:ext uri="{FF2B5EF4-FFF2-40B4-BE49-F238E27FC236}">
                  <a16:creationId xmlns:a16="http://schemas.microsoft.com/office/drawing/2014/main" id="{28CBAD67-783A-4EFF-852A-40CD9D58C3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59" name="Freeform 24">
              <a:extLst>
                <a:ext uri="{FF2B5EF4-FFF2-40B4-BE49-F238E27FC236}">
                  <a16:creationId xmlns:a16="http://schemas.microsoft.com/office/drawing/2014/main" id="{780BC275-9329-40AA-849F-7B258245EE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60" name="Freeform 25">
              <a:extLst>
                <a:ext uri="{FF2B5EF4-FFF2-40B4-BE49-F238E27FC236}">
                  <a16:creationId xmlns:a16="http://schemas.microsoft.com/office/drawing/2014/main" id="{55DA4B63-E5E4-49C5-BC03-E5A312146F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sp>
        <p:nvSpPr>
          <p:cNvPr id="4" name="スライド番号プレースホルダー 3">
            <a:extLst>
              <a:ext uri="{FF2B5EF4-FFF2-40B4-BE49-F238E27FC236}">
                <a16:creationId xmlns:a16="http://schemas.microsoft.com/office/drawing/2014/main" id="{FC9E04B5-4988-5D94-9E66-7300732A07B1}"/>
              </a:ext>
            </a:extLst>
          </p:cNvPr>
          <p:cNvSpPr>
            <a:spLocks noGrp="1"/>
          </p:cNvSpPr>
          <p:nvPr>
            <p:ph type="sldNum" sz="quarter" idx="12"/>
          </p:nvPr>
        </p:nvSpPr>
        <p:spPr>
          <a:xfrm>
            <a:off x="10469880" y="320040"/>
            <a:ext cx="914400" cy="320040"/>
          </a:xfrm>
        </p:spPr>
        <p:txBody>
          <a:bodyPr vert="horz" lIns="91440" tIns="45720" rIns="91440" bIns="45720" rtlCol="0" anchor="ctr">
            <a:normAutofit/>
          </a:bodyPr>
          <a:lstStyle/>
          <a:p>
            <a:pPr>
              <a:spcAft>
                <a:spcPts val="600"/>
              </a:spcAft>
            </a:pPr>
            <a:fld id="{6D22F896-40B5-4ADD-8801-0D06FADFA095}" type="slidenum">
              <a:rPr lang="en-US" kern="1200" dirty="0">
                <a:solidFill>
                  <a:schemeClr val="tx1">
                    <a:tint val="75000"/>
                  </a:schemeClr>
                </a:solidFill>
                <a:latin typeface="+mn-lt"/>
                <a:ea typeface="+mn-ea"/>
                <a:cs typeface="+mn-cs"/>
              </a:rPr>
              <a:pPr>
                <a:spcAft>
                  <a:spcPts val="600"/>
                </a:spcAft>
              </a:pPr>
              <a:t>8</a:t>
            </a:fld>
            <a:endParaRPr lang="en-US" kern="1200" dirty="0">
              <a:solidFill>
                <a:schemeClr val="tx1">
                  <a:tint val="75000"/>
                </a:schemeClr>
              </a:solidFill>
              <a:latin typeface="+mn-lt"/>
              <a:ea typeface="+mn-ea"/>
              <a:cs typeface="+mn-cs"/>
            </a:endParaRPr>
          </a:p>
        </p:txBody>
      </p:sp>
      <p:sp>
        <p:nvSpPr>
          <p:cNvPr id="2" name="縦書きタイトル 1">
            <a:extLst>
              <a:ext uri="{FF2B5EF4-FFF2-40B4-BE49-F238E27FC236}">
                <a16:creationId xmlns:a16="http://schemas.microsoft.com/office/drawing/2014/main" id="{FC65B472-8747-2525-2AAA-655934F3AB1F}"/>
              </a:ext>
            </a:extLst>
          </p:cNvPr>
          <p:cNvSpPr>
            <a:spLocks noGrp="1"/>
          </p:cNvSpPr>
          <p:nvPr>
            <p:ph type="title" orient="vert"/>
          </p:nvPr>
        </p:nvSpPr>
        <p:spPr>
          <a:xfrm>
            <a:off x="271463" y="376238"/>
            <a:ext cx="10473267" cy="1074239"/>
          </a:xfrm>
        </p:spPr>
        <p:txBody>
          <a:bodyPr vert="horz" lIns="228600" tIns="228600" rIns="228600" bIns="228600" rtlCol="0" anchor="b">
            <a:normAutofit/>
          </a:bodyPr>
          <a:lstStyle/>
          <a:p>
            <a:pPr>
              <a:lnSpc>
                <a:spcPct val="85000"/>
              </a:lnSpc>
            </a:pPr>
            <a:r>
              <a:rPr lang="ja-JP" altLang="en-US" sz="3600" i="1" u="sng">
                <a:solidFill>
                  <a:schemeClr val="tx1"/>
                </a:solidFill>
              </a:rPr>
              <a:t>レポート</a:t>
            </a:r>
            <a:r>
              <a:rPr lang="en-US" altLang="ja-JP" sz="3600" i="1" u="sng" dirty="0">
                <a:solidFill>
                  <a:schemeClr val="tx1"/>
                </a:solidFill>
              </a:rPr>
              <a:t>/</a:t>
            </a:r>
            <a:r>
              <a:rPr lang="ja-JP" altLang="en-US" sz="3600" i="1" u="sng">
                <a:solidFill>
                  <a:schemeClr val="tx1"/>
                </a:solidFill>
              </a:rPr>
              <a:t>論文における問題設定と引用</a:t>
            </a:r>
            <a:r>
              <a:rPr lang="en-US" altLang="ja-JP" sz="3600" i="1" u="sng" dirty="0">
                <a:solidFill>
                  <a:schemeClr val="tx1"/>
                </a:solidFill>
              </a:rPr>
              <a:t>/</a:t>
            </a:r>
            <a:r>
              <a:rPr lang="ja-JP" altLang="en-US" sz="3600" i="1" u="sng">
                <a:solidFill>
                  <a:schemeClr val="tx1"/>
                </a:solidFill>
              </a:rPr>
              <a:t>参照</a:t>
            </a:r>
            <a:endParaRPr kumimoji="1" lang="en-US" altLang="ja-JP" sz="3600" i="1" u="sng" dirty="0">
              <a:solidFill>
                <a:schemeClr val="tx1"/>
              </a:solidFill>
            </a:endParaRPr>
          </a:p>
        </p:txBody>
      </p:sp>
      <p:graphicFrame>
        <p:nvGraphicFramePr>
          <p:cNvPr id="5" name="図表 4">
            <a:extLst>
              <a:ext uri="{FF2B5EF4-FFF2-40B4-BE49-F238E27FC236}">
                <a16:creationId xmlns:a16="http://schemas.microsoft.com/office/drawing/2014/main" id="{975CBF35-72F5-A34E-3B35-28419A5F4A0F}"/>
              </a:ext>
            </a:extLst>
          </p:cNvPr>
          <p:cNvGraphicFramePr/>
          <p:nvPr>
            <p:extLst>
              <p:ext uri="{D42A27DB-BD31-4B8C-83A1-F6EECF244321}">
                <p14:modId xmlns:p14="http://schemas.microsoft.com/office/powerpoint/2010/main" val="3928381548"/>
              </p:ext>
            </p:extLst>
          </p:nvPr>
        </p:nvGraphicFramePr>
        <p:xfrm>
          <a:off x="484188" y="1167830"/>
          <a:ext cx="11554726" cy="385461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1" name="上リボン 30">
            <a:extLst>
              <a:ext uri="{FF2B5EF4-FFF2-40B4-BE49-F238E27FC236}">
                <a16:creationId xmlns:a16="http://schemas.microsoft.com/office/drawing/2014/main" id="{FB05CBA8-16D7-5D19-DEDC-195BAFF3D427}"/>
              </a:ext>
            </a:extLst>
          </p:cNvPr>
          <p:cNvSpPr/>
          <p:nvPr/>
        </p:nvSpPr>
        <p:spPr>
          <a:xfrm>
            <a:off x="8347587" y="1133306"/>
            <a:ext cx="3629835" cy="1566546"/>
          </a:xfrm>
          <a:prstGeom prst="ribbon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7" name="図 6" descr="白い背景に黒い文字が書かれた紙&#10;&#10;自動的に生成された説明">
            <a:extLst>
              <a:ext uri="{FF2B5EF4-FFF2-40B4-BE49-F238E27FC236}">
                <a16:creationId xmlns:a16="http://schemas.microsoft.com/office/drawing/2014/main" id="{F44126C1-6BF7-FD91-CB0C-7541A5C18836}"/>
              </a:ext>
            </a:extLst>
          </p:cNvPr>
          <p:cNvPicPr>
            <a:picLocks noChangeAspect="1"/>
          </p:cNvPicPr>
          <p:nvPr/>
        </p:nvPicPr>
        <p:blipFill>
          <a:blip r:embed="rId8"/>
          <a:stretch>
            <a:fillRect/>
          </a:stretch>
        </p:blipFill>
        <p:spPr>
          <a:xfrm>
            <a:off x="8981282" y="429589"/>
            <a:ext cx="2336800" cy="2540000"/>
          </a:xfrm>
          <a:prstGeom prst="rect">
            <a:avLst/>
          </a:prstGeom>
        </p:spPr>
      </p:pic>
      <p:sp>
        <p:nvSpPr>
          <p:cNvPr id="36" name="テキスト ボックス 35">
            <a:extLst>
              <a:ext uri="{FF2B5EF4-FFF2-40B4-BE49-F238E27FC236}">
                <a16:creationId xmlns:a16="http://schemas.microsoft.com/office/drawing/2014/main" id="{F8381319-7C42-C227-2DAC-746AC4C4ADA0}"/>
              </a:ext>
            </a:extLst>
          </p:cNvPr>
          <p:cNvSpPr txBox="1"/>
          <p:nvPr/>
        </p:nvSpPr>
        <p:spPr>
          <a:xfrm>
            <a:off x="271463" y="4940778"/>
            <a:ext cx="11387261" cy="1477328"/>
          </a:xfrm>
          <a:prstGeom prst="rect">
            <a:avLst/>
          </a:prstGeom>
          <a:noFill/>
        </p:spPr>
        <p:txBody>
          <a:bodyPr wrap="square" rtlCol="0">
            <a:spAutoFit/>
          </a:bodyPr>
          <a:lstStyle/>
          <a:p>
            <a:r>
              <a:rPr kumimoji="1" lang="ja-JP" altLang="en-US"/>
              <a:t>上の例のように、論文とは、その前に実施された先行研究（この場合、論文</a:t>
            </a:r>
            <a:r>
              <a:rPr kumimoji="1" lang="en-US" altLang="ja-JP" dirty="0"/>
              <a:t>α</a:t>
            </a:r>
            <a:r>
              <a:rPr kumimoji="1" lang="ja-JP" altLang="en-US"/>
              <a:t>と論文</a:t>
            </a:r>
            <a:r>
              <a:rPr kumimoji="1" lang="en-US" altLang="ja-JP" dirty="0"/>
              <a:t>β</a:t>
            </a:r>
            <a:r>
              <a:rPr kumimoji="1" lang="ja-JP" altLang="en-US"/>
              <a:t>）に対する批判の上に行います。</a:t>
            </a:r>
            <a:endParaRPr kumimoji="1" lang="en-US" altLang="ja-JP" dirty="0"/>
          </a:p>
          <a:p>
            <a:r>
              <a:rPr kumimoji="1" lang="ja-JP" altLang="en-US"/>
              <a:t>言い換えると、</a:t>
            </a:r>
            <a:r>
              <a:rPr kumimoji="1" lang="ja-JP" altLang="en-US" u="sng"/>
              <a:t>論文における“問い（リサーチ・クエッション）”とは、先行研究の蓄積と連なっている必要があります</a:t>
            </a:r>
            <a:r>
              <a:rPr kumimoji="1" lang="ja-JP" altLang="en-US"/>
              <a:t>。</a:t>
            </a:r>
            <a:endParaRPr kumimoji="1" lang="en-US" altLang="ja-JP" dirty="0"/>
          </a:p>
          <a:p>
            <a:r>
              <a:rPr kumimoji="1" lang="ja-JP" altLang="en-US"/>
              <a:t>そのため、先行研究をレビューし、正しく評価・批判することが求められます。</a:t>
            </a:r>
            <a:endParaRPr kumimoji="1" lang="en-US" altLang="ja-JP" dirty="0"/>
          </a:p>
          <a:p>
            <a:r>
              <a:rPr kumimoji="1" lang="ja-JP" altLang="en-US"/>
              <a:t>⇨この作業が、前のスライドで紹介した引用</a:t>
            </a:r>
            <a:r>
              <a:rPr kumimoji="1" lang="en-US" altLang="ja-JP" dirty="0"/>
              <a:t>/</a:t>
            </a:r>
            <a:r>
              <a:rPr kumimoji="1" lang="ja-JP" altLang="en-US"/>
              <a:t>参照の</a:t>
            </a:r>
            <a:r>
              <a:rPr kumimoji="1" lang="en-US" altLang="ja-JP" dirty="0"/>
              <a:t>②</a:t>
            </a:r>
            <a:r>
              <a:rPr kumimoji="1" lang="ja-JP" altLang="en-US"/>
              <a:t>と</a:t>
            </a:r>
            <a:r>
              <a:rPr kumimoji="1" lang="en-US" altLang="ja-JP" dirty="0"/>
              <a:t>③</a:t>
            </a:r>
            <a:r>
              <a:rPr kumimoji="1" lang="ja-JP" altLang="en-US"/>
              <a:t>と言えます。</a:t>
            </a:r>
            <a:endParaRPr kumimoji="1" lang="en-US" altLang="ja-JP" dirty="0"/>
          </a:p>
          <a:p>
            <a:r>
              <a:rPr kumimoji="1" lang="ja-JP" altLang="en-US"/>
              <a:t>　</a:t>
            </a:r>
            <a:r>
              <a:rPr kumimoji="1" lang="en-US" altLang="ja-JP" dirty="0"/>
              <a:t> </a:t>
            </a:r>
            <a:r>
              <a:rPr kumimoji="1" lang="ja-JP" altLang="en-US"/>
              <a:t>同時に、他の人が同じように自分の研究を正しく評価・批判できるように、引用</a:t>
            </a:r>
            <a:r>
              <a:rPr kumimoji="1" lang="en-US" altLang="ja-JP" dirty="0"/>
              <a:t>/</a:t>
            </a:r>
            <a:r>
              <a:rPr kumimoji="1" lang="ja-JP" altLang="en-US"/>
              <a:t>参照の</a:t>
            </a:r>
            <a:r>
              <a:rPr kumimoji="1" lang="en-US" altLang="ja-JP" dirty="0"/>
              <a:t>④</a:t>
            </a:r>
            <a:r>
              <a:rPr kumimoji="1" lang="ja-JP" altLang="en-US"/>
              <a:t>をします。</a:t>
            </a:r>
          </a:p>
        </p:txBody>
      </p:sp>
    </p:spTree>
    <p:extLst>
      <p:ext uri="{BB962C8B-B14F-4D97-AF65-F5344CB8AC3E}">
        <p14:creationId xmlns:p14="http://schemas.microsoft.com/office/powerpoint/2010/main" val="11825765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15E1AC81-83F2-45A8-9054-15570F4E25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0" name="Freeform 5">
              <a:extLst>
                <a:ext uri="{FF2B5EF4-FFF2-40B4-BE49-F238E27FC236}">
                  <a16:creationId xmlns:a16="http://schemas.microsoft.com/office/drawing/2014/main" id="{B15AA7C5-9BFE-4B90-A119-467AFACE9E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1" name="Freeform 6">
              <a:extLst>
                <a:ext uri="{FF2B5EF4-FFF2-40B4-BE49-F238E27FC236}">
                  <a16:creationId xmlns:a16="http://schemas.microsoft.com/office/drawing/2014/main" id="{944AB87D-35AF-4719-9940-5822E77023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2" name="Freeform 7">
              <a:extLst>
                <a:ext uri="{FF2B5EF4-FFF2-40B4-BE49-F238E27FC236}">
                  <a16:creationId xmlns:a16="http://schemas.microsoft.com/office/drawing/2014/main" id="{E8B33BE3-7890-4628-9322-7EFBA3375B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3" name="Freeform 8">
              <a:extLst>
                <a:ext uri="{FF2B5EF4-FFF2-40B4-BE49-F238E27FC236}">
                  <a16:creationId xmlns:a16="http://schemas.microsoft.com/office/drawing/2014/main" id="{01AD3ECF-519E-45E2-99DA-F5C1B50715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7" name="Freeform 9">
              <a:extLst>
                <a:ext uri="{FF2B5EF4-FFF2-40B4-BE49-F238E27FC236}">
                  <a16:creationId xmlns:a16="http://schemas.microsoft.com/office/drawing/2014/main" id="{C050E700-0FF1-4D25-B54C-84BA04FCD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8" name="Freeform 10">
              <a:extLst>
                <a:ext uri="{FF2B5EF4-FFF2-40B4-BE49-F238E27FC236}">
                  <a16:creationId xmlns:a16="http://schemas.microsoft.com/office/drawing/2014/main" id="{720D9C11-F5C9-41B0-B2F2-EE20BC3D0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36" name="Freeform 11">
              <a:extLst>
                <a:ext uri="{FF2B5EF4-FFF2-40B4-BE49-F238E27FC236}">
                  <a16:creationId xmlns:a16="http://schemas.microsoft.com/office/drawing/2014/main" id="{623A9DA0-857E-4CDE-80EA-F30F1CE55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38" name="Freeform 12">
              <a:extLst>
                <a:ext uri="{FF2B5EF4-FFF2-40B4-BE49-F238E27FC236}">
                  <a16:creationId xmlns:a16="http://schemas.microsoft.com/office/drawing/2014/main" id="{C48B8F4C-2C83-46F6-AFCD-58166AEB18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0" name="Freeform 13">
              <a:extLst>
                <a:ext uri="{FF2B5EF4-FFF2-40B4-BE49-F238E27FC236}">
                  <a16:creationId xmlns:a16="http://schemas.microsoft.com/office/drawing/2014/main" id="{234C3795-C44D-41A7-A8F6-891387A66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2" name="Freeform 14">
              <a:extLst>
                <a:ext uri="{FF2B5EF4-FFF2-40B4-BE49-F238E27FC236}">
                  <a16:creationId xmlns:a16="http://schemas.microsoft.com/office/drawing/2014/main" id="{91CC36F4-5DFA-4954-B354-97B180E98F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4" name="Freeform 15">
              <a:extLst>
                <a:ext uri="{FF2B5EF4-FFF2-40B4-BE49-F238E27FC236}">
                  <a16:creationId xmlns:a16="http://schemas.microsoft.com/office/drawing/2014/main" id="{7087A08E-C024-457D-8F99-1F340CED61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6" name="Freeform 16">
              <a:extLst>
                <a:ext uri="{FF2B5EF4-FFF2-40B4-BE49-F238E27FC236}">
                  <a16:creationId xmlns:a16="http://schemas.microsoft.com/office/drawing/2014/main" id="{61CFBC61-7F57-45D7-860E-BF51B0EDA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7" name="Freeform 17">
              <a:extLst>
                <a:ext uri="{FF2B5EF4-FFF2-40B4-BE49-F238E27FC236}">
                  <a16:creationId xmlns:a16="http://schemas.microsoft.com/office/drawing/2014/main" id="{2591C3DB-4880-431E-BC3D-37F1378AC5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8" name="Freeform 18">
              <a:extLst>
                <a:ext uri="{FF2B5EF4-FFF2-40B4-BE49-F238E27FC236}">
                  <a16:creationId xmlns:a16="http://schemas.microsoft.com/office/drawing/2014/main" id="{79557EFE-4199-4E24-8A13-1B9CC1715A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9" name="Freeform 19">
              <a:extLst>
                <a:ext uri="{FF2B5EF4-FFF2-40B4-BE49-F238E27FC236}">
                  <a16:creationId xmlns:a16="http://schemas.microsoft.com/office/drawing/2014/main" id="{0B965615-6052-4907-A136-9CAD14604C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50" name="Freeform 20">
              <a:extLst>
                <a:ext uri="{FF2B5EF4-FFF2-40B4-BE49-F238E27FC236}">
                  <a16:creationId xmlns:a16="http://schemas.microsoft.com/office/drawing/2014/main" id="{F788FFC4-205D-47C1-91E7-DD1A52E0AF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51" name="Freeform 21">
              <a:extLst>
                <a:ext uri="{FF2B5EF4-FFF2-40B4-BE49-F238E27FC236}">
                  <a16:creationId xmlns:a16="http://schemas.microsoft.com/office/drawing/2014/main" id="{462FADD6-C927-46ED-A6E6-273B35C2F1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52" name="Freeform 22">
              <a:extLst>
                <a:ext uri="{FF2B5EF4-FFF2-40B4-BE49-F238E27FC236}">
                  <a16:creationId xmlns:a16="http://schemas.microsoft.com/office/drawing/2014/main" id="{AF64005E-134D-4444-9425-FB1C188985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53" name="Freeform 23">
              <a:extLst>
                <a:ext uri="{FF2B5EF4-FFF2-40B4-BE49-F238E27FC236}">
                  <a16:creationId xmlns:a16="http://schemas.microsoft.com/office/drawing/2014/main" id="{E2565CA7-A8CB-463D-8D25-4F41235BC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54" name="Freeform 24">
              <a:extLst>
                <a:ext uri="{FF2B5EF4-FFF2-40B4-BE49-F238E27FC236}">
                  <a16:creationId xmlns:a16="http://schemas.microsoft.com/office/drawing/2014/main" id="{41ABBFC0-4EEA-4634-A73B-945729D6BA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55" name="Freeform 25">
              <a:extLst>
                <a:ext uri="{FF2B5EF4-FFF2-40B4-BE49-F238E27FC236}">
                  <a16:creationId xmlns:a16="http://schemas.microsoft.com/office/drawing/2014/main" id="{E422F11F-726A-4A93-9D1B-B1400B0611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grpSp>
        <p:nvGrpSpPr>
          <p:cNvPr id="56" name="Group 31">
            <a:extLst>
              <a:ext uri="{FF2B5EF4-FFF2-40B4-BE49-F238E27FC236}">
                <a16:creationId xmlns:a16="http://schemas.microsoft.com/office/drawing/2014/main" id="{FBF129BC-EA9E-4D20-898B-399F7727DFB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57" name="Rectangle 32">
              <a:extLst>
                <a:ext uri="{FF2B5EF4-FFF2-40B4-BE49-F238E27FC236}">
                  <a16:creationId xmlns:a16="http://schemas.microsoft.com/office/drawing/2014/main" id="{CFF42BAE-3249-46C8-9108-A83C87206B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58" name="Isosceles Triangle 22">
              <a:extLst>
                <a:ext uri="{FF2B5EF4-FFF2-40B4-BE49-F238E27FC236}">
                  <a16:creationId xmlns:a16="http://schemas.microsoft.com/office/drawing/2014/main" id="{4DDE2BA8-4174-4A99-BB09-0BA28F2685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ja-JP" altLang="en-US"/>
            </a:p>
          </p:txBody>
        </p:sp>
        <p:sp>
          <p:nvSpPr>
            <p:cNvPr id="35" name="Rectangle 34">
              <a:extLst>
                <a:ext uri="{FF2B5EF4-FFF2-40B4-BE49-F238E27FC236}">
                  <a16:creationId xmlns:a16="http://schemas.microsoft.com/office/drawing/2014/main" id="{4A893933-F7DD-4DA6-85C7-4CFF58741E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ja-JP" altLang="en-US"/>
            </a:p>
          </p:txBody>
        </p:sp>
      </p:grpSp>
      <p:sp useBgFill="1">
        <p:nvSpPr>
          <p:cNvPr id="37" name="Rectangle 36">
            <a:extLst>
              <a:ext uri="{FF2B5EF4-FFF2-40B4-BE49-F238E27FC236}">
                <a16:creationId xmlns:a16="http://schemas.microsoft.com/office/drawing/2014/main" id="{F3C5918A-1DC5-4CF3-AA27-00AA3088AA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Freeform: Shape 38">
            <a:extLst>
              <a:ext uri="{FF2B5EF4-FFF2-40B4-BE49-F238E27FC236}">
                <a16:creationId xmlns:a16="http://schemas.microsoft.com/office/drawing/2014/main" id="{B786683A-6FD6-4BF7-B3B0-DC39767739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1" name="Freeform: Shape 40">
            <a:extLst>
              <a:ext uri="{FF2B5EF4-FFF2-40B4-BE49-F238E27FC236}">
                <a16:creationId xmlns:a16="http://schemas.microsoft.com/office/drawing/2014/main" id="{05169E50-59FB-4AEE-B61D-44A882A4CD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3" name="Freeform: Shape 42">
            <a:extLst>
              <a:ext uri="{FF2B5EF4-FFF2-40B4-BE49-F238E27FC236}">
                <a16:creationId xmlns:a16="http://schemas.microsoft.com/office/drawing/2014/main" id="{117C30F0-5A38-4B60-B632-3AF7C2780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5" name="Freeform: Shape 44">
            <a:extLst>
              <a:ext uri="{FF2B5EF4-FFF2-40B4-BE49-F238E27FC236}">
                <a16:creationId xmlns:a16="http://schemas.microsoft.com/office/drawing/2014/main" id="{A200CBA5-3F2B-4AAC-9F86-99AFECC19C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スライド番号プレースホルダー 3">
            <a:extLst>
              <a:ext uri="{FF2B5EF4-FFF2-40B4-BE49-F238E27FC236}">
                <a16:creationId xmlns:a16="http://schemas.microsoft.com/office/drawing/2014/main" id="{C760F025-54CB-AC67-D3DD-E508EEF7264E}"/>
              </a:ext>
            </a:extLst>
          </p:cNvPr>
          <p:cNvSpPr>
            <a:spLocks noGrp="1"/>
          </p:cNvSpPr>
          <p:nvPr>
            <p:ph type="sldNum" sz="quarter" idx="12"/>
          </p:nvPr>
        </p:nvSpPr>
        <p:spPr>
          <a:xfrm>
            <a:off x="10469880" y="320040"/>
            <a:ext cx="914400" cy="320040"/>
          </a:xfrm>
        </p:spPr>
        <p:txBody>
          <a:bodyPr vert="horz" lIns="91440" tIns="45720" rIns="91440" bIns="45720" rtlCol="0" anchor="ctr">
            <a:normAutofit/>
          </a:bodyPr>
          <a:lstStyle/>
          <a:p>
            <a:pPr>
              <a:spcAft>
                <a:spcPts val="600"/>
              </a:spcAft>
            </a:pPr>
            <a:fld id="{6D22F896-40B5-4ADD-8801-0D06FADFA095}" type="slidenum">
              <a:rPr lang="en-US" kern="1200">
                <a:solidFill>
                  <a:srgbClr val="FFFFFF"/>
                </a:solidFill>
                <a:latin typeface="+mn-lt"/>
                <a:ea typeface="+mn-ea"/>
                <a:cs typeface="+mn-cs"/>
              </a:rPr>
              <a:pPr>
                <a:spcAft>
                  <a:spcPts val="600"/>
                </a:spcAft>
              </a:pPr>
              <a:t>9</a:t>
            </a:fld>
            <a:endParaRPr lang="en-US" kern="1200">
              <a:solidFill>
                <a:srgbClr val="FFFFFF"/>
              </a:solidFill>
              <a:latin typeface="+mn-lt"/>
              <a:ea typeface="+mn-ea"/>
              <a:cs typeface="+mn-cs"/>
            </a:endParaRPr>
          </a:p>
        </p:txBody>
      </p:sp>
      <p:sp>
        <p:nvSpPr>
          <p:cNvPr id="3" name="縦書きテキスト プレースホルダー 2">
            <a:extLst>
              <a:ext uri="{FF2B5EF4-FFF2-40B4-BE49-F238E27FC236}">
                <a16:creationId xmlns:a16="http://schemas.microsoft.com/office/drawing/2014/main" id="{3B0B337D-A385-87DC-7883-6A9CD5898E9C}"/>
              </a:ext>
            </a:extLst>
          </p:cNvPr>
          <p:cNvSpPr>
            <a:spLocks noGrp="1"/>
          </p:cNvSpPr>
          <p:nvPr>
            <p:ph type="body" orient="vert" idx="1"/>
          </p:nvPr>
        </p:nvSpPr>
        <p:spPr>
          <a:xfrm>
            <a:off x="798577" y="266701"/>
            <a:ext cx="10794935" cy="6335394"/>
          </a:xfrm>
        </p:spPr>
        <p:txBody>
          <a:bodyPr vert="horz" lIns="91440" tIns="45720" rIns="91440" bIns="45720" rtlCol="0" anchor="ctr">
            <a:normAutofit/>
          </a:bodyPr>
          <a:lstStyle/>
          <a:p>
            <a:pPr marL="0" indent="0">
              <a:buNone/>
            </a:pPr>
            <a:r>
              <a:rPr lang="ja-JP" altLang="en-US" sz="2800"/>
              <a:t>レポート</a:t>
            </a:r>
            <a:r>
              <a:rPr lang="en-US" altLang="ja-JP" sz="2800" dirty="0"/>
              <a:t>/</a:t>
            </a:r>
            <a:r>
              <a:rPr lang="ja-JP" altLang="en-US" sz="2800"/>
              <a:t>論文・・・“論理的”で、“説得的な文章”</a:t>
            </a:r>
            <a:endParaRPr lang="en-US" altLang="ja-JP" sz="2800" dirty="0"/>
          </a:p>
          <a:p>
            <a:pPr marL="360000" indent="-457200">
              <a:buNone/>
            </a:pPr>
            <a:r>
              <a:rPr lang="ja-JP" altLang="en-US" sz="2800"/>
              <a:t>→自分の議論の前提や、自分の主張の裏付けとしての事実の正確性</a:t>
            </a:r>
            <a:r>
              <a:rPr lang="en-US" altLang="ja-JP" sz="2800" dirty="0"/>
              <a:t>/</a:t>
            </a:r>
            <a:r>
              <a:rPr lang="ja-JP" altLang="en-US" sz="2800"/>
              <a:t>適切な資料の分析が求められる。</a:t>
            </a:r>
            <a:endParaRPr lang="en-US" altLang="ja-JP" sz="2800" dirty="0"/>
          </a:p>
          <a:p>
            <a:pPr marL="360000" indent="-457200">
              <a:buNone/>
            </a:pPr>
            <a:r>
              <a:rPr lang="ja-JP" altLang="en-US" sz="2800"/>
              <a:t>⇨そのため、引用</a:t>
            </a:r>
            <a:r>
              <a:rPr lang="en-US" altLang="ja-JP" sz="2800" dirty="0"/>
              <a:t>/</a:t>
            </a:r>
            <a:r>
              <a:rPr lang="ja-JP" altLang="en-US" sz="2800"/>
              <a:t>参照をして議論を展開する必要がある。</a:t>
            </a:r>
            <a:endParaRPr lang="en-US" altLang="ja-JP" sz="3200" dirty="0"/>
          </a:p>
          <a:p>
            <a:pPr marL="360000" indent="-457200">
              <a:buNone/>
            </a:pPr>
            <a:r>
              <a:rPr lang="ja-JP" altLang="en-US" sz="3200"/>
              <a:t>　</a:t>
            </a:r>
            <a:r>
              <a:rPr lang="en-US" altLang="ja-JP" sz="3200" dirty="0"/>
              <a:t> </a:t>
            </a:r>
          </a:p>
          <a:p>
            <a:pPr marL="360000" indent="-457200">
              <a:buNone/>
            </a:pPr>
            <a:r>
              <a:rPr lang="ja-JP" altLang="en-US" sz="3200" b="1" i="1"/>
              <a:t>引用</a:t>
            </a:r>
            <a:r>
              <a:rPr lang="en-US" altLang="ja-JP" sz="3200" b="1" i="1" dirty="0"/>
              <a:t>/</a:t>
            </a:r>
            <a:r>
              <a:rPr lang="ja-JP" altLang="en-US" sz="3200" b="1" i="1"/>
              <a:t>参照をする量は、自分の議論に必要な限り。</a:t>
            </a:r>
            <a:endParaRPr lang="en-US" altLang="ja-JP" sz="3200" b="1" i="1" dirty="0"/>
          </a:p>
          <a:p>
            <a:pPr marL="360000" indent="-457200">
              <a:buNone/>
            </a:pPr>
            <a:r>
              <a:rPr lang="ja-JP" altLang="en-US" sz="3200"/>
              <a:t>　</a:t>
            </a:r>
            <a:r>
              <a:rPr lang="ja-JP" altLang="en-US" sz="3200" i="1"/>
              <a:t>基本的には文章は自分で書いていくものであり、</a:t>
            </a:r>
            <a:endParaRPr lang="en-US" altLang="ja-JP" sz="3200" i="1" dirty="0"/>
          </a:p>
          <a:p>
            <a:pPr marL="360000" indent="-457200">
              <a:buNone/>
            </a:pPr>
            <a:r>
              <a:rPr lang="en-US" altLang="ja-JP" sz="3200" dirty="0"/>
              <a:t>   </a:t>
            </a:r>
            <a:r>
              <a:rPr lang="ja-JP" altLang="en-US" sz="3200" i="1"/>
              <a:t>“必要に応じて”引用</a:t>
            </a:r>
            <a:r>
              <a:rPr lang="en-US" altLang="ja-JP" sz="3200" i="1" dirty="0"/>
              <a:t>/</a:t>
            </a:r>
            <a:r>
              <a:rPr lang="ja-JP" altLang="en-US" sz="3200" i="1"/>
              <a:t>参照をする必要がある。</a:t>
            </a:r>
            <a:endParaRPr lang="en-US" altLang="ja-JP" sz="3200" i="1" dirty="0"/>
          </a:p>
        </p:txBody>
      </p:sp>
    </p:spTree>
    <p:extLst>
      <p:ext uri="{BB962C8B-B14F-4D97-AF65-F5344CB8AC3E}">
        <p14:creationId xmlns:p14="http://schemas.microsoft.com/office/powerpoint/2010/main" val="3820075562"/>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アトラス</Template>
  <TotalTime>9531</TotalTime>
  <Words>5165</Words>
  <Application>Microsoft Macintosh PowerPoint</Application>
  <PresentationFormat>ワイド画面</PresentationFormat>
  <Paragraphs>301</Paragraphs>
  <Slides>14</Slides>
  <Notes>14</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14</vt:i4>
      </vt:variant>
    </vt:vector>
  </HeadingPairs>
  <TitlesOfParts>
    <vt:vector size="19" baseType="lpstr">
      <vt:lpstr>游ゴシック</vt:lpstr>
      <vt:lpstr>Calibri Light</vt:lpstr>
      <vt:lpstr>Rockwell</vt:lpstr>
      <vt:lpstr>Wingdings</vt:lpstr>
      <vt:lpstr>Atlas</vt:lpstr>
      <vt:lpstr>なぜ引用をするのか？ どのように出典を示すのか？</vt:lpstr>
      <vt:lpstr>引用とは何か？</vt:lpstr>
      <vt:lpstr>“引用”と“参照”</vt:lpstr>
      <vt:lpstr>“引用”と“参照”の使い分け</vt:lpstr>
      <vt:lpstr>なぜ“引用” が必要なのか？</vt:lpstr>
      <vt:lpstr>“引用”/“参考” の意味 〜レポートの場合〜</vt:lpstr>
      <vt:lpstr>“引用”/“参考” の意味 〜論文の場合〜</vt:lpstr>
      <vt:lpstr>レポート/論文における問題設定と引用/参照</vt:lpstr>
      <vt:lpstr>PowerPoint プレゼンテーション</vt:lpstr>
      <vt:lpstr>出典の示し方</vt:lpstr>
      <vt:lpstr>出典の示し方</vt:lpstr>
      <vt:lpstr>引用/参照の方法</vt:lpstr>
      <vt:lpstr>その他、 共著本や雑誌論文、 新聞記事や法律、 パンフレットなど、 メディアによっても記載方法は異なります。</vt:lpstr>
      <vt:lpstr>参考文献</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文章を書くこと、引用をすること</dc:title>
  <dc:creator>ラウシュ 魁</dc:creator>
  <cp:lastModifiedBy>KYLE RAUSCH</cp:lastModifiedBy>
  <cp:revision>39</cp:revision>
  <dcterms:created xsi:type="dcterms:W3CDTF">2023-06-30T07:05:49Z</dcterms:created>
  <dcterms:modified xsi:type="dcterms:W3CDTF">2024-01-05T06:35:38Z</dcterms:modified>
</cp:coreProperties>
</file>