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sldIdLst>
    <p:sldId id="256" r:id="rId2"/>
    <p:sldId id="257" r:id="rId3"/>
    <p:sldId id="261" r:id="rId4"/>
    <p:sldId id="270" r:id="rId5"/>
    <p:sldId id="271" r:id="rId6"/>
    <p:sldId id="272" r:id="rId7"/>
    <p:sldId id="259" r:id="rId8"/>
    <p:sldId id="260" r:id="rId9"/>
    <p:sldId id="262" r:id="rId10"/>
    <p:sldId id="263" r:id="rId11"/>
    <p:sldId id="264" r:id="rId12"/>
    <p:sldId id="269" r:id="rId13"/>
    <p:sldId id="265" r:id="rId14"/>
    <p:sldId id="266" r:id="rId15"/>
    <p:sldId id="267" r:id="rId16"/>
    <p:sldId id="268" r:id="rId17"/>
    <p:sldId id="275"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6794"/>
    <p:restoredTop sz="93348"/>
  </p:normalViewPr>
  <p:slideViewPr>
    <p:cSldViewPr snapToGrid="0">
      <p:cViewPr varScale="1">
        <p:scale>
          <a:sx n="48" d="100"/>
          <a:sy n="48" d="100"/>
        </p:scale>
        <p:origin x="54" y="23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2493105" y="802298"/>
            <a:ext cx="8561747" cy="2541431"/>
          </a:xfrm>
        </p:spPr>
        <p:txBody>
          <a:bodyPr bIns="0" anchor="b">
            <a:normAutofit/>
          </a:bodyPr>
          <a:lstStyle>
            <a:lvl1pPr algn="l">
              <a:defRPr sz="6600"/>
            </a:lvl1pPr>
          </a:lstStyle>
          <a:p>
            <a:r>
              <a:rPr lang="ja-JP" altLang="en-US"/>
              <a:t>マスター タイトルの書式設定</a:t>
            </a:r>
            <a:endParaRPr lang="en-US" dirty="0"/>
          </a:p>
        </p:txBody>
      </p:sp>
      <p:sp>
        <p:nvSpPr>
          <p:cNvPr id="3" name="Subtitle 2"/>
          <p:cNvSpPr>
            <a:spLocks noGrp="1"/>
          </p:cNvSpPr>
          <p:nvPr>
            <p:ph type="subTitle" idx="1"/>
          </p:nvPr>
        </p:nvSpPr>
        <p:spPr>
          <a:xfrm>
            <a:off x="2493106" y="3531204"/>
            <a:ext cx="8561746"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590AB3CA-078C-3C40-9EDB-E36C6DC6F3B5}" type="datetimeFigureOut">
              <a:rPr kumimoji="1" lang="ja-JP" altLang="en-US" smtClean="0"/>
              <a:t>2022/12/22</a:t>
            </a:fld>
            <a:endParaRPr kumimoji="1" lang="ja-JP" altLang="en-US"/>
          </a:p>
        </p:txBody>
      </p:sp>
      <p:sp>
        <p:nvSpPr>
          <p:cNvPr id="5" name="Footer Placeholder 4"/>
          <p:cNvSpPr>
            <a:spLocks noGrp="1"/>
          </p:cNvSpPr>
          <p:nvPr>
            <p:ph type="ftr" sz="quarter" idx="11"/>
          </p:nvPr>
        </p:nvSpPr>
        <p:spPr>
          <a:xfrm>
            <a:off x="2493105" y="329307"/>
            <a:ext cx="4897310" cy="309201"/>
          </a:xfrm>
        </p:spPr>
        <p:txBody>
          <a:bodyPr/>
          <a:lstStyle/>
          <a:p>
            <a:endParaRPr kumimoji="1" lang="ja-JP" altLang="en-US"/>
          </a:p>
        </p:txBody>
      </p:sp>
      <p:sp>
        <p:nvSpPr>
          <p:cNvPr id="6" name="Slide Number Placeholder 5"/>
          <p:cNvSpPr>
            <a:spLocks noGrp="1"/>
          </p:cNvSpPr>
          <p:nvPr>
            <p:ph type="sldNum" sz="quarter" idx="12"/>
          </p:nvPr>
        </p:nvSpPr>
        <p:spPr>
          <a:xfrm>
            <a:off x="1437664" y="798973"/>
            <a:ext cx="811019" cy="503578"/>
          </a:xfrm>
        </p:spPr>
        <p:txBody>
          <a:bodyPr/>
          <a:lstStyle/>
          <a:p>
            <a:fld id="{14819EC6-99E6-D641-9E0A-8FEFB4B70F8E}" type="slidenum">
              <a:rPr kumimoji="1" lang="ja-JP" altLang="en-US" smtClean="0"/>
              <a:t>‹#›</a:t>
            </a:fld>
            <a:endParaRPr kumimoji="1" lang="ja-JP" altLang="en-US"/>
          </a:p>
        </p:txBody>
      </p:sp>
      <p:cxnSp>
        <p:nvCxnSpPr>
          <p:cNvPr id="8" name="Straight Connector 7"/>
          <p:cNvCxnSpPr/>
          <p:nvPr/>
        </p:nvCxnSpPr>
        <p:spPr>
          <a:xfrm>
            <a:off x="2334637" y="798973"/>
            <a:ext cx="0" cy="2544756"/>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6939813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90AB3CA-078C-3C40-9EDB-E36C6DC6F3B5}" type="datetimeFigureOut">
              <a:rPr kumimoji="1" lang="ja-JP" altLang="en-US" smtClean="0"/>
              <a:t>2022/12/22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4819EC6-99E6-D641-9E0A-8FEFB4B70F8E}" type="slidenum">
              <a:rPr kumimoji="1" lang="ja-JP" altLang="en-US" smtClean="0"/>
              <a:t>‹#›</a:t>
            </a:fld>
            <a:endParaRPr kumimoji="1" lang="ja-JP" altLang="en-US"/>
          </a:p>
        </p:txBody>
      </p:sp>
      <p:cxnSp>
        <p:nvCxnSpPr>
          <p:cNvPr id="8" name="Straight Connector 7"/>
          <p:cNvCxnSpPr/>
          <p:nvPr/>
        </p:nvCxnSpPr>
        <p:spPr>
          <a:xfrm>
            <a:off x="1371687" y="798973"/>
            <a:ext cx="0" cy="1067168"/>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778708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883863"/>
            <a:ext cx="1615742" cy="4574999"/>
          </a:xfrm>
        </p:spPr>
        <p:txBody>
          <a:bodyPr vert="eaVert"/>
          <a:lstStyle>
            <a:lvl1pPr algn="l">
              <a:defRPr/>
            </a:lvl1p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1534694" y="883863"/>
            <a:ext cx="7738807" cy="4574999"/>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90AB3CA-078C-3C40-9EDB-E36C6DC6F3B5}" type="datetimeFigureOut">
              <a:rPr kumimoji="1" lang="ja-JP" altLang="en-US" smtClean="0"/>
              <a:t>2022/12/22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4819EC6-99E6-D641-9E0A-8FEFB4B70F8E}" type="slidenum">
              <a:rPr kumimoji="1" lang="ja-JP" altLang="en-US" smtClean="0"/>
              <a:t>‹#›</a:t>
            </a:fld>
            <a:endParaRPr kumimoji="1" lang="ja-JP" altLang="en-US"/>
          </a:p>
        </p:txBody>
      </p:sp>
      <p:cxnSp>
        <p:nvCxnSpPr>
          <p:cNvPr id="8" name="Straight Connector 7"/>
          <p:cNvCxnSpPr/>
          <p:nvPr/>
        </p:nvCxnSpPr>
        <p:spPr>
          <a:xfrm flipH="1">
            <a:off x="9439111" y="719272"/>
            <a:ext cx="1615742" cy="0"/>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5146678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ncho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90AB3CA-078C-3C40-9EDB-E36C6DC6F3B5}" type="datetimeFigureOut">
              <a:rPr kumimoji="1" lang="ja-JP" altLang="en-US" smtClean="0"/>
              <a:t>2022/12/22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4819EC6-99E6-D641-9E0A-8FEFB4B70F8E}" type="slidenum">
              <a:rPr kumimoji="1" lang="ja-JP" altLang="en-US" smtClean="0"/>
              <a:t>‹#›</a:t>
            </a:fld>
            <a:endParaRPr kumimoji="1" lang="ja-JP" altLang="en-US"/>
          </a:p>
        </p:txBody>
      </p:sp>
      <p:cxnSp>
        <p:nvCxnSpPr>
          <p:cNvPr id="8" name="Straight Connector 7"/>
          <p:cNvCxnSpPr/>
          <p:nvPr/>
        </p:nvCxnSpPr>
        <p:spPr>
          <a:xfrm>
            <a:off x="1371687" y="798973"/>
            <a:ext cx="0" cy="1067168"/>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9054020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1534813" y="1756130"/>
            <a:ext cx="8562580" cy="1887950"/>
          </a:xfrm>
        </p:spPr>
        <p:txBody>
          <a:bodyPr anchor="b">
            <a:normAutofit/>
          </a:bodyPr>
          <a:lstStyle>
            <a:lvl1pPr algn="l">
              <a:defRPr sz="36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1534695" y="3806195"/>
            <a:ext cx="8549990"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590AB3CA-078C-3C40-9EDB-E36C6DC6F3B5}" type="datetimeFigureOut">
              <a:rPr kumimoji="1" lang="ja-JP" altLang="en-US" smtClean="0"/>
              <a:t>2022/12/22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4819EC6-99E6-D641-9E0A-8FEFB4B70F8E}" type="slidenum">
              <a:rPr kumimoji="1" lang="ja-JP" altLang="en-US" smtClean="0"/>
              <a:t>‹#›</a:t>
            </a:fld>
            <a:endParaRPr kumimoji="1" lang="ja-JP" altLang="en-US"/>
          </a:p>
        </p:txBody>
      </p:sp>
      <p:cxnSp>
        <p:nvCxnSpPr>
          <p:cNvPr id="8" name="Straight Connector 7"/>
          <p:cNvCxnSpPr/>
          <p:nvPr/>
        </p:nvCxnSpPr>
        <p:spPr>
          <a:xfrm>
            <a:off x="1371687" y="798973"/>
            <a:ext cx="0" cy="2845107"/>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1918154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1534695" y="804889"/>
            <a:ext cx="9520157" cy="1059305"/>
          </a:xfrm>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1534695" y="2010878"/>
            <a:ext cx="4608576" cy="3438144"/>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6454793" y="2017343"/>
            <a:ext cx="4604130" cy="344152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590AB3CA-078C-3C40-9EDB-E36C6DC6F3B5}" type="datetimeFigureOut">
              <a:rPr kumimoji="1" lang="ja-JP" altLang="en-US" smtClean="0"/>
              <a:t>2022/12/22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4819EC6-99E6-D641-9E0A-8FEFB4B70F8E}" type="slidenum">
              <a:rPr kumimoji="1" lang="ja-JP" altLang="en-US" smtClean="0"/>
              <a:t>‹#›</a:t>
            </a:fld>
            <a:endParaRPr kumimoji="1" lang="ja-JP" altLang="en-US"/>
          </a:p>
        </p:txBody>
      </p:sp>
      <p:cxnSp>
        <p:nvCxnSpPr>
          <p:cNvPr id="9" name="Straight Connector 8"/>
          <p:cNvCxnSpPr/>
          <p:nvPr/>
        </p:nvCxnSpPr>
        <p:spPr>
          <a:xfrm>
            <a:off x="1371687" y="798973"/>
            <a:ext cx="0" cy="1067168"/>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0753885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1534695" y="804163"/>
            <a:ext cx="9520157" cy="1056319"/>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1534695" y="2019549"/>
            <a:ext cx="4608576"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1534695" y="2824269"/>
            <a:ext cx="4608576" cy="2644457"/>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6454791" y="2023003"/>
            <a:ext cx="4608576"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6454792" y="2821491"/>
            <a:ext cx="4608576" cy="2637371"/>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590AB3CA-078C-3C40-9EDB-E36C6DC6F3B5}" type="datetimeFigureOut">
              <a:rPr kumimoji="1" lang="ja-JP" altLang="en-US" smtClean="0"/>
              <a:t>2022/12/22</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14819EC6-99E6-D641-9E0A-8FEFB4B70F8E}" type="slidenum">
              <a:rPr kumimoji="1" lang="ja-JP" altLang="en-US" smtClean="0"/>
              <a:t>‹#›</a:t>
            </a:fld>
            <a:endParaRPr kumimoji="1" lang="ja-JP" altLang="en-US"/>
          </a:p>
        </p:txBody>
      </p:sp>
      <p:cxnSp>
        <p:nvCxnSpPr>
          <p:cNvPr id="11" name="Straight Connector 10"/>
          <p:cNvCxnSpPr/>
          <p:nvPr/>
        </p:nvCxnSpPr>
        <p:spPr>
          <a:xfrm>
            <a:off x="1371687" y="798973"/>
            <a:ext cx="0" cy="1067168"/>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9637133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590AB3CA-078C-3C40-9EDB-E36C6DC6F3B5}" type="datetimeFigureOut">
              <a:rPr kumimoji="1" lang="ja-JP" altLang="en-US" smtClean="0"/>
              <a:t>2022/12/22</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14819EC6-99E6-D641-9E0A-8FEFB4B70F8E}" type="slidenum">
              <a:rPr kumimoji="1" lang="ja-JP" altLang="en-US" smtClean="0"/>
              <a:t>‹#›</a:t>
            </a:fld>
            <a:endParaRPr kumimoji="1" lang="ja-JP" altLang="en-US"/>
          </a:p>
        </p:txBody>
      </p:sp>
      <p:cxnSp>
        <p:nvCxnSpPr>
          <p:cNvPr id="7" name="Straight Connector 6"/>
          <p:cNvCxnSpPr/>
          <p:nvPr/>
        </p:nvCxnSpPr>
        <p:spPr>
          <a:xfrm>
            <a:off x="1371687" y="798973"/>
            <a:ext cx="0" cy="1067168"/>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6377464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90AB3CA-078C-3C40-9EDB-E36C6DC6F3B5}" type="datetimeFigureOut">
              <a:rPr kumimoji="1" lang="ja-JP" altLang="en-US" smtClean="0"/>
              <a:t>2022/12/22</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14819EC6-99E6-D641-9E0A-8FEFB4B70F8E}" type="slidenum">
              <a:rPr kumimoji="1" lang="ja-JP" altLang="en-US" smtClean="0"/>
              <a:t>‹#›</a:t>
            </a:fld>
            <a:endParaRPr kumimoji="1" lang="ja-JP" altLang="en-US"/>
          </a:p>
        </p:txBody>
      </p:sp>
    </p:spTree>
    <p:extLst>
      <p:ext uri="{BB962C8B-B14F-4D97-AF65-F5344CB8AC3E}">
        <p14:creationId xmlns:p14="http://schemas.microsoft.com/office/powerpoint/2010/main" val="30239549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1534642" y="798973"/>
            <a:ext cx="3183128" cy="2247117"/>
          </a:xfrm>
        </p:spPr>
        <p:txBody>
          <a:bodyPr anchor="b">
            <a:normAutofit/>
          </a:bodyPr>
          <a:lstStyle>
            <a:lvl1pPr algn="l">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1534695" y="3205491"/>
            <a:ext cx="3184989"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590AB3CA-078C-3C40-9EDB-E36C6DC6F3B5}" type="datetimeFigureOut">
              <a:rPr kumimoji="1" lang="ja-JP" altLang="en-US" smtClean="0"/>
              <a:t>2022/12/22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4819EC6-99E6-D641-9E0A-8FEFB4B70F8E}" type="slidenum">
              <a:rPr kumimoji="1" lang="ja-JP" altLang="en-US" smtClean="0"/>
              <a:t>‹#›</a:t>
            </a:fld>
            <a:endParaRPr kumimoji="1" lang="ja-JP" altLang="en-US"/>
          </a:p>
        </p:txBody>
      </p:sp>
      <p:cxnSp>
        <p:nvCxnSpPr>
          <p:cNvPr id="9" name="Straight Connector 8"/>
          <p:cNvCxnSpPr/>
          <p:nvPr/>
        </p:nvCxnSpPr>
        <p:spPr>
          <a:xfrm>
            <a:off x="1371687" y="798973"/>
            <a:ext cx="0" cy="2247117"/>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9140851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a:xfrm>
              <a:off x="7477387" y="482170"/>
              <a:ext cx="4074533" cy="5149101"/>
            </a:xfrm>
            <a:prstGeom prst="rect">
              <a:avLst/>
            </a:prstGeom>
            <a:gradFill>
              <a:gsLst>
                <a:gs pos="0">
                  <a:schemeClr val="bg2">
                    <a:lumMod val="10000"/>
                  </a:schemeClr>
                </a:gs>
                <a:gs pos="100000">
                  <a:schemeClr val="bg2">
                    <a:lumMod val="10000"/>
                  </a:schemeClr>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prstMaterial="matte">
              <a:bevelT w="133350" h="50800" prst="divot"/>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535694" y="1129513"/>
            <a:ext cx="5447840" cy="1830584"/>
          </a:xfrm>
        </p:spPr>
        <p:txBody>
          <a:bodyPr anchor="b">
            <a:normAutofit/>
          </a:bodyPr>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1534695" y="3145992"/>
            <a:ext cx="5440037"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a:xfrm>
            <a:off x="1534695" y="5469856"/>
            <a:ext cx="5440038" cy="320123"/>
          </a:xfrm>
        </p:spPr>
        <p:txBody>
          <a:bodyPr/>
          <a:lstStyle>
            <a:lvl1pPr algn="l">
              <a:defRPr/>
            </a:lvl1pPr>
          </a:lstStyle>
          <a:p>
            <a:fld id="{590AB3CA-078C-3C40-9EDB-E36C6DC6F3B5}" type="datetimeFigureOut">
              <a:rPr kumimoji="1" lang="ja-JP" altLang="en-US" smtClean="0"/>
              <a:t>2022/12/22</a:t>
            </a:fld>
            <a:endParaRPr kumimoji="1" lang="ja-JP" altLang="en-US"/>
          </a:p>
        </p:txBody>
      </p:sp>
      <p:sp>
        <p:nvSpPr>
          <p:cNvPr id="6" name="Footer Placeholder 5"/>
          <p:cNvSpPr>
            <a:spLocks noGrp="1"/>
          </p:cNvSpPr>
          <p:nvPr>
            <p:ph type="ftr" sz="quarter" idx="11"/>
          </p:nvPr>
        </p:nvSpPr>
        <p:spPr>
          <a:xfrm>
            <a:off x="1534910" y="318640"/>
            <a:ext cx="5453475" cy="320931"/>
          </a:xfrm>
        </p:spPr>
        <p:txBody>
          <a:bodyPr/>
          <a:lstStyle/>
          <a:p>
            <a:endParaRPr kumimoji="1" lang="ja-JP" altLang="en-US"/>
          </a:p>
        </p:txBody>
      </p:sp>
      <p:sp>
        <p:nvSpPr>
          <p:cNvPr id="7" name="Slide Number Placeholder 6"/>
          <p:cNvSpPr>
            <a:spLocks noGrp="1"/>
          </p:cNvSpPr>
          <p:nvPr>
            <p:ph type="sldNum" sz="quarter" idx="12"/>
          </p:nvPr>
        </p:nvSpPr>
        <p:spPr/>
        <p:txBody>
          <a:bodyPr/>
          <a:lstStyle/>
          <a:p>
            <a:fld id="{14819EC6-99E6-D641-9E0A-8FEFB4B70F8E}" type="slidenum">
              <a:rPr kumimoji="1" lang="ja-JP" altLang="en-US" smtClean="0"/>
              <a:t>‹#›</a:t>
            </a:fld>
            <a:endParaRPr kumimoji="1" lang="ja-JP" altLang="en-US"/>
          </a:p>
        </p:txBody>
      </p:sp>
      <p:cxnSp>
        <p:nvCxnSpPr>
          <p:cNvPr id="14" name="Straight Connector 13"/>
          <p:cNvCxnSpPr/>
          <p:nvPr/>
        </p:nvCxnSpPr>
        <p:spPr>
          <a:xfrm>
            <a:off x="1371687" y="798973"/>
            <a:ext cx="0" cy="2161124"/>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0682192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Rectangle 8"/>
          <p:cNvSpPr/>
          <p:nvPr/>
        </p:nvSpPr>
        <p:spPr>
          <a:xfrm>
            <a:off x="0" y="2015732"/>
            <a:ext cx="12192000" cy="4118829"/>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srcRect t="2769" b="-2769"/>
          <a:stretch/>
        </p:blipFill>
        <p:spPr>
          <a:xfrm>
            <a:off x="0" y="6135624"/>
            <a:ext cx="12192000" cy="742950"/>
          </a:xfrm>
          <a:prstGeom prst="rect">
            <a:avLst/>
          </a:prstGeom>
        </p:spPr>
      </p:pic>
      <p:sp>
        <p:nvSpPr>
          <p:cNvPr id="2" name="Title Placeholder 1"/>
          <p:cNvSpPr>
            <a:spLocks noGrp="1"/>
          </p:cNvSpPr>
          <p:nvPr>
            <p:ph type="title"/>
          </p:nvPr>
        </p:nvSpPr>
        <p:spPr>
          <a:xfrm>
            <a:off x="1534696" y="804519"/>
            <a:ext cx="9520158" cy="1049235"/>
          </a:xfrm>
          <a:prstGeom prst="rect">
            <a:avLst/>
          </a:prstGeom>
        </p:spPr>
        <p:txBody>
          <a:bodyPr vert="horz" lIns="91440" tIns="45720" rIns="91440" bIns="45720" rtlCol="0" anchor="b">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1534696" y="2015732"/>
            <a:ext cx="9520158" cy="3450613"/>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590AB3CA-078C-3C40-9EDB-E36C6DC6F3B5}" type="datetimeFigureOut">
              <a:rPr kumimoji="1" lang="ja-JP" altLang="en-US" smtClean="0"/>
              <a:t>2022/12/22</a:t>
            </a:fld>
            <a:endParaRPr kumimoji="1" lang="ja-JP" altLang="en-US"/>
          </a:p>
        </p:txBody>
      </p:sp>
      <p:sp>
        <p:nvSpPr>
          <p:cNvPr id="5" name="Footer Placeholder 4"/>
          <p:cNvSpPr>
            <a:spLocks noGrp="1"/>
          </p:cNvSpPr>
          <p:nvPr>
            <p:ph type="ftr" sz="quarter" idx="3"/>
          </p:nvPr>
        </p:nvSpPr>
        <p:spPr>
          <a:xfrm>
            <a:off x="1534695" y="329307"/>
            <a:ext cx="5855719"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14819EC6-99E6-D641-9E0A-8FEFB4B70F8E}" type="slidenum">
              <a:rPr kumimoji="1" lang="ja-JP" altLang="en-US" smtClean="0"/>
              <a:t>‹#›</a:t>
            </a:fld>
            <a:endParaRPr kumimoji="1" lang="ja-JP" altLang="en-US"/>
          </a:p>
        </p:txBody>
      </p:sp>
      <p:cxnSp>
        <p:nvCxnSpPr>
          <p:cNvPr id="12" name="Straight Connector 11"/>
          <p:cNvCxnSpPr/>
          <p:nvPr/>
        </p:nvCxnSpPr>
        <p:spPr>
          <a:xfrm>
            <a:off x="0" y="6141705"/>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9770196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kumimoji="1" sz="3200" b="0" i="0" kern="1200" cap="none">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kumimoji="1"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2FDF9410-E530-4E71-A2C0-4C24B48964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タイトル 1">
            <a:extLst>
              <a:ext uri="{FF2B5EF4-FFF2-40B4-BE49-F238E27FC236}">
                <a16:creationId xmlns:a16="http://schemas.microsoft.com/office/drawing/2014/main" id="{F058E2D9-2FAC-022C-3B7B-1304167C8E4D}"/>
              </a:ext>
            </a:extLst>
          </p:cNvPr>
          <p:cNvSpPr>
            <a:spLocks noGrp="1"/>
          </p:cNvSpPr>
          <p:nvPr>
            <p:ph type="ctrTitle"/>
          </p:nvPr>
        </p:nvSpPr>
        <p:spPr>
          <a:xfrm>
            <a:off x="1060553" y="1414886"/>
            <a:ext cx="10070592" cy="3389726"/>
          </a:xfrm>
        </p:spPr>
        <p:txBody>
          <a:bodyPr anchor="t">
            <a:normAutofit/>
          </a:bodyPr>
          <a:lstStyle/>
          <a:p>
            <a:r>
              <a:rPr lang="ja-JP" altLang="en-US" sz="2000" b="0" i="0" u="none" strike="noStrike" dirty="0">
                <a:solidFill>
                  <a:srgbClr val="000000"/>
                </a:solidFill>
                <a:effectLst/>
                <a:latin typeface="ＭＳ ゴシック" panose="020B0609070205080204" pitchFamily="49" charset="-128"/>
                <a:ea typeface="ＭＳ ゴシック" panose="020B0609070205080204" pitchFamily="49" charset="-128"/>
              </a:rPr>
              <a:t>レポート・論文</a:t>
            </a:r>
            <a:r>
              <a:rPr lang="en" altLang="ja-JP" sz="2000" b="0" i="0" u="none" strike="noStrike" dirty="0">
                <a:solidFill>
                  <a:srgbClr val="000000"/>
                </a:solidFill>
                <a:effectLst/>
                <a:latin typeface="ＭＳ ゴシック" panose="020B0609070205080204" pitchFamily="49" charset="-128"/>
                <a:ea typeface="ＭＳ ゴシック" panose="020B0609070205080204" pitchFamily="49" charset="-128"/>
              </a:rPr>
              <a:t>FAQ</a:t>
            </a:r>
            <a:br>
              <a:rPr kumimoji="1" lang="en-US" altLang="ja-JP" sz="3600" dirty="0">
                <a:latin typeface="ＭＳ ゴシック" panose="020B0609070205080204" pitchFamily="49" charset="-128"/>
                <a:ea typeface="ＭＳ ゴシック" panose="020B0609070205080204" pitchFamily="49" charset="-128"/>
              </a:rPr>
            </a:br>
            <a:br>
              <a:rPr kumimoji="1" lang="en-US" altLang="ja-JP" sz="3600" dirty="0">
                <a:latin typeface="ＭＳ ゴシック" panose="020B0609070205080204" pitchFamily="49" charset="-128"/>
                <a:ea typeface="ＭＳ ゴシック" panose="020B0609070205080204" pitchFamily="49" charset="-128"/>
              </a:rPr>
            </a:br>
            <a:br>
              <a:rPr lang="en-US" altLang="ja-JP" sz="3600" dirty="0">
                <a:latin typeface="ＭＳ ゴシック" panose="020B0609070205080204" pitchFamily="49" charset="-128"/>
                <a:ea typeface="ＭＳ ゴシック" panose="020B0609070205080204" pitchFamily="49" charset="-128"/>
              </a:rPr>
            </a:br>
            <a:r>
              <a:rPr lang="ja-JP" altLang="en-US" sz="3600">
                <a:latin typeface="ＭＳ ゴシック" panose="020B0609070205080204" pitchFamily="49" charset="-128"/>
                <a:ea typeface="ＭＳ ゴシック" panose="020B0609070205080204" pitchFamily="49" charset="-128"/>
              </a:rPr>
              <a:t>　</a:t>
            </a:r>
            <a:r>
              <a:rPr kumimoji="1" lang="ja-JP" altLang="en-US" sz="4000" b="1">
                <a:latin typeface="ＭＳ ゴシック" panose="020B0609070205080204" pitchFamily="49" charset="-128"/>
                <a:ea typeface="ＭＳ ゴシック" panose="020B0609070205080204" pitchFamily="49" charset="-128"/>
              </a:rPr>
              <a:t>文学研究における引用</a:t>
            </a:r>
            <a:r>
              <a:rPr kumimoji="1" lang="ja-JP" altLang="en-US" sz="4000" b="1" dirty="0">
                <a:latin typeface="ＭＳ ゴシック" panose="020B0609070205080204" pitchFamily="49" charset="-128"/>
                <a:ea typeface="ＭＳ ゴシック" panose="020B0609070205080204" pitchFamily="49" charset="-128"/>
              </a:rPr>
              <a:t>の作法について</a:t>
            </a:r>
          </a:p>
        </p:txBody>
      </p:sp>
      <p:sp>
        <p:nvSpPr>
          <p:cNvPr id="3" name="字幕 2">
            <a:extLst>
              <a:ext uri="{FF2B5EF4-FFF2-40B4-BE49-F238E27FC236}">
                <a16:creationId xmlns:a16="http://schemas.microsoft.com/office/drawing/2014/main" id="{0E18DE1B-2989-83CB-AB28-28F9E2D0F4F9}"/>
              </a:ext>
            </a:extLst>
          </p:cNvPr>
          <p:cNvSpPr>
            <a:spLocks noGrp="1"/>
          </p:cNvSpPr>
          <p:nvPr>
            <p:ph type="subTitle" idx="1"/>
          </p:nvPr>
        </p:nvSpPr>
        <p:spPr>
          <a:xfrm>
            <a:off x="1752966" y="5333173"/>
            <a:ext cx="8686800" cy="631270"/>
          </a:xfrm>
        </p:spPr>
        <p:txBody>
          <a:bodyPr>
            <a:normAutofit/>
          </a:bodyPr>
          <a:lstStyle/>
          <a:p>
            <a:pPr algn="r"/>
            <a:r>
              <a:rPr kumimoji="1" lang="ja-JP" altLang="en-US" sz="2000" dirty="0">
                <a:latin typeface="ＭＳ ゴシック" panose="020B0609070205080204" pitchFamily="49" charset="-128"/>
                <a:ea typeface="ＭＳ ゴシック" panose="020B0609070205080204" pitchFamily="49" charset="-128"/>
              </a:rPr>
              <a:t>文学研究科ラーニングアドバイザー</a:t>
            </a:r>
            <a:r>
              <a:rPr kumimoji="1" lang="ja-JP" altLang="en-US" dirty="0">
                <a:latin typeface="MS Mincho" panose="02020609040205080304" pitchFamily="49" charset="-128"/>
                <a:ea typeface="MS Mincho" panose="02020609040205080304" pitchFamily="49" charset="-128"/>
              </a:rPr>
              <a:t>　</a:t>
            </a:r>
          </a:p>
        </p:txBody>
      </p:sp>
      <p:cxnSp>
        <p:nvCxnSpPr>
          <p:cNvPr id="10" name="Straight Connector 9">
            <a:extLst>
              <a:ext uri="{FF2B5EF4-FFF2-40B4-BE49-F238E27FC236}">
                <a16:creationId xmlns:a16="http://schemas.microsoft.com/office/drawing/2014/main" id="{53268B1E-8861-4702-9529-5A8FB23A618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752966" y="1094758"/>
            <a:ext cx="8686800" cy="0"/>
          </a:xfrm>
          <a:prstGeom prst="line">
            <a:avLst/>
          </a:prstGeom>
          <a:ln w="38100"/>
        </p:spPr>
        <p:style>
          <a:lnRef idx="3">
            <a:schemeClr val="accent1"/>
          </a:lnRef>
          <a:fillRef idx="0">
            <a:schemeClr val="accent1"/>
          </a:fillRef>
          <a:effectRef idx="2">
            <a:schemeClr val="accent1"/>
          </a:effectRef>
          <a:fontRef idx="minor">
            <a:schemeClr val="tx1"/>
          </a:fontRef>
        </p:style>
      </p:cxnSp>
      <p:cxnSp>
        <p:nvCxnSpPr>
          <p:cNvPr id="12" name="Straight Connector 11">
            <a:extLst>
              <a:ext uri="{FF2B5EF4-FFF2-40B4-BE49-F238E27FC236}">
                <a16:creationId xmlns:a16="http://schemas.microsoft.com/office/drawing/2014/main" id="{BC6646AE-8FD6-411E-8640-6CCB250D54F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752966" y="5124740"/>
            <a:ext cx="8686800" cy="0"/>
          </a:xfrm>
          <a:prstGeom prst="line">
            <a:avLst/>
          </a:prstGeom>
          <a:ln w="3810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37622219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1EEC4A4-66AD-6A5C-AB74-424893D5A32D}"/>
              </a:ext>
            </a:extLst>
          </p:cNvPr>
          <p:cNvSpPr>
            <a:spLocks noGrp="1"/>
          </p:cNvSpPr>
          <p:nvPr>
            <p:ph type="title"/>
          </p:nvPr>
        </p:nvSpPr>
        <p:spPr/>
        <p:txBody>
          <a:bodyPr anchor="ctr">
            <a:normAutofit/>
          </a:bodyPr>
          <a:lstStyle/>
          <a:p>
            <a:r>
              <a:rPr lang="en-US" altLang="ja-JP" sz="2400" b="1" i="1" dirty="0">
                <a:latin typeface="MS Mincho" panose="02020609040205080304" pitchFamily="49" charset="-128"/>
                <a:ea typeface="MS Mincho" panose="02020609040205080304" pitchFamily="49" charset="-128"/>
              </a:rPr>
              <a:t>1-3</a:t>
            </a:r>
            <a:r>
              <a:rPr lang="ja-JP" altLang="en-US" sz="2400" b="1" i="1" dirty="0" err="1">
                <a:latin typeface="MS Mincho" panose="02020609040205080304" pitchFamily="49" charset="-128"/>
                <a:ea typeface="MS Mincho" panose="02020609040205080304" pitchFamily="49" charset="-128"/>
              </a:rPr>
              <a:t>．</a:t>
            </a:r>
            <a:r>
              <a:rPr lang="ja-JP" altLang="en-US" sz="2400" b="1" i="1" dirty="0">
                <a:latin typeface="MS Mincho" panose="02020609040205080304" pitchFamily="49" charset="-128"/>
                <a:ea typeface="MS Mincho" panose="02020609040205080304" pitchFamily="49" charset="-128"/>
              </a:rPr>
              <a:t>要約引用（間接引用）</a:t>
            </a:r>
            <a:endParaRPr kumimoji="1" lang="ja-JP" altLang="en-US" sz="2400" b="1" i="1" dirty="0"/>
          </a:p>
        </p:txBody>
      </p:sp>
      <p:sp>
        <p:nvSpPr>
          <p:cNvPr id="4" name="テキスト ボックス 3">
            <a:extLst>
              <a:ext uri="{FF2B5EF4-FFF2-40B4-BE49-F238E27FC236}">
                <a16:creationId xmlns:a16="http://schemas.microsoft.com/office/drawing/2014/main" id="{5196E966-3AA6-C4D4-BA2D-FBB3AA2DBF29}"/>
              </a:ext>
            </a:extLst>
          </p:cNvPr>
          <p:cNvSpPr txBox="1"/>
          <p:nvPr/>
        </p:nvSpPr>
        <p:spPr>
          <a:xfrm>
            <a:off x="1444978" y="2018807"/>
            <a:ext cx="9609875" cy="3724096"/>
          </a:xfrm>
          <a:prstGeom prst="rect">
            <a:avLst/>
          </a:prstGeom>
          <a:noFill/>
        </p:spPr>
        <p:txBody>
          <a:bodyPr wrap="square" rtlCol="0">
            <a:spAutoFit/>
          </a:bodyPr>
          <a:lstStyle/>
          <a:p>
            <a:pPr algn="just"/>
            <a:r>
              <a:rPr kumimoji="1" lang="ja-JP" altLang="en-US" b="1" dirty="0">
                <a:latin typeface="MS Mincho" panose="02020609040205080304" pitchFamily="49" charset="-128"/>
                <a:ea typeface="MS Mincho" panose="02020609040205080304" pitchFamily="49" charset="-128"/>
              </a:rPr>
              <a:t>☞</a:t>
            </a:r>
            <a:r>
              <a:rPr lang="ja-JP" altLang="en-US" b="1" dirty="0">
                <a:latin typeface="MS Mincho" panose="02020609040205080304" pitchFamily="49" charset="-128"/>
                <a:ea typeface="MS Mincho" panose="02020609040205080304" pitchFamily="49" charset="-128"/>
              </a:rPr>
              <a:t>要約引用（間接引用）とは、</a:t>
            </a:r>
            <a:r>
              <a:rPr kumimoji="1" lang="ja-JP" altLang="en-US" b="1" dirty="0">
                <a:latin typeface="MS Mincho" panose="02020609040205080304" pitchFamily="49" charset="-128"/>
                <a:ea typeface="MS Mincho" panose="02020609040205080304" pitchFamily="49" charset="-128"/>
              </a:rPr>
              <a:t>引用したい内容を要約して自分の言葉で記述すること</a:t>
            </a:r>
            <a:endParaRPr kumimoji="1" lang="en-US" altLang="ja-JP" b="1" dirty="0">
              <a:latin typeface="MS Mincho" panose="02020609040205080304" pitchFamily="49" charset="-128"/>
              <a:ea typeface="MS Mincho" panose="02020609040205080304" pitchFamily="49" charset="-128"/>
            </a:endParaRPr>
          </a:p>
          <a:p>
            <a:pPr algn="just"/>
            <a:endParaRPr kumimoji="1" lang="en-US" altLang="ja-JP" b="1" dirty="0">
              <a:latin typeface="MS Mincho" panose="02020609040205080304" pitchFamily="49" charset="-128"/>
              <a:ea typeface="MS Mincho" panose="02020609040205080304" pitchFamily="49" charset="-128"/>
            </a:endParaRPr>
          </a:p>
          <a:p>
            <a:pPr algn="just"/>
            <a:r>
              <a:rPr kumimoji="1" lang="ja-JP" altLang="en-US" b="1" dirty="0">
                <a:latin typeface="MS Mincho" panose="02020609040205080304" pitchFamily="49" charset="-128"/>
                <a:ea typeface="MS Mincho" panose="02020609040205080304" pitchFamily="49" charset="-128"/>
              </a:rPr>
              <a:t>☞文章量が多い内容を簡潔にまとめることができる</a:t>
            </a:r>
            <a:endParaRPr kumimoji="1" lang="en-US" altLang="ja-JP" b="1" dirty="0">
              <a:latin typeface="MS Mincho" panose="02020609040205080304" pitchFamily="49" charset="-128"/>
              <a:ea typeface="MS Mincho" panose="02020609040205080304" pitchFamily="49" charset="-128"/>
            </a:endParaRPr>
          </a:p>
          <a:p>
            <a:pPr algn="just"/>
            <a:endParaRPr kumimoji="1" lang="en-US" altLang="ja-JP" b="1" dirty="0">
              <a:latin typeface="MS Mincho" panose="02020609040205080304" pitchFamily="49" charset="-128"/>
              <a:ea typeface="MS Mincho" panose="02020609040205080304" pitchFamily="49" charset="-128"/>
            </a:endParaRPr>
          </a:p>
          <a:p>
            <a:pPr algn="just"/>
            <a:r>
              <a:rPr kumimoji="1" lang="ja-JP" altLang="en-US" b="1" dirty="0">
                <a:latin typeface="MS Mincho" panose="02020609040205080304" pitchFamily="49" charset="-128"/>
                <a:ea typeface="MS Mincho" panose="02020609040205080304" pitchFamily="49" charset="-128"/>
              </a:rPr>
              <a:t>☞自分の言葉に置き直す以上、内容を正確に理解する必要がある</a:t>
            </a:r>
            <a:endParaRPr kumimoji="1" lang="en-US" altLang="ja-JP" b="1" dirty="0">
              <a:latin typeface="MS Mincho" panose="02020609040205080304" pitchFamily="49" charset="-128"/>
              <a:ea typeface="MS Mincho" panose="02020609040205080304" pitchFamily="49" charset="-128"/>
            </a:endParaRPr>
          </a:p>
          <a:p>
            <a:pPr algn="just"/>
            <a:endParaRPr kumimoji="1" lang="en-US" altLang="ja-JP" b="1" dirty="0">
              <a:latin typeface="MS Mincho" panose="02020609040205080304" pitchFamily="49" charset="-128"/>
              <a:ea typeface="MS Mincho" panose="02020609040205080304" pitchFamily="49" charset="-128"/>
            </a:endParaRPr>
          </a:p>
          <a:p>
            <a:pPr algn="just"/>
            <a:endParaRPr kumimoji="1" lang="en-US" altLang="ja-JP" b="1" dirty="0">
              <a:latin typeface="MS Mincho" panose="02020609040205080304" pitchFamily="49" charset="-128"/>
              <a:ea typeface="MS Mincho" panose="02020609040205080304" pitchFamily="49" charset="-128"/>
            </a:endParaRPr>
          </a:p>
          <a:p>
            <a:pPr marL="0" indent="0" algn="just">
              <a:buNone/>
            </a:pPr>
            <a:r>
              <a:rPr kumimoji="1" lang="ja-JP" altLang="en-US" b="1" dirty="0">
                <a:latin typeface="MS Mincho" panose="02020609040205080304" pitchFamily="49" charset="-128"/>
                <a:ea typeface="MS Mincho" panose="02020609040205080304" pitchFamily="49" charset="-128"/>
              </a:rPr>
              <a:t>例．</a:t>
            </a:r>
            <a:r>
              <a:rPr kumimoji="1" lang="ja-JP" altLang="en-US" b="1" dirty="0">
                <a:solidFill>
                  <a:schemeClr val="accent1"/>
                </a:solidFill>
                <a:latin typeface="MS Mincho" panose="02020609040205080304" pitchFamily="49" charset="-128"/>
                <a:ea typeface="MS Mincho" panose="02020609040205080304" pitchFamily="49" charset="-128"/>
              </a:rPr>
              <a:t>〇〇によれば、先行研究の文献を調査する上で、国会図書館サーチ、国文学論文目録データベース、</a:t>
            </a:r>
            <a:r>
              <a:rPr kumimoji="1" lang="en-US" altLang="ja-JP" b="1" dirty="0" err="1">
                <a:solidFill>
                  <a:schemeClr val="accent1"/>
                </a:solidFill>
                <a:latin typeface="MS Mincho" panose="02020609040205080304" pitchFamily="49" charset="-128"/>
                <a:ea typeface="MS Mincho" panose="02020609040205080304" pitchFamily="49" charset="-128"/>
              </a:rPr>
              <a:t>CiNii</a:t>
            </a:r>
            <a:r>
              <a:rPr kumimoji="1" lang="ja-JP" altLang="en-US" b="1" dirty="0" err="1">
                <a:solidFill>
                  <a:schemeClr val="accent1"/>
                </a:solidFill>
                <a:latin typeface="MS Mincho" panose="02020609040205080304" pitchFamily="49" charset="-128"/>
                <a:ea typeface="MS Mincho" panose="02020609040205080304" pitchFamily="49" charset="-128"/>
              </a:rPr>
              <a:t>、</a:t>
            </a:r>
            <a:r>
              <a:rPr kumimoji="1" lang="en-US" altLang="ja-JP" b="1" dirty="0">
                <a:solidFill>
                  <a:schemeClr val="accent1"/>
                </a:solidFill>
                <a:latin typeface="MS Mincho" panose="02020609040205080304" pitchFamily="49" charset="-128"/>
                <a:ea typeface="MS Mincho" panose="02020609040205080304" pitchFamily="49" charset="-128"/>
              </a:rPr>
              <a:t>J–Stage</a:t>
            </a:r>
            <a:r>
              <a:rPr kumimoji="1" lang="ja-JP" altLang="en-US" b="1" dirty="0" err="1">
                <a:solidFill>
                  <a:schemeClr val="accent1"/>
                </a:solidFill>
                <a:latin typeface="MS Mincho" panose="02020609040205080304" pitchFamily="49" charset="-128"/>
                <a:ea typeface="MS Mincho" panose="02020609040205080304" pitchFamily="49" charset="-128"/>
              </a:rPr>
              <a:t>、</a:t>
            </a:r>
            <a:r>
              <a:rPr kumimoji="1" lang="ja-JP" altLang="en-US" b="1" dirty="0">
                <a:solidFill>
                  <a:schemeClr val="accent1"/>
                </a:solidFill>
                <a:latin typeface="MS Mincho" panose="02020609040205080304" pitchFamily="49" charset="-128"/>
                <a:ea typeface="MS Mincho" panose="02020609040205080304" pitchFamily="49" charset="-128"/>
              </a:rPr>
              <a:t>ざっさくプラスなどのデータベースを</a:t>
            </a:r>
            <a:r>
              <a:rPr lang="ja-JP" altLang="en-US" b="1" dirty="0">
                <a:solidFill>
                  <a:schemeClr val="accent1"/>
                </a:solidFill>
                <a:latin typeface="MS Mincho" panose="02020609040205080304" pitchFamily="49" charset="-128"/>
                <a:ea typeface="MS Mincho" panose="02020609040205080304" pitchFamily="49" charset="-128"/>
              </a:rPr>
              <a:t>活用</a:t>
            </a:r>
            <a:r>
              <a:rPr kumimoji="1" lang="ja-JP" altLang="en-US" b="1" dirty="0">
                <a:solidFill>
                  <a:schemeClr val="accent1"/>
                </a:solidFill>
                <a:latin typeface="MS Mincho" panose="02020609040205080304" pitchFamily="49" charset="-128"/>
                <a:ea typeface="MS Mincho" panose="02020609040205080304" pitchFamily="49" charset="-128"/>
              </a:rPr>
              <a:t>すると良い。</a:t>
            </a:r>
            <a:endParaRPr kumimoji="1" lang="en-US" altLang="ja-JP" b="1" dirty="0">
              <a:solidFill>
                <a:schemeClr val="accent1"/>
              </a:solidFill>
              <a:latin typeface="MS Mincho" panose="02020609040205080304" pitchFamily="49" charset="-128"/>
              <a:ea typeface="MS Mincho" panose="02020609040205080304" pitchFamily="49" charset="-128"/>
            </a:endParaRPr>
          </a:p>
          <a:p>
            <a:pPr algn="just"/>
            <a:endParaRPr kumimoji="1" lang="en-US" altLang="ja-JP" sz="2000" b="1" dirty="0">
              <a:latin typeface="MS Mincho" panose="02020609040205080304" pitchFamily="49" charset="-128"/>
              <a:ea typeface="MS Mincho" panose="02020609040205080304" pitchFamily="49" charset="-128"/>
            </a:endParaRPr>
          </a:p>
          <a:p>
            <a:endParaRPr kumimoji="1" lang="en-US" altLang="ja-JP" b="1" dirty="0">
              <a:latin typeface="MS Mincho" panose="02020609040205080304" pitchFamily="49" charset="-128"/>
              <a:ea typeface="MS Mincho" panose="02020609040205080304" pitchFamily="49" charset="-128"/>
            </a:endParaRPr>
          </a:p>
          <a:p>
            <a:endParaRPr kumimoji="1" lang="en-US" altLang="ja-JP" b="1" dirty="0"/>
          </a:p>
          <a:p>
            <a:endParaRPr kumimoji="1" lang="ja-JP" altLang="en-US" b="1" dirty="0"/>
          </a:p>
        </p:txBody>
      </p:sp>
    </p:spTree>
    <p:extLst>
      <p:ext uri="{BB962C8B-B14F-4D97-AF65-F5344CB8AC3E}">
        <p14:creationId xmlns:p14="http://schemas.microsoft.com/office/powerpoint/2010/main" val="8827955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ED05234-59F2-438F-99BB-C1D5FE6AB3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5732"/>
            <a:ext cx="12192000" cy="4118829"/>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9" name="Picture 8">
            <a:extLst>
              <a:ext uri="{FF2B5EF4-FFF2-40B4-BE49-F238E27FC236}">
                <a16:creationId xmlns:a16="http://schemas.microsoft.com/office/drawing/2014/main" id="{92AFBBF0-B883-4E26-9359-B5CECFDCD68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srcRect t="2769" b="-2769"/>
          <a:stretch/>
        </p:blipFill>
        <p:spPr>
          <a:xfrm>
            <a:off x="0" y="6135624"/>
            <a:ext cx="12192000" cy="742950"/>
          </a:xfrm>
          <a:prstGeom prst="rect">
            <a:avLst/>
          </a:prstGeom>
        </p:spPr>
      </p:pic>
      <p:cxnSp>
        <p:nvCxnSpPr>
          <p:cNvPr id="11" name="Straight Connector 10">
            <a:extLst>
              <a:ext uri="{FF2B5EF4-FFF2-40B4-BE49-F238E27FC236}">
                <a16:creationId xmlns:a16="http://schemas.microsoft.com/office/drawing/2014/main" id="{C156D5FE-EB26-4C38-8EC5-E5FFE1B3022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41705"/>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719987F4-3B90-44B5-BC28-BCB01759B972}"/>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2334637" y="798973"/>
            <a:ext cx="0" cy="2544756"/>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 useBgFill="1">
        <p:nvSpPr>
          <p:cNvPr id="15" name="Rectangle 14">
            <a:extLst>
              <a:ext uri="{FF2B5EF4-FFF2-40B4-BE49-F238E27FC236}">
                <a16:creationId xmlns:a16="http://schemas.microsoft.com/office/drawing/2014/main" id="{2FDF9410-E530-4E71-A2C0-4C24B48964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タイトル 1">
            <a:extLst>
              <a:ext uri="{FF2B5EF4-FFF2-40B4-BE49-F238E27FC236}">
                <a16:creationId xmlns:a16="http://schemas.microsoft.com/office/drawing/2014/main" id="{8CC3D911-9F5E-7E7A-B968-2143351E8050}"/>
              </a:ext>
            </a:extLst>
          </p:cNvPr>
          <p:cNvSpPr>
            <a:spLocks noGrp="1"/>
          </p:cNvSpPr>
          <p:nvPr>
            <p:ph type="title"/>
          </p:nvPr>
        </p:nvSpPr>
        <p:spPr>
          <a:xfrm>
            <a:off x="1752966" y="1427304"/>
            <a:ext cx="8686800" cy="3389726"/>
          </a:xfrm>
        </p:spPr>
        <p:txBody>
          <a:bodyPr vert="horz" lIns="91440" tIns="45720" rIns="91440" bIns="0" rtlCol="0" anchor="ctr">
            <a:normAutofit/>
          </a:bodyPr>
          <a:lstStyle/>
          <a:p>
            <a:pPr algn="ctr"/>
            <a:br>
              <a:rPr kumimoji="1" lang="en-US" altLang="ja-JP" dirty="0">
                <a:latin typeface="MS Mincho" panose="02020609040205080304" pitchFamily="49" charset="-128"/>
                <a:ea typeface="MS Mincho" panose="02020609040205080304" pitchFamily="49" charset="-128"/>
              </a:rPr>
            </a:br>
            <a:br>
              <a:rPr kumimoji="1" lang="en-US" altLang="ja-JP" dirty="0">
                <a:latin typeface="MS Mincho" panose="02020609040205080304" pitchFamily="49" charset="-128"/>
                <a:ea typeface="MS Mincho" panose="02020609040205080304" pitchFamily="49" charset="-128"/>
              </a:rPr>
            </a:br>
            <a:br>
              <a:rPr kumimoji="1" lang="en-US" altLang="ja-JP" dirty="0">
                <a:latin typeface="MS Mincho" panose="02020609040205080304" pitchFamily="49" charset="-128"/>
                <a:ea typeface="MS Mincho" panose="02020609040205080304" pitchFamily="49" charset="-128"/>
              </a:rPr>
            </a:br>
            <a:r>
              <a:rPr kumimoji="1" lang="en-US" altLang="ja-JP" b="1" dirty="0">
                <a:latin typeface="ＭＳ ゴシック" panose="020B0609070205080204" pitchFamily="49" charset="-128"/>
                <a:ea typeface="ＭＳ ゴシック" panose="020B0609070205080204" pitchFamily="49" charset="-128"/>
              </a:rPr>
              <a:t>2</a:t>
            </a:r>
            <a:r>
              <a:rPr kumimoji="1" lang="ja-JP" altLang="en-US" b="1" err="1">
                <a:latin typeface="ＭＳ ゴシック" panose="020B0609070205080204" pitchFamily="49" charset="-128"/>
                <a:ea typeface="ＭＳ ゴシック" panose="020B0609070205080204" pitchFamily="49" charset="-128"/>
              </a:rPr>
              <a:t>．</a:t>
            </a:r>
            <a:r>
              <a:rPr kumimoji="1" lang="ja-JP" altLang="en-US" b="1">
                <a:latin typeface="ＭＳ ゴシック" panose="020B0609070205080204" pitchFamily="49" charset="-128"/>
                <a:ea typeface="ＭＳ ゴシック" panose="020B0609070205080204" pitchFamily="49" charset="-128"/>
              </a:rPr>
              <a:t>レファレンスに</a:t>
            </a:r>
            <a:r>
              <a:rPr kumimoji="1" lang="ja-JP" altLang="en-US" b="1" dirty="0">
                <a:latin typeface="ＭＳ ゴシック" panose="020B0609070205080204" pitchFamily="49" charset="-128"/>
                <a:ea typeface="ＭＳ ゴシック" panose="020B0609070205080204" pitchFamily="49" charset="-128"/>
              </a:rPr>
              <a:t>ついて</a:t>
            </a:r>
            <a:br>
              <a:rPr kumimoji="1" lang="en-US" altLang="ja-JP" sz="5400" b="1" dirty="0">
                <a:latin typeface="MS Mincho" panose="02020609040205080304" pitchFamily="49" charset="-128"/>
                <a:ea typeface="MS Mincho" panose="02020609040205080304" pitchFamily="49" charset="-128"/>
              </a:rPr>
            </a:br>
            <a:br>
              <a:rPr kumimoji="1" lang="en-US" altLang="ja-JP" sz="5400" b="1" dirty="0"/>
            </a:br>
            <a:endParaRPr kumimoji="1" lang="en-US" altLang="ja-JP" sz="5400" b="1" dirty="0"/>
          </a:p>
        </p:txBody>
      </p:sp>
      <p:cxnSp>
        <p:nvCxnSpPr>
          <p:cNvPr id="17" name="Straight Connector 16">
            <a:extLst>
              <a:ext uri="{FF2B5EF4-FFF2-40B4-BE49-F238E27FC236}">
                <a16:creationId xmlns:a16="http://schemas.microsoft.com/office/drawing/2014/main" id="{53268B1E-8861-4702-9529-5A8FB23A618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752966" y="1094758"/>
            <a:ext cx="8686800" cy="0"/>
          </a:xfrm>
          <a:prstGeom prst="line">
            <a:avLst/>
          </a:prstGeom>
          <a:ln w="38100"/>
        </p:spPr>
        <p:style>
          <a:lnRef idx="3">
            <a:schemeClr val="accent1"/>
          </a:lnRef>
          <a:fillRef idx="0">
            <a:schemeClr val="accent1"/>
          </a:fillRef>
          <a:effectRef idx="2">
            <a:schemeClr val="accent1"/>
          </a:effectRef>
          <a:fontRef idx="minor">
            <a:schemeClr val="tx1"/>
          </a:fontRef>
        </p:style>
      </p:cxnSp>
      <p:cxnSp>
        <p:nvCxnSpPr>
          <p:cNvPr id="19" name="Straight Connector 18">
            <a:extLst>
              <a:ext uri="{FF2B5EF4-FFF2-40B4-BE49-F238E27FC236}">
                <a16:creationId xmlns:a16="http://schemas.microsoft.com/office/drawing/2014/main" id="{BC6646AE-8FD6-411E-8640-6CCB250D54F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752966" y="5124740"/>
            <a:ext cx="8686800" cy="0"/>
          </a:xfrm>
          <a:prstGeom prst="line">
            <a:avLst/>
          </a:prstGeom>
          <a:ln w="3810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1394544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6B82BE3-827A-FD08-470D-AE955761B81C}"/>
              </a:ext>
            </a:extLst>
          </p:cNvPr>
          <p:cNvSpPr>
            <a:spLocks noGrp="1"/>
          </p:cNvSpPr>
          <p:nvPr>
            <p:ph type="title"/>
          </p:nvPr>
        </p:nvSpPr>
        <p:spPr/>
        <p:txBody>
          <a:bodyPr anchor="ctr">
            <a:normAutofit/>
          </a:bodyPr>
          <a:lstStyle/>
          <a:p>
            <a:r>
              <a:rPr kumimoji="1" lang="ja-JP" altLang="en-US" sz="2400" b="1" i="1" dirty="0">
                <a:latin typeface="MS Mincho" panose="02020609040205080304" pitchFamily="49" charset="-128"/>
                <a:ea typeface="MS Mincho" panose="02020609040205080304" pitchFamily="49" charset="-128"/>
              </a:rPr>
              <a:t>レファレンスとは？</a:t>
            </a:r>
          </a:p>
        </p:txBody>
      </p:sp>
      <p:sp>
        <p:nvSpPr>
          <p:cNvPr id="4" name="テキスト ボックス 3">
            <a:extLst>
              <a:ext uri="{FF2B5EF4-FFF2-40B4-BE49-F238E27FC236}">
                <a16:creationId xmlns:a16="http://schemas.microsoft.com/office/drawing/2014/main" id="{06E992BE-74DF-75A0-4726-0956C1041863}"/>
              </a:ext>
            </a:extLst>
          </p:cNvPr>
          <p:cNvSpPr txBox="1"/>
          <p:nvPr/>
        </p:nvSpPr>
        <p:spPr>
          <a:xfrm>
            <a:off x="1534696" y="2246489"/>
            <a:ext cx="9520157" cy="3416320"/>
          </a:xfrm>
          <a:prstGeom prst="rect">
            <a:avLst/>
          </a:prstGeom>
          <a:noFill/>
        </p:spPr>
        <p:txBody>
          <a:bodyPr wrap="square" rtlCol="0">
            <a:spAutoFit/>
          </a:bodyPr>
          <a:lstStyle/>
          <a:p>
            <a:pPr algn="just"/>
            <a:r>
              <a:rPr kumimoji="1" lang="ja-JP" altLang="en-US" b="1" dirty="0">
                <a:latin typeface="MS Mincho" panose="02020609040205080304" pitchFamily="49" charset="-128"/>
                <a:ea typeface="MS Mincho" panose="02020609040205080304" pitchFamily="49" charset="-128"/>
              </a:rPr>
              <a:t>☞レファレンスは、追検証したい</a:t>
            </a:r>
            <a:r>
              <a:rPr kumimoji="1" lang="ja-JP" altLang="en-US" b="1">
                <a:latin typeface="MS Mincho" panose="02020609040205080304" pitchFamily="49" charset="-128"/>
                <a:ea typeface="MS Mincho" panose="02020609040205080304" pitchFamily="49" charset="-128"/>
              </a:rPr>
              <a:t>人が記述</a:t>
            </a:r>
            <a:r>
              <a:rPr kumimoji="1" lang="ja-JP" altLang="en-US" b="1" dirty="0">
                <a:latin typeface="MS Mincho" panose="02020609040205080304" pitchFamily="49" charset="-128"/>
                <a:ea typeface="MS Mincho" panose="02020609040205080304" pitchFamily="49" charset="-128"/>
              </a:rPr>
              <a:t>の論拠になった一次資料や二次資料、先行</a:t>
            </a:r>
            <a:r>
              <a:rPr kumimoji="1" lang="ja-JP" altLang="en-US" b="1">
                <a:latin typeface="MS Mincho" panose="02020609040205080304" pitchFamily="49" charset="-128"/>
                <a:ea typeface="MS Mincho" panose="02020609040205080304" pitchFamily="49" charset="-128"/>
              </a:rPr>
              <a:t>研究などを特定</a:t>
            </a:r>
            <a:r>
              <a:rPr kumimoji="1" lang="ja-JP" altLang="en-US" b="1" dirty="0">
                <a:latin typeface="MS Mincho" panose="02020609040205080304" pitchFamily="49" charset="-128"/>
                <a:ea typeface="MS Mincho" panose="02020609040205080304" pitchFamily="49" charset="-128"/>
              </a:rPr>
              <a:t>できるようにしておくことが必要</a:t>
            </a:r>
            <a:endParaRPr kumimoji="1" lang="en-US" altLang="ja-JP" b="1" dirty="0">
              <a:latin typeface="MS Mincho" panose="02020609040205080304" pitchFamily="49" charset="-128"/>
              <a:ea typeface="MS Mincho" panose="02020609040205080304" pitchFamily="49" charset="-128"/>
            </a:endParaRPr>
          </a:p>
          <a:p>
            <a:pPr algn="just"/>
            <a:endParaRPr kumimoji="1" lang="en-US" altLang="ja-JP" b="1" dirty="0">
              <a:latin typeface="MS Mincho" panose="02020609040205080304" pitchFamily="49" charset="-128"/>
              <a:ea typeface="MS Mincho" panose="02020609040205080304" pitchFamily="49" charset="-128"/>
            </a:endParaRPr>
          </a:p>
          <a:p>
            <a:pPr algn="just"/>
            <a:r>
              <a:rPr kumimoji="1" lang="ja-JP" altLang="en-US" b="1" dirty="0">
                <a:latin typeface="MS Mincho" panose="02020609040205080304" pitchFamily="49" charset="-128"/>
                <a:ea typeface="MS Mincho" panose="02020609040205080304" pitchFamily="49" charset="-128"/>
              </a:rPr>
              <a:t>☞統一されたレファレンスの示し方はないものの、第三者が追検証できるために書かなければならない必須事項はある</a:t>
            </a:r>
            <a:endParaRPr kumimoji="1" lang="en-US" altLang="ja-JP" b="1" dirty="0">
              <a:latin typeface="MS Mincho" panose="02020609040205080304" pitchFamily="49" charset="-128"/>
              <a:ea typeface="MS Mincho" panose="02020609040205080304" pitchFamily="49" charset="-128"/>
            </a:endParaRPr>
          </a:p>
          <a:p>
            <a:pPr algn="just"/>
            <a:endParaRPr kumimoji="1" lang="en-US" altLang="ja-JP" b="1" dirty="0">
              <a:latin typeface="MS Mincho" panose="02020609040205080304" pitchFamily="49" charset="-128"/>
              <a:ea typeface="MS Mincho" panose="02020609040205080304" pitchFamily="49" charset="-128"/>
            </a:endParaRPr>
          </a:p>
          <a:p>
            <a:pPr algn="just"/>
            <a:r>
              <a:rPr kumimoji="1" lang="ja-JP" altLang="en-US" b="1" dirty="0">
                <a:latin typeface="MS Mincho" panose="02020609040205080304" pitchFamily="49" charset="-128"/>
                <a:ea typeface="MS Mincho" panose="02020609040205080304" pitchFamily="49" charset="-128"/>
              </a:rPr>
              <a:t>☞注記をつけるのは、レファレンスを示す場合と、文章の流れを整える場合がある。文章の流れを整えるというのは、言及しておく必要があるけれど、それを本文に入れると論理展開がスムーズに運ばない場合に、注記にして外に出すこと</a:t>
            </a:r>
            <a:endParaRPr kumimoji="1" lang="en-US" altLang="ja-JP" b="1" dirty="0">
              <a:latin typeface="MS Mincho" panose="02020609040205080304" pitchFamily="49" charset="-128"/>
              <a:ea typeface="MS Mincho" panose="02020609040205080304" pitchFamily="49" charset="-128"/>
            </a:endParaRPr>
          </a:p>
          <a:p>
            <a:pPr algn="just"/>
            <a:endParaRPr kumimoji="1" lang="en-US" altLang="ja-JP" b="1" dirty="0">
              <a:latin typeface="MS Mincho" panose="02020609040205080304" pitchFamily="49" charset="-128"/>
              <a:ea typeface="MS Mincho" panose="02020609040205080304" pitchFamily="49" charset="-128"/>
            </a:endParaRPr>
          </a:p>
          <a:p>
            <a:pPr algn="just"/>
            <a:r>
              <a:rPr kumimoji="1" lang="ja-JP" altLang="en-US" b="1" dirty="0">
                <a:latin typeface="MS Mincho" panose="02020609040205080304" pitchFamily="49" charset="-128"/>
                <a:ea typeface="MS Mincho" panose="02020609040205080304" pitchFamily="49" charset="-128"/>
              </a:rPr>
              <a:t>☞本文の該当箇所に、本文と紛れないような注番号をつけ、注は本文末に一括して示す（脚注などの方法もある）</a:t>
            </a:r>
          </a:p>
        </p:txBody>
      </p:sp>
    </p:spTree>
    <p:extLst>
      <p:ext uri="{BB962C8B-B14F-4D97-AF65-F5344CB8AC3E}">
        <p14:creationId xmlns:p14="http://schemas.microsoft.com/office/powerpoint/2010/main" val="16827256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7111590-4DCF-7672-70E3-93E5592932D5}"/>
              </a:ext>
            </a:extLst>
          </p:cNvPr>
          <p:cNvSpPr>
            <a:spLocks noGrp="1"/>
          </p:cNvSpPr>
          <p:nvPr>
            <p:ph type="title"/>
          </p:nvPr>
        </p:nvSpPr>
        <p:spPr/>
        <p:txBody>
          <a:bodyPr anchor="ctr">
            <a:normAutofit/>
          </a:bodyPr>
          <a:lstStyle/>
          <a:p>
            <a:r>
              <a:rPr lang="en-US" altLang="ja-JP" sz="2400" b="1" i="1" dirty="0">
                <a:latin typeface="MS Mincho" panose="02020609040205080304" pitchFamily="49" charset="-128"/>
                <a:ea typeface="MS Mincho" panose="02020609040205080304" pitchFamily="49" charset="-128"/>
              </a:rPr>
              <a:t>2-1</a:t>
            </a:r>
            <a:r>
              <a:rPr lang="ja-JP" altLang="en-US" sz="2400" b="1" i="1" dirty="0" err="1">
                <a:latin typeface="MS Mincho" panose="02020609040205080304" pitchFamily="49" charset="-128"/>
                <a:ea typeface="MS Mincho" panose="02020609040205080304" pitchFamily="49" charset="-128"/>
              </a:rPr>
              <a:t>．</a:t>
            </a:r>
            <a:r>
              <a:rPr lang="ja-JP" altLang="en-US" sz="2400" b="1" i="1" dirty="0">
                <a:latin typeface="MS Mincho" panose="02020609040205080304" pitchFamily="49" charset="-128"/>
                <a:ea typeface="MS Mincho" panose="02020609040205080304" pitchFamily="49" charset="-128"/>
              </a:rPr>
              <a:t>図書（単著・共著）</a:t>
            </a:r>
            <a:endParaRPr kumimoji="1" lang="ja-JP" altLang="en-US" sz="2400" b="1" i="1" dirty="0"/>
          </a:p>
        </p:txBody>
      </p:sp>
      <p:sp>
        <p:nvSpPr>
          <p:cNvPr id="3" name="テキスト ボックス 2">
            <a:extLst>
              <a:ext uri="{FF2B5EF4-FFF2-40B4-BE49-F238E27FC236}">
                <a16:creationId xmlns:a16="http://schemas.microsoft.com/office/drawing/2014/main" id="{B31611CD-AA9A-7D68-63C8-3FDDED2D615A}"/>
              </a:ext>
            </a:extLst>
          </p:cNvPr>
          <p:cNvSpPr txBox="1"/>
          <p:nvPr/>
        </p:nvSpPr>
        <p:spPr>
          <a:xfrm>
            <a:off x="1534696" y="2185060"/>
            <a:ext cx="10447506" cy="3693319"/>
          </a:xfrm>
          <a:prstGeom prst="rect">
            <a:avLst/>
          </a:prstGeom>
          <a:noFill/>
        </p:spPr>
        <p:txBody>
          <a:bodyPr wrap="square" rtlCol="0">
            <a:spAutoFit/>
          </a:bodyPr>
          <a:lstStyle/>
          <a:p>
            <a:pPr algn="just"/>
            <a:r>
              <a:rPr kumimoji="1" lang="ja-JP" altLang="en-US" b="1" dirty="0">
                <a:latin typeface="MS Mincho" panose="02020609040205080304" pitchFamily="49" charset="-128"/>
                <a:ea typeface="MS Mincho" panose="02020609040205080304" pitchFamily="49" charset="-128"/>
              </a:rPr>
              <a:t>☞執筆者・編集名、論文や本のタイトル、出版社、発行年（月）、引用ページは必須</a:t>
            </a:r>
            <a:endParaRPr kumimoji="1" lang="en-US" altLang="ja-JP" b="1" dirty="0">
              <a:latin typeface="MS Mincho" panose="02020609040205080304" pitchFamily="49" charset="-128"/>
              <a:ea typeface="MS Mincho" panose="02020609040205080304" pitchFamily="49" charset="-128"/>
            </a:endParaRPr>
          </a:p>
          <a:p>
            <a:pPr algn="just"/>
            <a:endParaRPr kumimoji="1" lang="en-US" altLang="ja-JP" b="1" dirty="0">
              <a:latin typeface="MS Mincho" panose="02020609040205080304" pitchFamily="49" charset="-128"/>
              <a:ea typeface="MS Mincho" panose="02020609040205080304" pitchFamily="49" charset="-128"/>
            </a:endParaRPr>
          </a:p>
          <a:p>
            <a:pPr algn="just"/>
            <a:r>
              <a:rPr kumimoji="1" lang="ja-JP" altLang="en-US" b="1" dirty="0">
                <a:latin typeface="MS Mincho" panose="02020609040205080304" pitchFamily="49" charset="-128"/>
                <a:ea typeface="MS Mincho" panose="02020609040205080304" pitchFamily="49" charset="-128"/>
              </a:rPr>
              <a:t>☞原則として、本のタイトルは</a:t>
            </a:r>
            <a:r>
              <a:rPr kumimoji="1" lang="en-US" altLang="ja-JP" b="1" dirty="0">
                <a:latin typeface="MS Mincho" panose="02020609040205080304" pitchFamily="49" charset="-128"/>
                <a:ea typeface="MS Mincho" panose="02020609040205080304" pitchFamily="49" charset="-128"/>
              </a:rPr>
              <a:t>『</a:t>
            </a:r>
            <a:r>
              <a:rPr kumimoji="1" lang="ja-JP" altLang="en-US" b="1" dirty="0">
                <a:latin typeface="MS Mincho" panose="02020609040205080304" pitchFamily="49" charset="-128"/>
                <a:ea typeface="MS Mincho" panose="02020609040205080304" pitchFamily="49" charset="-128"/>
              </a:rPr>
              <a:t>　　　</a:t>
            </a:r>
            <a:r>
              <a:rPr kumimoji="1" lang="en-US" altLang="ja-JP" b="1" dirty="0">
                <a:latin typeface="MS Mincho" panose="02020609040205080304" pitchFamily="49" charset="-128"/>
                <a:ea typeface="MS Mincho" panose="02020609040205080304" pitchFamily="49" charset="-128"/>
              </a:rPr>
              <a:t>』</a:t>
            </a:r>
            <a:r>
              <a:rPr kumimoji="1" lang="ja-JP" altLang="en-US" b="1" dirty="0" err="1">
                <a:latin typeface="MS Mincho" panose="02020609040205080304" pitchFamily="49" charset="-128"/>
                <a:ea typeface="MS Mincho" panose="02020609040205080304" pitchFamily="49" charset="-128"/>
              </a:rPr>
              <a:t>、</a:t>
            </a:r>
            <a:r>
              <a:rPr kumimoji="1" lang="ja-JP" altLang="en-US" b="1" dirty="0">
                <a:latin typeface="MS Mincho" panose="02020609040205080304" pitchFamily="49" charset="-128"/>
                <a:ea typeface="MS Mincho" panose="02020609040205080304" pitchFamily="49" charset="-128"/>
              </a:rPr>
              <a:t>論文のタイトルは「　　　」で括る</a:t>
            </a:r>
            <a:endParaRPr kumimoji="1" lang="en-US" altLang="ja-JP" b="1" dirty="0">
              <a:latin typeface="MS Mincho" panose="02020609040205080304" pitchFamily="49" charset="-128"/>
              <a:ea typeface="MS Mincho" panose="02020609040205080304" pitchFamily="49" charset="-128"/>
            </a:endParaRPr>
          </a:p>
          <a:p>
            <a:pPr algn="just"/>
            <a:endParaRPr kumimoji="1" lang="en-US" altLang="ja-JP" b="1" dirty="0">
              <a:latin typeface="MS Mincho" panose="02020609040205080304" pitchFamily="49" charset="-128"/>
              <a:ea typeface="MS Mincho" panose="02020609040205080304" pitchFamily="49" charset="-128"/>
            </a:endParaRPr>
          </a:p>
          <a:p>
            <a:pPr algn="just"/>
            <a:r>
              <a:rPr kumimoji="1" lang="ja-JP" altLang="en-US" b="1" dirty="0">
                <a:latin typeface="MS Mincho" panose="02020609040205080304" pitchFamily="49" charset="-128"/>
                <a:ea typeface="MS Mincho" panose="02020609040205080304" pitchFamily="49" charset="-128"/>
              </a:rPr>
              <a:t>☞共著の場合は編集者名と論文のタイトルを明記する</a:t>
            </a:r>
            <a:endParaRPr kumimoji="1" lang="en-US" altLang="ja-JP" b="1" dirty="0">
              <a:latin typeface="MS Mincho" panose="02020609040205080304" pitchFamily="49" charset="-128"/>
              <a:ea typeface="MS Mincho" panose="02020609040205080304" pitchFamily="49" charset="-128"/>
            </a:endParaRPr>
          </a:p>
          <a:p>
            <a:pPr algn="just"/>
            <a:endParaRPr kumimoji="1" lang="en-US" altLang="ja-JP" b="1" dirty="0">
              <a:latin typeface="MS Mincho" panose="02020609040205080304" pitchFamily="49" charset="-128"/>
              <a:ea typeface="MS Mincho" panose="02020609040205080304" pitchFamily="49" charset="-128"/>
            </a:endParaRPr>
          </a:p>
          <a:p>
            <a:pPr algn="just"/>
            <a:endParaRPr kumimoji="1" lang="en-US" altLang="ja-JP" b="1" dirty="0"/>
          </a:p>
          <a:p>
            <a:pPr algn="just"/>
            <a:r>
              <a:rPr kumimoji="1" lang="ja-JP" altLang="en-US" b="1" dirty="0">
                <a:latin typeface="MS Mincho" panose="02020609040205080304" pitchFamily="49" charset="-128"/>
                <a:ea typeface="MS Mincho" panose="02020609040205080304" pitchFamily="49" charset="-128"/>
              </a:rPr>
              <a:t>例．単著</a:t>
            </a:r>
            <a:endParaRPr kumimoji="1" lang="en-US" altLang="ja-JP" b="1" dirty="0">
              <a:latin typeface="MS Mincho" panose="02020609040205080304" pitchFamily="49" charset="-128"/>
              <a:ea typeface="MS Mincho" panose="02020609040205080304" pitchFamily="49" charset="-128"/>
            </a:endParaRPr>
          </a:p>
          <a:p>
            <a:pPr algn="just"/>
            <a:r>
              <a:rPr kumimoji="1" lang="ja-JP" altLang="en-US" b="1" dirty="0">
                <a:solidFill>
                  <a:schemeClr val="accent1"/>
                </a:solidFill>
                <a:latin typeface="MS Mincho" panose="02020609040205080304" pitchFamily="49" charset="-128"/>
                <a:ea typeface="MS Mincho" panose="02020609040205080304" pitchFamily="49" charset="-128"/>
              </a:rPr>
              <a:t>執筆者</a:t>
            </a:r>
            <a:r>
              <a:rPr kumimoji="1" lang="en-US" altLang="ja-JP" b="1" dirty="0">
                <a:solidFill>
                  <a:schemeClr val="accent1"/>
                </a:solidFill>
                <a:latin typeface="MS Mincho" panose="02020609040205080304" pitchFamily="49" charset="-128"/>
                <a:ea typeface="MS Mincho" panose="02020609040205080304" pitchFamily="49" charset="-128"/>
              </a:rPr>
              <a:t>『</a:t>
            </a:r>
            <a:r>
              <a:rPr kumimoji="1" lang="ja-JP" altLang="en-US" b="1" dirty="0">
                <a:solidFill>
                  <a:schemeClr val="accent1"/>
                </a:solidFill>
                <a:latin typeface="MS Mincho" panose="02020609040205080304" pitchFamily="49" charset="-128"/>
                <a:ea typeface="MS Mincho" panose="02020609040205080304" pitchFamily="49" charset="-128"/>
              </a:rPr>
              <a:t>引用の作法</a:t>
            </a:r>
            <a:r>
              <a:rPr kumimoji="1" lang="en-US" altLang="ja-JP" b="1" dirty="0">
                <a:solidFill>
                  <a:schemeClr val="accent1"/>
                </a:solidFill>
                <a:latin typeface="MS Mincho" panose="02020609040205080304" pitchFamily="49" charset="-128"/>
                <a:ea typeface="MS Mincho" panose="02020609040205080304" pitchFamily="49" charset="-128"/>
              </a:rPr>
              <a:t>』</a:t>
            </a:r>
            <a:r>
              <a:rPr kumimoji="1" lang="ja-JP" altLang="en-US" b="1" dirty="0">
                <a:solidFill>
                  <a:schemeClr val="accent1"/>
                </a:solidFill>
                <a:latin typeface="MS Mincho" panose="02020609040205080304" pitchFamily="49" charset="-128"/>
                <a:ea typeface="MS Mincho" panose="02020609040205080304" pitchFamily="49" charset="-128"/>
              </a:rPr>
              <a:t>（〇〇社、</a:t>
            </a:r>
            <a:r>
              <a:rPr kumimoji="1" lang="en-US" altLang="ja-JP" b="1" dirty="0">
                <a:solidFill>
                  <a:schemeClr val="accent1"/>
                </a:solidFill>
                <a:latin typeface="MS Mincho" panose="02020609040205080304" pitchFamily="49" charset="-128"/>
                <a:ea typeface="MS Mincho" panose="02020609040205080304" pitchFamily="49" charset="-128"/>
              </a:rPr>
              <a:t>2022</a:t>
            </a:r>
            <a:r>
              <a:rPr kumimoji="1" lang="ja-JP" altLang="en-US" b="1" dirty="0">
                <a:solidFill>
                  <a:schemeClr val="accent1"/>
                </a:solidFill>
                <a:latin typeface="MS Mincho" panose="02020609040205080304" pitchFamily="49" charset="-128"/>
                <a:ea typeface="MS Mincho" panose="02020609040205080304" pitchFamily="49" charset="-128"/>
              </a:rPr>
              <a:t>年</a:t>
            </a:r>
            <a:r>
              <a:rPr kumimoji="1" lang="en-US" altLang="ja-JP" b="1" dirty="0">
                <a:solidFill>
                  <a:schemeClr val="accent1"/>
                </a:solidFill>
                <a:latin typeface="MS Mincho" panose="02020609040205080304" pitchFamily="49" charset="-128"/>
                <a:ea typeface="MS Mincho" panose="02020609040205080304" pitchFamily="49" charset="-128"/>
              </a:rPr>
              <a:t>12</a:t>
            </a:r>
            <a:r>
              <a:rPr kumimoji="1" lang="ja-JP" altLang="en-US" b="1" dirty="0">
                <a:solidFill>
                  <a:schemeClr val="accent1"/>
                </a:solidFill>
                <a:latin typeface="MS Mincho" panose="02020609040205080304" pitchFamily="49" charset="-128"/>
                <a:ea typeface="MS Mincho" panose="02020609040205080304" pitchFamily="49" charset="-128"/>
              </a:rPr>
              <a:t>月、△</a:t>
            </a:r>
            <a:r>
              <a:rPr kumimoji="1" lang="en-US" altLang="ja-JP" b="1" dirty="0">
                <a:solidFill>
                  <a:schemeClr val="accent1"/>
                </a:solidFill>
                <a:latin typeface="MS Mincho" panose="02020609040205080304" pitchFamily="49" charset="-128"/>
                <a:ea typeface="MS Mincho" panose="02020609040205080304" pitchFamily="49" charset="-128"/>
              </a:rPr>
              <a:t>−</a:t>
            </a:r>
            <a:r>
              <a:rPr kumimoji="1" lang="ja-JP" altLang="en-US" b="1" dirty="0">
                <a:solidFill>
                  <a:schemeClr val="accent1"/>
                </a:solidFill>
                <a:latin typeface="MS Mincho" panose="02020609040205080304" pitchFamily="49" charset="-128"/>
                <a:ea typeface="MS Mincho" panose="02020609040205080304" pitchFamily="49" charset="-128"/>
              </a:rPr>
              <a:t>△頁）</a:t>
            </a:r>
            <a:endParaRPr kumimoji="1" lang="en-US" altLang="ja-JP" b="1" dirty="0">
              <a:solidFill>
                <a:schemeClr val="accent1"/>
              </a:solidFill>
              <a:latin typeface="MS Mincho" panose="02020609040205080304" pitchFamily="49" charset="-128"/>
              <a:ea typeface="MS Mincho" panose="02020609040205080304" pitchFamily="49" charset="-128"/>
            </a:endParaRPr>
          </a:p>
          <a:p>
            <a:pPr algn="just"/>
            <a:r>
              <a:rPr kumimoji="1" lang="ja-JP" altLang="en-US" b="1" dirty="0">
                <a:solidFill>
                  <a:schemeClr val="accent1"/>
                </a:solidFill>
                <a:latin typeface="MS Mincho" panose="02020609040205080304" pitchFamily="49" charset="-128"/>
                <a:ea typeface="MS Mincho" panose="02020609040205080304" pitchFamily="49" charset="-128"/>
              </a:rPr>
              <a:t>　　</a:t>
            </a:r>
            <a:endParaRPr kumimoji="1" lang="en-US" altLang="ja-JP" b="1" dirty="0">
              <a:solidFill>
                <a:schemeClr val="accent1"/>
              </a:solidFill>
              <a:latin typeface="MS Mincho" panose="02020609040205080304" pitchFamily="49" charset="-128"/>
              <a:ea typeface="MS Mincho" panose="02020609040205080304" pitchFamily="49" charset="-128"/>
            </a:endParaRPr>
          </a:p>
          <a:p>
            <a:pPr algn="just"/>
            <a:r>
              <a:rPr kumimoji="1" lang="ja-JP" altLang="en-US" b="1" dirty="0">
                <a:latin typeface="MS Mincho" panose="02020609040205080304" pitchFamily="49" charset="-128"/>
                <a:ea typeface="MS Mincho" panose="02020609040205080304" pitchFamily="49" charset="-128"/>
              </a:rPr>
              <a:t>例．共著</a:t>
            </a:r>
            <a:endParaRPr kumimoji="1" lang="en-US" altLang="ja-JP" b="1" dirty="0">
              <a:latin typeface="MS Mincho" panose="02020609040205080304" pitchFamily="49" charset="-128"/>
              <a:ea typeface="MS Mincho" panose="02020609040205080304" pitchFamily="49" charset="-128"/>
            </a:endParaRPr>
          </a:p>
          <a:p>
            <a:pPr algn="just"/>
            <a:r>
              <a:rPr kumimoji="1" lang="ja-JP" altLang="en-US" b="1" dirty="0">
                <a:solidFill>
                  <a:schemeClr val="accent1"/>
                </a:solidFill>
                <a:latin typeface="MS Mincho" panose="02020609040205080304" pitchFamily="49" charset="-128"/>
                <a:ea typeface="MS Mincho" panose="02020609040205080304" pitchFamily="49" charset="-128"/>
              </a:rPr>
              <a:t>執筆者「引用の作法」（立教太郎・立教次郎編</a:t>
            </a:r>
            <a:r>
              <a:rPr kumimoji="1" lang="en-US" altLang="ja-JP" b="1" dirty="0">
                <a:solidFill>
                  <a:schemeClr val="accent1"/>
                </a:solidFill>
                <a:latin typeface="MS Mincho" panose="02020609040205080304" pitchFamily="49" charset="-128"/>
                <a:ea typeface="MS Mincho" panose="02020609040205080304" pitchFamily="49" charset="-128"/>
              </a:rPr>
              <a:t>『</a:t>
            </a:r>
            <a:r>
              <a:rPr kumimoji="1" lang="ja-JP" altLang="en-US" b="1" dirty="0">
                <a:solidFill>
                  <a:schemeClr val="accent1"/>
                </a:solidFill>
                <a:latin typeface="MS Mincho" panose="02020609040205080304" pitchFamily="49" charset="-128"/>
                <a:ea typeface="MS Mincho" panose="02020609040205080304" pitchFamily="49" charset="-128"/>
              </a:rPr>
              <a:t>ラーニングアドバイザー研究</a:t>
            </a:r>
            <a:r>
              <a:rPr kumimoji="1" lang="en-US" altLang="ja-JP" b="1" dirty="0">
                <a:solidFill>
                  <a:schemeClr val="accent1"/>
                </a:solidFill>
                <a:latin typeface="MS Mincho" panose="02020609040205080304" pitchFamily="49" charset="-128"/>
                <a:ea typeface="MS Mincho" panose="02020609040205080304" pitchFamily="49" charset="-128"/>
              </a:rPr>
              <a:t>』</a:t>
            </a:r>
            <a:r>
              <a:rPr kumimoji="1" lang="ja-JP" altLang="en-US" b="1" dirty="0">
                <a:solidFill>
                  <a:schemeClr val="accent1"/>
                </a:solidFill>
                <a:latin typeface="MS Mincho" panose="02020609040205080304" pitchFamily="49" charset="-128"/>
                <a:ea typeface="MS Mincho" panose="02020609040205080304" pitchFamily="49" charset="-128"/>
              </a:rPr>
              <a:t>〇〇社、</a:t>
            </a:r>
            <a:r>
              <a:rPr kumimoji="1" lang="en-US" altLang="ja-JP" b="1" dirty="0">
                <a:solidFill>
                  <a:schemeClr val="accent1"/>
                </a:solidFill>
                <a:latin typeface="MS Mincho" panose="02020609040205080304" pitchFamily="49" charset="-128"/>
                <a:ea typeface="MS Mincho" panose="02020609040205080304" pitchFamily="49" charset="-128"/>
              </a:rPr>
              <a:t>2022</a:t>
            </a:r>
            <a:r>
              <a:rPr kumimoji="1" lang="ja-JP" altLang="en-US" b="1" dirty="0">
                <a:solidFill>
                  <a:schemeClr val="accent1"/>
                </a:solidFill>
                <a:latin typeface="MS Mincho" panose="02020609040205080304" pitchFamily="49" charset="-128"/>
                <a:ea typeface="MS Mincho" panose="02020609040205080304" pitchFamily="49" charset="-128"/>
              </a:rPr>
              <a:t>年</a:t>
            </a:r>
            <a:r>
              <a:rPr kumimoji="1" lang="en-US" altLang="ja-JP" b="1" dirty="0">
                <a:solidFill>
                  <a:schemeClr val="accent1"/>
                </a:solidFill>
                <a:latin typeface="MS Mincho" panose="02020609040205080304" pitchFamily="49" charset="-128"/>
                <a:ea typeface="MS Mincho" panose="02020609040205080304" pitchFamily="49" charset="-128"/>
              </a:rPr>
              <a:t>12</a:t>
            </a:r>
            <a:r>
              <a:rPr kumimoji="1" lang="ja-JP" altLang="en-US" b="1" dirty="0">
                <a:solidFill>
                  <a:schemeClr val="accent1"/>
                </a:solidFill>
                <a:latin typeface="MS Mincho" panose="02020609040205080304" pitchFamily="49" charset="-128"/>
                <a:ea typeface="MS Mincho" panose="02020609040205080304" pitchFamily="49" charset="-128"/>
              </a:rPr>
              <a:t>月、 △</a:t>
            </a:r>
            <a:r>
              <a:rPr kumimoji="1" lang="en-US" altLang="ja-JP" b="1" dirty="0">
                <a:solidFill>
                  <a:schemeClr val="accent1"/>
                </a:solidFill>
                <a:latin typeface="MS Mincho" panose="02020609040205080304" pitchFamily="49" charset="-128"/>
                <a:ea typeface="MS Mincho" panose="02020609040205080304" pitchFamily="49" charset="-128"/>
              </a:rPr>
              <a:t>−</a:t>
            </a:r>
            <a:r>
              <a:rPr kumimoji="1" lang="ja-JP" altLang="en-US" b="1" dirty="0">
                <a:solidFill>
                  <a:schemeClr val="accent1"/>
                </a:solidFill>
                <a:latin typeface="MS Mincho" panose="02020609040205080304" pitchFamily="49" charset="-128"/>
                <a:ea typeface="MS Mincho" panose="02020609040205080304" pitchFamily="49" charset="-128"/>
              </a:rPr>
              <a:t>△頁）</a:t>
            </a:r>
          </a:p>
        </p:txBody>
      </p:sp>
    </p:spTree>
    <p:extLst>
      <p:ext uri="{BB962C8B-B14F-4D97-AF65-F5344CB8AC3E}">
        <p14:creationId xmlns:p14="http://schemas.microsoft.com/office/powerpoint/2010/main" val="392823465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ECD396E-00D7-0491-A7BC-94C6E15ACD0E}"/>
              </a:ext>
            </a:extLst>
          </p:cNvPr>
          <p:cNvSpPr>
            <a:spLocks noGrp="1"/>
          </p:cNvSpPr>
          <p:nvPr>
            <p:ph type="title"/>
          </p:nvPr>
        </p:nvSpPr>
        <p:spPr/>
        <p:txBody>
          <a:bodyPr anchor="ctr">
            <a:normAutofit/>
          </a:bodyPr>
          <a:lstStyle/>
          <a:p>
            <a:r>
              <a:rPr lang="en-US" altLang="ja-JP" sz="2400" b="1" i="1" dirty="0">
                <a:latin typeface="MS Mincho" panose="02020609040205080304" pitchFamily="49" charset="-128"/>
                <a:ea typeface="MS Mincho" panose="02020609040205080304" pitchFamily="49" charset="-128"/>
              </a:rPr>
              <a:t>2-2</a:t>
            </a:r>
            <a:r>
              <a:rPr lang="ja-JP" altLang="en-US" sz="2400" b="1" i="1" dirty="0" err="1">
                <a:latin typeface="MS Mincho" panose="02020609040205080304" pitchFamily="49" charset="-128"/>
                <a:ea typeface="MS Mincho" panose="02020609040205080304" pitchFamily="49" charset="-128"/>
              </a:rPr>
              <a:t>．</a:t>
            </a:r>
            <a:r>
              <a:rPr lang="ja-JP" altLang="en-US" sz="2400" b="1" i="1" dirty="0">
                <a:latin typeface="MS Mincho" panose="02020609040205080304" pitchFamily="49" charset="-128"/>
                <a:ea typeface="MS Mincho" panose="02020609040205080304" pitchFamily="49" charset="-128"/>
              </a:rPr>
              <a:t>雑誌論文</a:t>
            </a:r>
            <a:endParaRPr kumimoji="1" lang="ja-JP" altLang="en-US" sz="2400" b="1" i="1" dirty="0"/>
          </a:p>
        </p:txBody>
      </p:sp>
      <p:sp>
        <p:nvSpPr>
          <p:cNvPr id="3" name="テキスト ボックス 2">
            <a:extLst>
              <a:ext uri="{FF2B5EF4-FFF2-40B4-BE49-F238E27FC236}">
                <a16:creationId xmlns:a16="http://schemas.microsoft.com/office/drawing/2014/main" id="{C6656F19-C5DF-B084-B78D-5B959C25710E}"/>
              </a:ext>
            </a:extLst>
          </p:cNvPr>
          <p:cNvSpPr txBox="1"/>
          <p:nvPr/>
        </p:nvSpPr>
        <p:spPr>
          <a:xfrm>
            <a:off x="1534696" y="2351314"/>
            <a:ext cx="9520158" cy="2585323"/>
          </a:xfrm>
          <a:prstGeom prst="rect">
            <a:avLst/>
          </a:prstGeom>
          <a:noFill/>
        </p:spPr>
        <p:txBody>
          <a:bodyPr wrap="square" rtlCol="0">
            <a:spAutoFit/>
          </a:bodyPr>
          <a:lstStyle/>
          <a:p>
            <a:pPr algn="just"/>
            <a:r>
              <a:rPr kumimoji="1" lang="ja-JP" altLang="en-US" b="1" dirty="0">
                <a:latin typeface="MS Mincho" panose="02020609040205080304" pitchFamily="49" charset="-128"/>
                <a:ea typeface="MS Mincho" panose="02020609040205080304" pitchFamily="49" charset="-128"/>
              </a:rPr>
              <a:t>☞雑誌の場合は巻・号も記す</a:t>
            </a:r>
            <a:endParaRPr kumimoji="1" lang="en-US" altLang="ja-JP" b="1" dirty="0">
              <a:latin typeface="MS Mincho" panose="02020609040205080304" pitchFamily="49" charset="-128"/>
              <a:ea typeface="MS Mincho" panose="02020609040205080304" pitchFamily="49" charset="-128"/>
            </a:endParaRPr>
          </a:p>
          <a:p>
            <a:pPr algn="just"/>
            <a:endParaRPr kumimoji="1" lang="en-US" altLang="ja-JP" b="1" dirty="0">
              <a:latin typeface="MS Mincho" panose="02020609040205080304" pitchFamily="49" charset="-128"/>
              <a:ea typeface="MS Mincho" panose="02020609040205080304" pitchFamily="49" charset="-128"/>
            </a:endParaRPr>
          </a:p>
          <a:p>
            <a:pPr algn="just"/>
            <a:r>
              <a:rPr kumimoji="1" lang="ja-JP" altLang="en-US" b="1" dirty="0">
                <a:latin typeface="MS Mincho" panose="02020609040205080304" pitchFamily="49" charset="-128"/>
                <a:ea typeface="MS Mincho" panose="02020609040205080304" pitchFamily="49" charset="-128"/>
              </a:rPr>
              <a:t>☞原則として、雑誌名は</a:t>
            </a:r>
            <a:r>
              <a:rPr kumimoji="1" lang="en-US" altLang="ja-JP" b="1" dirty="0">
                <a:latin typeface="MS Mincho" panose="02020609040205080304" pitchFamily="49" charset="-128"/>
                <a:ea typeface="MS Mincho" panose="02020609040205080304" pitchFamily="49" charset="-128"/>
              </a:rPr>
              <a:t>『</a:t>
            </a:r>
            <a:r>
              <a:rPr kumimoji="1" lang="ja-JP" altLang="en-US" b="1" dirty="0">
                <a:latin typeface="MS Mincho" panose="02020609040205080304" pitchFamily="49" charset="-128"/>
                <a:ea typeface="MS Mincho" panose="02020609040205080304" pitchFamily="49" charset="-128"/>
              </a:rPr>
              <a:t>　　　</a:t>
            </a:r>
            <a:r>
              <a:rPr kumimoji="1" lang="en-US" altLang="ja-JP" b="1" dirty="0">
                <a:latin typeface="MS Mincho" panose="02020609040205080304" pitchFamily="49" charset="-128"/>
                <a:ea typeface="MS Mincho" panose="02020609040205080304" pitchFamily="49" charset="-128"/>
              </a:rPr>
              <a:t>』</a:t>
            </a:r>
            <a:r>
              <a:rPr kumimoji="1" lang="ja-JP" altLang="en-US" b="1" dirty="0" err="1">
                <a:latin typeface="MS Mincho" panose="02020609040205080304" pitchFamily="49" charset="-128"/>
                <a:ea typeface="MS Mincho" panose="02020609040205080304" pitchFamily="49" charset="-128"/>
              </a:rPr>
              <a:t>、</a:t>
            </a:r>
            <a:r>
              <a:rPr kumimoji="1" lang="ja-JP" altLang="en-US" b="1" dirty="0">
                <a:latin typeface="MS Mincho" panose="02020609040205080304" pitchFamily="49" charset="-128"/>
                <a:ea typeface="MS Mincho" panose="02020609040205080304" pitchFamily="49" charset="-128"/>
              </a:rPr>
              <a:t>論文のタイトルは「　　　」で括る</a:t>
            </a:r>
            <a:endParaRPr kumimoji="1" lang="en-US" altLang="ja-JP" b="1" dirty="0">
              <a:latin typeface="MS Mincho" panose="02020609040205080304" pitchFamily="49" charset="-128"/>
              <a:ea typeface="MS Mincho" panose="02020609040205080304" pitchFamily="49" charset="-128"/>
            </a:endParaRPr>
          </a:p>
          <a:p>
            <a:pPr algn="just"/>
            <a:endParaRPr kumimoji="1" lang="en-US" altLang="ja-JP" b="1" dirty="0">
              <a:latin typeface="MS Mincho" panose="02020609040205080304" pitchFamily="49" charset="-128"/>
              <a:ea typeface="MS Mincho" panose="02020609040205080304" pitchFamily="49" charset="-128"/>
            </a:endParaRPr>
          </a:p>
          <a:p>
            <a:pPr algn="just"/>
            <a:endParaRPr kumimoji="1" lang="en-US" altLang="ja-JP" b="1" dirty="0">
              <a:latin typeface="MS Mincho" panose="02020609040205080304" pitchFamily="49" charset="-128"/>
              <a:ea typeface="MS Mincho" panose="02020609040205080304" pitchFamily="49" charset="-128"/>
            </a:endParaRPr>
          </a:p>
          <a:p>
            <a:pPr algn="just"/>
            <a:r>
              <a:rPr kumimoji="1" lang="ja-JP" altLang="en-US" b="1" dirty="0">
                <a:latin typeface="MS Mincho" panose="02020609040205080304" pitchFamily="49" charset="-128"/>
                <a:ea typeface="MS Mincho" panose="02020609040205080304" pitchFamily="49" charset="-128"/>
              </a:rPr>
              <a:t>例．</a:t>
            </a:r>
            <a:r>
              <a:rPr kumimoji="1" lang="ja-JP" altLang="en-US" b="1" dirty="0">
                <a:solidFill>
                  <a:schemeClr val="accent1"/>
                </a:solidFill>
                <a:latin typeface="MS Mincho" panose="02020609040205080304" pitchFamily="49" charset="-128"/>
                <a:ea typeface="MS Mincho" panose="02020609040205080304" pitchFamily="49" charset="-128"/>
              </a:rPr>
              <a:t>執筆者「引用の作法」（</a:t>
            </a:r>
            <a:r>
              <a:rPr kumimoji="1" lang="en-US" altLang="ja-JP" b="1" dirty="0">
                <a:solidFill>
                  <a:schemeClr val="accent1"/>
                </a:solidFill>
                <a:latin typeface="MS Mincho" panose="02020609040205080304" pitchFamily="49" charset="-128"/>
                <a:ea typeface="MS Mincho" panose="02020609040205080304" pitchFamily="49" charset="-128"/>
              </a:rPr>
              <a:t>『</a:t>
            </a:r>
            <a:r>
              <a:rPr kumimoji="1" lang="ja-JP" altLang="en-US" b="1" dirty="0">
                <a:solidFill>
                  <a:schemeClr val="accent1"/>
                </a:solidFill>
                <a:latin typeface="MS Mincho" panose="02020609040205080304" pitchFamily="49" charset="-128"/>
                <a:ea typeface="MS Mincho" panose="02020609040205080304" pitchFamily="49" charset="-128"/>
              </a:rPr>
              <a:t>ラーニングアドバイザー研究</a:t>
            </a:r>
            <a:r>
              <a:rPr kumimoji="1" lang="en-US" altLang="ja-JP" b="1" dirty="0">
                <a:solidFill>
                  <a:schemeClr val="accent1"/>
                </a:solidFill>
                <a:latin typeface="MS Mincho" panose="02020609040205080304" pitchFamily="49" charset="-128"/>
                <a:ea typeface="MS Mincho" panose="02020609040205080304" pitchFamily="49" charset="-128"/>
              </a:rPr>
              <a:t>』</a:t>
            </a:r>
            <a:r>
              <a:rPr kumimoji="1" lang="ja-JP" altLang="en-US" b="1" dirty="0">
                <a:solidFill>
                  <a:schemeClr val="accent1"/>
                </a:solidFill>
                <a:latin typeface="MS Mincho" panose="02020609040205080304" pitchFamily="49" charset="-128"/>
                <a:ea typeface="MS Mincho" panose="02020609040205080304" pitchFamily="49" charset="-128"/>
              </a:rPr>
              <a:t>第</a:t>
            </a:r>
            <a:r>
              <a:rPr kumimoji="1" lang="en-US" altLang="ja-JP" b="1" dirty="0">
                <a:solidFill>
                  <a:schemeClr val="accent1"/>
                </a:solidFill>
                <a:latin typeface="MS Mincho" panose="02020609040205080304" pitchFamily="49" charset="-128"/>
                <a:ea typeface="MS Mincho" panose="02020609040205080304" pitchFamily="49" charset="-128"/>
              </a:rPr>
              <a:t>10</a:t>
            </a:r>
            <a:r>
              <a:rPr kumimoji="1" lang="ja-JP" altLang="en-US" b="1" dirty="0">
                <a:solidFill>
                  <a:schemeClr val="accent1"/>
                </a:solidFill>
                <a:latin typeface="MS Mincho" panose="02020609040205080304" pitchFamily="49" charset="-128"/>
                <a:ea typeface="MS Mincho" panose="02020609040205080304" pitchFamily="49" charset="-128"/>
              </a:rPr>
              <a:t>巻</a:t>
            </a:r>
            <a:r>
              <a:rPr kumimoji="1" lang="en-US" altLang="ja-JP" b="1" dirty="0">
                <a:solidFill>
                  <a:schemeClr val="accent1"/>
                </a:solidFill>
                <a:latin typeface="MS Mincho" panose="02020609040205080304" pitchFamily="49" charset="-128"/>
                <a:ea typeface="MS Mincho" panose="02020609040205080304" pitchFamily="49" charset="-128"/>
              </a:rPr>
              <a:t>5</a:t>
            </a:r>
            <a:r>
              <a:rPr kumimoji="1" lang="ja-JP" altLang="en-US" b="1" dirty="0">
                <a:solidFill>
                  <a:schemeClr val="accent1"/>
                </a:solidFill>
                <a:latin typeface="MS Mincho" panose="02020609040205080304" pitchFamily="49" charset="-128"/>
                <a:ea typeface="MS Mincho" panose="02020609040205080304" pitchFamily="49" charset="-128"/>
              </a:rPr>
              <a:t>号、</a:t>
            </a:r>
            <a:r>
              <a:rPr kumimoji="1" lang="en-US" altLang="ja-JP" b="1" dirty="0">
                <a:solidFill>
                  <a:schemeClr val="accent1"/>
                </a:solidFill>
                <a:latin typeface="MS Mincho" panose="02020609040205080304" pitchFamily="49" charset="-128"/>
                <a:ea typeface="MS Mincho" panose="02020609040205080304" pitchFamily="49" charset="-128"/>
              </a:rPr>
              <a:t>2022</a:t>
            </a:r>
            <a:r>
              <a:rPr kumimoji="1" lang="ja-JP" altLang="en-US" b="1" dirty="0">
                <a:solidFill>
                  <a:schemeClr val="accent1"/>
                </a:solidFill>
                <a:latin typeface="MS Mincho" panose="02020609040205080304" pitchFamily="49" charset="-128"/>
                <a:ea typeface="MS Mincho" panose="02020609040205080304" pitchFamily="49" charset="-128"/>
              </a:rPr>
              <a:t>年</a:t>
            </a:r>
            <a:r>
              <a:rPr kumimoji="1" lang="en-US" altLang="ja-JP" b="1" dirty="0">
                <a:solidFill>
                  <a:schemeClr val="accent1"/>
                </a:solidFill>
                <a:latin typeface="MS Mincho" panose="02020609040205080304" pitchFamily="49" charset="-128"/>
                <a:ea typeface="MS Mincho" panose="02020609040205080304" pitchFamily="49" charset="-128"/>
              </a:rPr>
              <a:t>12</a:t>
            </a:r>
            <a:r>
              <a:rPr kumimoji="1" lang="ja-JP" altLang="en-US" b="1" dirty="0">
                <a:solidFill>
                  <a:schemeClr val="accent1"/>
                </a:solidFill>
                <a:latin typeface="MS Mincho" panose="02020609040205080304" pitchFamily="49" charset="-128"/>
                <a:ea typeface="MS Mincho" panose="02020609040205080304" pitchFamily="49" charset="-128"/>
              </a:rPr>
              <a:t>月、 △</a:t>
            </a:r>
            <a:r>
              <a:rPr kumimoji="1" lang="en-US" altLang="ja-JP" b="1" dirty="0">
                <a:solidFill>
                  <a:schemeClr val="accent1"/>
                </a:solidFill>
                <a:latin typeface="MS Mincho" panose="02020609040205080304" pitchFamily="49" charset="-128"/>
                <a:ea typeface="MS Mincho" panose="02020609040205080304" pitchFamily="49" charset="-128"/>
              </a:rPr>
              <a:t>−</a:t>
            </a:r>
            <a:r>
              <a:rPr kumimoji="1" lang="ja-JP" altLang="en-US" b="1" dirty="0">
                <a:solidFill>
                  <a:schemeClr val="accent1"/>
                </a:solidFill>
                <a:latin typeface="MS Mincho" panose="02020609040205080304" pitchFamily="49" charset="-128"/>
                <a:ea typeface="MS Mincho" panose="02020609040205080304" pitchFamily="49" charset="-128"/>
              </a:rPr>
              <a:t>△頁）</a:t>
            </a:r>
          </a:p>
          <a:p>
            <a:pPr algn="just"/>
            <a:endParaRPr kumimoji="1" lang="en-US" altLang="ja-JP" b="1" dirty="0">
              <a:latin typeface="MS Mincho" panose="02020609040205080304" pitchFamily="49" charset="-128"/>
              <a:ea typeface="MS Mincho" panose="02020609040205080304" pitchFamily="49" charset="-128"/>
            </a:endParaRPr>
          </a:p>
          <a:p>
            <a:endParaRPr kumimoji="1" lang="ja-JP" altLang="en-US" dirty="0"/>
          </a:p>
        </p:txBody>
      </p:sp>
    </p:spTree>
    <p:extLst>
      <p:ext uri="{BB962C8B-B14F-4D97-AF65-F5344CB8AC3E}">
        <p14:creationId xmlns:p14="http://schemas.microsoft.com/office/powerpoint/2010/main" val="338932774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46B5F03-3607-A496-4915-2AE91A8741F0}"/>
              </a:ext>
            </a:extLst>
          </p:cNvPr>
          <p:cNvSpPr>
            <a:spLocks noGrp="1"/>
          </p:cNvSpPr>
          <p:nvPr>
            <p:ph type="title"/>
          </p:nvPr>
        </p:nvSpPr>
        <p:spPr/>
        <p:txBody>
          <a:bodyPr anchor="ctr">
            <a:normAutofit fontScale="90000"/>
          </a:bodyPr>
          <a:lstStyle/>
          <a:p>
            <a:br>
              <a:rPr lang="en-US" altLang="ja-JP" dirty="0">
                <a:latin typeface="MS Mincho" panose="02020609040205080304" pitchFamily="49" charset="-128"/>
                <a:ea typeface="MS Mincho" panose="02020609040205080304" pitchFamily="49" charset="-128"/>
              </a:rPr>
            </a:br>
            <a:r>
              <a:rPr lang="en-US" altLang="ja-JP" sz="2700" b="1" i="1" dirty="0">
                <a:latin typeface="MS Mincho" panose="02020609040205080304" pitchFamily="49" charset="-128"/>
                <a:ea typeface="MS Mincho" panose="02020609040205080304" pitchFamily="49" charset="-128"/>
              </a:rPr>
              <a:t>2-3</a:t>
            </a:r>
            <a:r>
              <a:rPr lang="ja-JP" altLang="en-US" sz="2700" b="1" i="1" dirty="0" err="1">
                <a:latin typeface="MS Mincho" panose="02020609040205080304" pitchFamily="49" charset="-128"/>
                <a:ea typeface="MS Mincho" panose="02020609040205080304" pitchFamily="49" charset="-128"/>
              </a:rPr>
              <a:t>．</a:t>
            </a:r>
            <a:r>
              <a:rPr lang="ja-JP" altLang="en-US" sz="2700" b="1" i="1" dirty="0">
                <a:latin typeface="MS Mincho" panose="02020609040205080304" pitchFamily="49" charset="-128"/>
                <a:ea typeface="MS Mincho" panose="02020609040205080304" pitchFamily="49" charset="-128"/>
              </a:rPr>
              <a:t>その他（新聞記事、ウェブサイト）</a:t>
            </a:r>
            <a:br>
              <a:rPr lang="en-US" altLang="ja-JP" sz="2700" b="1" i="1" dirty="0">
                <a:latin typeface="MS Mincho" panose="02020609040205080304" pitchFamily="49" charset="-128"/>
                <a:ea typeface="MS Mincho" panose="02020609040205080304" pitchFamily="49" charset="-128"/>
              </a:rPr>
            </a:br>
            <a:endParaRPr kumimoji="1" lang="ja-JP" altLang="en-US" sz="2700" b="1" i="1" dirty="0"/>
          </a:p>
        </p:txBody>
      </p:sp>
      <p:sp>
        <p:nvSpPr>
          <p:cNvPr id="4" name="テキスト ボックス 3">
            <a:extLst>
              <a:ext uri="{FF2B5EF4-FFF2-40B4-BE49-F238E27FC236}">
                <a16:creationId xmlns:a16="http://schemas.microsoft.com/office/drawing/2014/main" id="{CA427B60-E672-0CC5-185A-63146815E847}"/>
              </a:ext>
            </a:extLst>
          </p:cNvPr>
          <p:cNvSpPr txBox="1"/>
          <p:nvPr/>
        </p:nvSpPr>
        <p:spPr>
          <a:xfrm>
            <a:off x="1534696" y="2426208"/>
            <a:ext cx="9520158" cy="3416320"/>
          </a:xfrm>
          <a:prstGeom prst="rect">
            <a:avLst/>
          </a:prstGeom>
          <a:noFill/>
        </p:spPr>
        <p:txBody>
          <a:bodyPr wrap="square" rtlCol="0">
            <a:spAutoFit/>
          </a:bodyPr>
          <a:lstStyle/>
          <a:p>
            <a:pPr algn="just"/>
            <a:r>
              <a:rPr kumimoji="1" lang="ja-JP" altLang="en-US" b="1" dirty="0">
                <a:latin typeface="MS Mincho" panose="02020609040205080304" pitchFamily="49" charset="-128"/>
                <a:ea typeface="MS Mincho" panose="02020609040205080304" pitchFamily="49" charset="-128"/>
              </a:rPr>
              <a:t>☞新聞の場合、見出し「　　」、新聞社名は</a:t>
            </a:r>
            <a:r>
              <a:rPr kumimoji="1" lang="en-US" altLang="ja-JP" b="1" dirty="0">
                <a:latin typeface="MS Mincho" panose="02020609040205080304" pitchFamily="49" charset="-128"/>
                <a:ea typeface="MS Mincho" panose="02020609040205080304" pitchFamily="49" charset="-128"/>
              </a:rPr>
              <a:t>『</a:t>
            </a:r>
            <a:r>
              <a:rPr kumimoji="1" lang="ja-JP" altLang="en-US" b="1" dirty="0">
                <a:latin typeface="MS Mincho" panose="02020609040205080304" pitchFamily="49" charset="-128"/>
                <a:ea typeface="MS Mincho" panose="02020609040205080304" pitchFamily="49" charset="-128"/>
              </a:rPr>
              <a:t>　　　</a:t>
            </a:r>
            <a:r>
              <a:rPr kumimoji="1" lang="en-US" altLang="ja-JP" b="1" dirty="0">
                <a:latin typeface="MS Mincho" panose="02020609040205080304" pitchFamily="49" charset="-128"/>
                <a:ea typeface="MS Mincho" panose="02020609040205080304" pitchFamily="49" charset="-128"/>
              </a:rPr>
              <a:t>』</a:t>
            </a:r>
            <a:r>
              <a:rPr kumimoji="1" lang="ja-JP" altLang="en-US" b="1" dirty="0">
                <a:latin typeface="MS Mincho" panose="02020609040205080304" pitchFamily="49" charset="-128"/>
                <a:ea typeface="MS Mincho" panose="02020609040205080304" pitchFamily="49" charset="-128"/>
              </a:rPr>
              <a:t>で括る</a:t>
            </a:r>
            <a:endParaRPr kumimoji="1" lang="en-US" altLang="ja-JP" b="1" dirty="0">
              <a:latin typeface="MS Mincho" panose="02020609040205080304" pitchFamily="49" charset="-128"/>
              <a:ea typeface="MS Mincho" panose="02020609040205080304" pitchFamily="49" charset="-128"/>
            </a:endParaRPr>
          </a:p>
          <a:p>
            <a:pPr algn="just"/>
            <a:endParaRPr kumimoji="1" lang="en-US" altLang="ja-JP" b="1" dirty="0">
              <a:latin typeface="MS Mincho" panose="02020609040205080304" pitchFamily="49" charset="-128"/>
              <a:ea typeface="MS Mincho" panose="02020609040205080304" pitchFamily="49" charset="-128"/>
            </a:endParaRPr>
          </a:p>
          <a:p>
            <a:pPr algn="just"/>
            <a:r>
              <a:rPr kumimoji="1" lang="ja-JP" altLang="en-US" b="1" dirty="0">
                <a:latin typeface="MS Mincho" panose="02020609040205080304" pitchFamily="49" charset="-128"/>
                <a:ea typeface="MS Mincho" panose="02020609040205080304" pitchFamily="49" charset="-128"/>
              </a:rPr>
              <a:t>☞年月日と併せて朝刊、夕刊の情報も記載する</a:t>
            </a:r>
            <a:endParaRPr kumimoji="1" lang="en-US" altLang="ja-JP" b="1" dirty="0">
              <a:latin typeface="MS Mincho" panose="02020609040205080304" pitchFamily="49" charset="-128"/>
              <a:ea typeface="MS Mincho" panose="02020609040205080304" pitchFamily="49" charset="-128"/>
            </a:endParaRPr>
          </a:p>
          <a:p>
            <a:pPr algn="just"/>
            <a:endParaRPr kumimoji="1" lang="en-US" altLang="ja-JP" b="1" dirty="0">
              <a:latin typeface="MS Mincho" panose="02020609040205080304" pitchFamily="49" charset="-128"/>
              <a:ea typeface="MS Mincho" panose="02020609040205080304" pitchFamily="49" charset="-128"/>
            </a:endParaRPr>
          </a:p>
          <a:p>
            <a:pPr algn="just"/>
            <a:r>
              <a:rPr kumimoji="1" lang="ja-JP" altLang="en-US" b="1" dirty="0">
                <a:latin typeface="MS Mincho" panose="02020609040205080304" pitchFamily="49" charset="-128"/>
                <a:ea typeface="MS Mincho" panose="02020609040205080304" pitchFamily="49" charset="-128"/>
              </a:rPr>
              <a:t>例</a:t>
            </a:r>
            <a:r>
              <a:rPr kumimoji="1" lang="en-US" altLang="ja-JP" b="1" dirty="0">
                <a:latin typeface="MS Mincho" panose="02020609040205080304" pitchFamily="49" charset="-128"/>
                <a:ea typeface="MS Mincho" panose="02020609040205080304" pitchFamily="49" charset="-128"/>
              </a:rPr>
              <a:t>.</a:t>
            </a:r>
            <a:r>
              <a:rPr kumimoji="1" lang="ja-JP" altLang="en-US" b="1" dirty="0">
                <a:solidFill>
                  <a:schemeClr val="accent1"/>
                </a:solidFill>
                <a:latin typeface="MS Mincho" panose="02020609040205080304" pitchFamily="49" charset="-128"/>
                <a:ea typeface="MS Mincho" panose="02020609040205080304" pitchFamily="49" charset="-128"/>
              </a:rPr>
              <a:t>執筆者「引用の作法」（</a:t>
            </a:r>
            <a:r>
              <a:rPr kumimoji="1" lang="en-US" altLang="ja-JP" b="1" dirty="0">
                <a:solidFill>
                  <a:schemeClr val="accent1"/>
                </a:solidFill>
                <a:latin typeface="MS Mincho" panose="02020609040205080304" pitchFamily="49" charset="-128"/>
                <a:ea typeface="MS Mincho" panose="02020609040205080304" pitchFamily="49" charset="-128"/>
              </a:rPr>
              <a:t>『</a:t>
            </a:r>
            <a:r>
              <a:rPr kumimoji="1" lang="ja-JP" altLang="en-US" b="1" dirty="0">
                <a:solidFill>
                  <a:schemeClr val="accent1"/>
                </a:solidFill>
                <a:latin typeface="MS Mincho" panose="02020609040205080304" pitchFamily="49" charset="-128"/>
                <a:ea typeface="MS Mincho" panose="02020609040205080304" pitchFamily="49" charset="-128"/>
              </a:rPr>
              <a:t>立教新聞</a:t>
            </a:r>
            <a:r>
              <a:rPr kumimoji="1" lang="en-US" altLang="ja-JP" b="1" dirty="0">
                <a:solidFill>
                  <a:schemeClr val="accent1"/>
                </a:solidFill>
                <a:latin typeface="MS Mincho" panose="02020609040205080304" pitchFamily="49" charset="-128"/>
                <a:ea typeface="MS Mincho" panose="02020609040205080304" pitchFamily="49" charset="-128"/>
              </a:rPr>
              <a:t>』</a:t>
            </a:r>
            <a:r>
              <a:rPr kumimoji="1" lang="ja-JP" altLang="en-US" b="1" dirty="0">
                <a:solidFill>
                  <a:schemeClr val="accent1"/>
                </a:solidFill>
                <a:latin typeface="MS Mincho" panose="02020609040205080304" pitchFamily="49" charset="-128"/>
                <a:ea typeface="MS Mincho" panose="02020609040205080304" pitchFamily="49" charset="-128"/>
              </a:rPr>
              <a:t>夕刊、</a:t>
            </a:r>
            <a:r>
              <a:rPr kumimoji="1" lang="en-US" altLang="ja-JP" b="1" dirty="0">
                <a:solidFill>
                  <a:schemeClr val="accent1"/>
                </a:solidFill>
                <a:latin typeface="MS Mincho" panose="02020609040205080304" pitchFamily="49" charset="-128"/>
                <a:ea typeface="MS Mincho" panose="02020609040205080304" pitchFamily="49" charset="-128"/>
              </a:rPr>
              <a:t> 2022</a:t>
            </a:r>
            <a:r>
              <a:rPr kumimoji="1" lang="ja-JP" altLang="en-US" b="1" dirty="0">
                <a:solidFill>
                  <a:schemeClr val="accent1"/>
                </a:solidFill>
                <a:latin typeface="MS Mincho" panose="02020609040205080304" pitchFamily="49" charset="-128"/>
                <a:ea typeface="MS Mincho" panose="02020609040205080304" pitchFamily="49" charset="-128"/>
              </a:rPr>
              <a:t>年</a:t>
            </a:r>
            <a:r>
              <a:rPr kumimoji="1" lang="en-US" altLang="ja-JP" b="1" dirty="0">
                <a:solidFill>
                  <a:schemeClr val="accent1"/>
                </a:solidFill>
                <a:latin typeface="MS Mincho" panose="02020609040205080304" pitchFamily="49" charset="-128"/>
                <a:ea typeface="MS Mincho" panose="02020609040205080304" pitchFamily="49" charset="-128"/>
              </a:rPr>
              <a:t>12</a:t>
            </a:r>
            <a:r>
              <a:rPr kumimoji="1" lang="ja-JP" altLang="en-US" b="1" dirty="0">
                <a:solidFill>
                  <a:schemeClr val="accent1"/>
                </a:solidFill>
                <a:latin typeface="MS Mincho" panose="02020609040205080304" pitchFamily="49" charset="-128"/>
                <a:ea typeface="MS Mincho" panose="02020609040205080304" pitchFamily="49" charset="-128"/>
              </a:rPr>
              <a:t>月</a:t>
            </a:r>
            <a:r>
              <a:rPr kumimoji="1" lang="en-US" altLang="ja-JP" b="1" dirty="0">
                <a:solidFill>
                  <a:schemeClr val="accent1"/>
                </a:solidFill>
                <a:latin typeface="MS Mincho" panose="02020609040205080304" pitchFamily="49" charset="-128"/>
                <a:ea typeface="MS Mincho" panose="02020609040205080304" pitchFamily="49" charset="-128"/>
              </a:rPr>
              <a:t>1</a:t>
            </a:r>
            <a:r>
              <a:rPr kumimoji="1" lang="ja-JP" altLang="en-US" b="1" dirty="0">
                <a:solidFill>
                  <a:schemeClr val="accent1"/>
                </a:solidFill>
                <a:latin typeface="MS Mincho" panose="02020609040205080304" pitchFamily="49" charset="-128"/>
                <a:ea typeface="MS Mincho" panose="02020609040205080304" pitchFamily="49" charset="-128"/>
              </a:rPr>
              <a:t>日、 △頁）</a:t>
            </a:r>
            <a:endParaRPr kumimoji="1" lang="en-US" altLang="ja-JP" b="1" dirty="0">
              <a:solidFill>
                <a:schemeClr val="accent1"/>
              </a:solidFill>
              <a:latin typeface="MS Mincho" panose="02020609040205080304" pitchFamily="49" charset="-128"/>
              <a:ea typeface="MS Mincho" panose="02020609040205080304" pitchFamily="49" charset="-128"/>
            </a:endParaRPr>
          </a:p>
          <a:p>
            <a:pPr algn="just"/>
            <a:endParaRPr kumimoji="1" lang="en-US" altLang="ja-JP" b="1" dirty="0">
              <a:solidFill>
                <a:schemeClr val="accent1"/>
              </a:solidFill>
              <a:latin typeface="MS Mincho" panose="02020609040205080304" pitchFamily="49" charset="-128"/>
              <a:ea typeface="MS Mincho" panose="02020609040205080304" pitchFamily="49" charset="-128"/>
            </a:endParaRPr>
          </a:p>
          <a:p>
            <a:pPr algn="just"/>
            <a:r>
              <a:rPr kumimoji="1" lang="ja-JP" altLang="en-US" b="1" dirty="0">
                <a:latin typeface="MS Mincho" panose="02020609040205080304" pitchFamily="49" charset="-128"/>
                <a:ea typeface="MS Mincho" panose="02020609040205080304" pitchFamily="49" charset="-128"/>
              </a:rPr>
              <a:t>☞ウェブサイトの場合、サイトの運営主体、記事の日付、</a:t>
            </a:r>
            <a:r>
              <a:rPr kumimoji="1" lang="en-US" altLang="ja-JP" b="1" dirty="0">
                <a:latin typeface="MS Mincho" panose="02020609040205080304" pitchFamily="49" charset="-128"/>
                <a:ea typeface="MS Mincho" panose="02020609040205080304" pitchFamily="49" charset="-128"/>
              </a:rPr>
              <a:t>URL</a:t>
            </a:r>
            <a:r>
              <a:rPr kumimoji="1" lang="ja-JP" altLang="en-US" b="1" dirty="0" err="1">
                <a:latin typeface="MS Mincho" panose="02020609040205080304" pitchFamily="49" charset="-128"/>
                <a:ea typeface="MS Mincho" panose="02020609040205080304" pitchFamily="49" charset="-128"/>
              </a:rPr>
              <a:t>、</a:t>
            </a:r>
            <a:r>
              <a:rPr kumimoji="1" lang="ja-JP" altLang="en-US" b="1" dirty="0">
                <a:latin typeface="MS Mincho" panose="02020609040205080304" pitchFamily="49" charset="-128"/>
                <a:ea typeface="MS Mincho" panose="02020609040205080304" pitchFamily="49" charset="-128"/>
              </a:rPr>
              <a:t>最終閲覧日を記入する</a:t>
            </a:r>
            <a:endParaRPr kumimoji="1" lang="en-US" altLang="ja-JP" b="1" dirty="0">
              <a:latin typeface="MS Mincho" panose="02020609040205080304" pitchFamily="49" charset="-128"/>
              <a:ea typeface="MS Mincho" panose="02020609040205080304" pitchFamily="49" charset="-128"/>
            </a:endParaRPr>
          </a:p>
          <a:p>
            <a:pPr algn="just"/>
            <a:endParaRPr kumimoji="1" lang="en-US" altLang="ja-JP" b="1" dirty="0">
              <a:latin typeface="MS Mincho" panose="02020609040205080304" pitchFamily="49" charset="-128"/>
              <a:ea typeface="MS Mincho" panose="02020609040205080304" pitchFamily="49" charset="-128"/>
            </a:endParaRPr>
          </a:p>
          <a:p>
            <a:pPr algn="just"/>
            <a:r>
              <a:rPr kumimoji="1" lang="ja-JP" altLang="en-US" b="1" dirty="0">
                <a:ln w="0"/>
                <a:latin typeface="MS Mincho" panose="02020609040205080304" pitchFamily="49" charset="-128"/>
                <a:ea typeface="MS Mincho" panose="02020609040205080304" pitchFamily="49" charset="-128"/>
              </a:rPr>
              <a:t>例</a:t>
            </a:r>
            <a:r>
              <a:rPr kumimoji="1" lang="en-US" altLang="ja-JP" b="1" dirty="0">
                <a:ln w="0"/>
                <a:latin typeface="MS Mincho" panose="02020609040205080304" pitchFamily="49" charset="-128"/>
                <a:ea typeface="MS Mincho" panose="02020609040205080304" pitchFamily="49" charset="-128"/>
              </a:rPr>
              <a:t>.</a:t>
            </a:r>
            <a:r>
              <a:rPr kumimoji="1" lang="ja-JP" altLang="en-US" b="1" dirty="0">
                <a:solidFill>
                  <a:schemeClr val="accent1"/>
                </a:solidFill>
                <a:latin typeface="MS Mincho" panose="02020609040205080304" pitchFamily="49" charset="-128"/>
                <a:ea typeface="MS Mincho" panose="02020609040205080304" pitchFamily="49" charset="-128"/>
              </a:rPr>
              <a:t>執筆者「引用の作法」（立教大学図書館（サイトの運営主体）、</a:t>
            </a:r>
            <a:r>
              <a:rPr kumimoji="1" lang="en-US" altLang="ja-JP" b="1" dirty="0">
                <a:solidFill>
                  <a:schemeClr val="accent1"/>
                </a:solidFill>
                <a:latin typeface="MS Mincho" panose="02020609040205080304" pitchFamily="49" charset="-128"/>
                <a:ea typeface="MS Mincho" panose="02020609040205080304" pitchFamily="49" charset="-128"/>
              </a:rPr>
              <a:t> 2022</a:t>
            </a:r>
            <a:r>
              <a:rPr kumimoji="1" lang="ja-JP" altLang="en-US" b="1" dirty="0">
                <a:solidFill>
                  <a:schemeClr val="accent1"/>
                </a:solidFill>
                <a:latin typeface="MS Mincho" panose="02020609040205080304" pitchFamily="49" charset="-128"/>
                <a:ea typeface="MS Mincho" panose="02020609040205080304" pitchFamily="49" charset="-128"/>
              </a:rPr>
              <a:t>年</a:t>
            </a:r>
            <a:r>
              <a:rPr kumimoji="1" lang="en-US" altLang="ja-JP" b="1" dirty="0">
                <a:solidFill>
                  <a:schemeClr val="accent1"/>
                </a:solidFill>
                <a:latin typeface="MS Mincho" panose="02020609040205080304" pitchFamily="49" charset="-128"/>
                <a:ea typeface="MS Mincho" panose="02020609040205080304" pitchFamily="49" charset="-128"/>
              </a:rPr>
              <a:t>12</a:t>
            </a:r>
            <a:r>
              <a:rPr kumimoji="1" lang="ja-JP" altLang="en-US" b="1" dirty="0">
                <a:solidFill>
                  <a:schemeClr val="accent1"/>
                </a:solidFill>
                <a:latin typeface="MS Mincho" panose="02020609040205080304" pitchFamily="49" charset="-128"/>
                <a:ea typeface="MS Mincho" panose="02020609040205080304" pitchFamily="49" charset="-128"/>
              </a:rPr>
              <a:t>月、</a:t>
            </a:r>
            <a:r>
              <a:rPr kumimoji="1" lang="en" altLang="ja-JP" b="1" dirty="0">
                <a:solidFill>
                  <a:schemeClr val="accent1"/>
                </a:solidFill>
                <a:latin typeface="MS Mincho" panose="02020609040205080304" pitchFamily="49" charset="-128"/>
                <a:ea typeface="MS Mincho" panose="02020609040205080304" pitchFamily="49" charset="-128"/>
              </a:rPr>
              <a:t>http://library.rikkyo.ac.jp/learning/advisor/</a:t>
            </a:r>
            <a:r>
              <a:rPr kumimoji="1" lang="ja-JP" altLang="en-US" b="1" dirty="0">
                <a:solidFill>
                  <a:schemeClr val="accent1"/>
                </a:solidFill>
                <a:latin typeface="MS Mincho" panose="02020609040205080304" pitchFamily="49" charset="-128"/>
                <a:ea typeface="MS Mincho" panose="02020609040205080304" pitchFamily="49" charset="-128"/>
              </a:rPr>
              <a:t>　最終閲覧日は</a:t>
            </a:r>
            <a:r>
              <a:rPr kumimoji="1" lang="en-US" altLang="ja-JP" b="1" dirty="0">
                <a:solidFill>
                  <a:schemeClr val="accent1"/>
                </a:solidFill>
                <a:latin typeface="MS Mincho" panose="02020609040205080304" pitchFamily="49" charset="-128"/>
                <a:ea typeface="MS Mincho" panose="02020609040205080304" pitchFamily="49" charset="-128"/>
              </a:rPr>
              <a:t>2022</a:t>
            </a:r>
            <a:r>
              <a:rPr kumimoji="1" lang="ja-JP" altLang="en-US" b="1" dirty="0">
                <a:solidFill>
                  <a:schemeClr val="accent1"/>
                </a:solidFill>
                <a:latin typeface="MS Mincho" panose="02020609040205080304" pitchFamily="49" charset="-128"/>
                <a:ea typeface="MS Mincho" panose="02020609040205080304" pitchFamily="49" charset="-128"/>
              </a:rPr>
              <a:t>年</a:t>
            </a:r>
            <a:r>
              <a:rPr kumimoji="1" lang="en-US" altLang="ja-JP" b="1" dirty="0">
                <a:solidFill>
                  <a:schemeClr val="accent1"/>
                </a:solidFill>
                <a:latin typeface="MS Mincho" panose="02020609040205080304" pitchFamily="49" charset="-128"/>
                <a:ea typeface="MS Mincho" panose="02020609040205080304" pitchFamily="49" charset="-128"/>
              </a:rPr>
              <a:t>12</a:t>
            </a:r>
            <a:r>
              <a:rPr kumimoji="1" lang="ja-JP" altLang="en-US" b="1" dirty="0">
                <a:solidFill>
                  <a:schemeClr val="accent1"/>
                </a:solidFill>
                <a:latin typeface="MS Mincho" panose="02020609040205080304" pitchFamily="49" charset="-128"/>
                <a:ea typeface="MS Mincho" panose="02020609040205080304" pitchFamily="49" charset="-128"/>
              </a:rPr>
              <a:t>月</a:t>
            </a:r>
            <a:r>
              <a:rPr kumimoji="1" lang="en-US" altLang="ja-JP" b="1" dirty="0">
                <a:solidFill>
                  <a:schemeClr val="accent1"/>
                </a:solidFill>
                <a:latin typeface="MS Mincho" panose="02020609040205080304" pitchFamily="49" charset="-128"/>
                <a:ea typeface="MS Mincho" panose="02020609040205080304" pitchFamily="49" charset="-128"/>
              </a:rPr>
              <a:t>3</a:t>
            </a:r>
            <a:r>
              <a:rPr kumimoji="1" lang="ja-JP" altLang="en-US" b="1" dirty="0">
                <a:solidFill>
                  <a:schemeClr val="accent1"/>
                </a:solidFill>
                <a:latin typeface="MS Mincho" panose="02020609040205080304" pitchFamily="49" charset="-128"/>
                <a:ea typeface="MS Mincho" panose="02020609040205080304" pitchFamily="49" charset="-128"/>
              </a:rPr>
              <a:t>日）</a:t>
            </a:r>
            <a:endParaRPr kumimoji="1" lang="en-US" altLang="ja-JP" b="1" dirty="0">
              <a:solidFill>
                <a:schemeClr val="accent1"/>
              </a:solidFill>
              <a:latin typeface="MS Mincho" panose="02020609040205080304" pitchFamily="49" charset="-128"/>
              <a:ea typeface="MS Mincho" panose="02020609040205080304" pitchFamily="49" charset="-128"/>
            </a:endParaRPr>
          </a:p>
          <a:p>
            <a:pPr algn="just"/>
            <a:endParaRPr kumimoji="1" lang="en-US" altLang="ja-JP" dirty="0">
              <a:solidFill>
                <a:schemeClr val="accent1"/>
              </a:solidFill>
              <a:latin typeface="MS Mincho" panose="02020609040205080304" pitchFamily="49" charset="-128"/>
              <a:ea typeface="MS Mincho" panose="02020609040205080304" pitchFamily="49" charset="-128"/>
            </a:endParaRPr>
          </a:p>
          <a:p>
            <a:pPr algn="just"/>
            <a:endParaRPr kumimoji="1" lang="en-US" altLang="ja-JP" dirty="0">
              <a:solidFill>
                <a:schemeClr val="accent1"/>
              </a:solidFill>
              <a:latin typeface="MS Mincho" panose="02020609040205080304" pitchFamily="49" charset="-128"/>
              <a:ea typeface="MS Mincho" panose="02020609040205080304" pitchFamily="49" charset="-128"/>
            </a:endParaRPr>
          </a:p>
        </p:txBody>
      </p:sp>
    </p:spTree>
    <p:extLst>
      <p:ext uri="{BB962C8B-B14F-4D97-AF65-F5344CB8AC3E}">
        <p14:creationId xmlns:p14="http://schemas.microsoft.com/office/powerpoint/2010/main" val="393556142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0B21562-D1F5-0C99-7B4F-415FC2D222E1}"/>
              </a:ext>
            </a:extLst>
          </p:cNvPr>
          <p:cNvSpPr>
            <a:spLocks noGrp="1"/>
          </p:cNvSpPr>
          <p:nvPr>
            <p:ph type="title"/>
          </p:nvPr>
        </p:nvSpPr>
        <p:spPr/>
        <p:txBody>
          <a:bodyPr anchor="ctr">
            <a:normAutofit/>
          </a:bodyPr>
          <a:lstStyle/>
          <a:p>
            <a:r>
              <a:rPr kumimoji="1" lang="ja-JP" altLang="en-US" sz="2400" b="1" i="1" dirty="0">
                <a:latin typeface="MS Mincho" panose="02020609040205080304" pitchFamily="49" charset="-128"/>
                <a:ea typeface="MS Mincho" panose="02020609040205080304" pitchFamily="49" charset="-128"/>
              </a:rPr>
              <a:t>統一された注記の書き方はない</a:t>
            </a:r>
          </a:p>
        </p:txBody>
      </p:sp>
      <p:sp>
        <p:nvSpPr>
          <p:cNvPr id="3" name="テキスト ボックス 2">
            <a:extLst>
              <a:ext uri="{FF2B5EF4-FFF2-40B4-BE49-F238E27FC236}">
                <a16:creationId xmlns:a16="http://schemas.microsoft.com/office/drawing/2014/main" id="{6EC4C095-71B4-F349-210B-9EC38E097746}"/>
              </a:ext>
            </a:extLst>
          </p:cNvPr>
          <p:cNvSpPr txBox="1"/>
          <p:nvPr/>
        </p:nvSpPr>
        <p:spPr>
          <a:xfrm>
            <a:off x="1534695" y="2325511"/>
            <a:ext cx="10341215" cy="2585323"/>
          </a:xfrm>
          <a:prstGeom prst="rect">
            <a:avLst/>
          </a:prstGeom>
          <a:noFill/>
        </p:spPr>
        <p:txBody>
          <a:bodyPr wrap="square" rtlCol="0">
            <a:spAutoFit/>
          </a:bodyPr>
          <a:lstStyle/>
          <a:p>
            <a:pPr algn="just"/>
            <a:r>
              <a:rPr kumimoji="1" lang="ja-JP" altLang="en-US" b="1" dirty="0">
                <a:latin typeface="MS Mincho" panose="02020609040205080304" pitchFamily="49" charset="-128"/>
                <a:ea typeface="MS Mincho" panose="02020609040205080304" pitchFamily="49" charset="-128"/>
              </a:rPr>
              <a:t>☞レファレンスや注記はいろいろな付け方があり、統一されていない</a:t>
            </a:r>
            <a:endParaRPr kumimoji="1" lang="en-US" altLang="ja-JP" b="1" dirty="0">
              <a:latin typeface="MS Mincho" panose="02020609040205080304" pitchFamily="49" charset="-128"/>
              <a:ea typeface="MS Mincho" panose="02020609040205080304" pitchFamily="49" charset="-128"/>
            </a:endParaRPr>
          </a:p>
          <a:p>
            <a:pPr algn="just"/>
            <a:endParaRPr kumimoji="1" lang="en-US" altLang="ja-JP" b="1" dirty="0">
              <a:latin typeface="MS Mincho" panose="02020609040205080304" pitchFamily="49" charset="-128"/>
              <a:ea typeface="MS Mincho" panose="02020609040205080304" pitchFamily="49" charset="-128"/>
            </a:endParaRPr>
          </a:p>
          <a:p>
            <a:pPr algn="just"/>
            <a:r>
              <a:rPr kumimoji="1" lang="ja-JP" altLang="en-US" b="1" dirty="0">
                <a:latin typeface="MS Mincho" panose="02020609040205080304" pitchFamily="49" charset="-128"/>
                <a:ea typeface="MS Mincho" panose="02020609040205080304" pitchFamily="49" charset="-128"/>
              </a:rPr>
              <a:t>☞学会や学術誌によって、表記スタイルが異なったりする</a:t>
            </a:r>
            <a:endParaRPr kumimoji="1" lang="en-US" altLang="ja-JP" b="1" dirty="0">
              <a:latin typeface="MS Mincho" panose="02020609040205080304" pitchFamily="49" charset="-128"/>
              <a:ea typeface="MS Mincho" panose="02020609040205080304" pitchFamily="49" charset="-128"/>
            </a:endParaRPr>
          </a:p>
          <a:p>
            <a:pPr algn="just"/>
            <a:endParaRPr kumimoji="1" lang="en-US" altLang="ja-JP" b="1" dirty="0">
              <a:latin typeface="MS Mincho" panose="02020609040205080304" pitchFamily="49" charset="-128"/>
              <a:ea typeface="MS Mincho" panose="02020609040205080304" pitchFamily="49" charset="-128"/>
            </a:endParaRPr>
          </a:p>
          <a:p>
            <a:pPr algn="just"/>
            <a:r>
              <a:rPr kumimoji="1" lang="ja-JP" altLang="en-US" b="1" dirty="0">
                <a:latin typeface="MS Mincho" panose="02020609040205080304" pitchFamily="49" charset="-128"/>
                <a:ea typeface="MS Mincho" panose="02020609040205080304" pitchFamily="49" charset="-128"/>
              </a:rPr>
              <a:t>☞学問分野によって表記に便利とされる要求が異なるため、統一されていない事情がある</a:t>
            </a:r>
            <a:endParaRPr kumimoji="1" lang="en-US" altLang="ja-JP" b="1" dirty="0">
              <a:latin typeface="MS Mincho" panose="02020609040205080304" pitchFamily="49" charset="-128"/>
              <a:ea typeface="MS Mincho" panose="02020609040205080304" pitchFamily="49" charset="-128"/>
            </a:endParaRPr>
          </a:p>
          <a:p>
            <a:pPr algn="just"/>
            <a:endParaRPr kumimoji="1" lang="en-US" altLang="ja-JP" b="1" dirty="0">
              <a:latin typeface="MS Mincho" panose="02020609040205080304" pitchFamily="49" charset="-128"/>
              <a:ea typeface="MS Mincho" panose="02020609040205080304" pitchFamily="49" charset="-128"/>
            </a:endParaRPr>
          </a:p>
          <a:p>
            <a:pPr algn="just"/>
            <a:r>
              <a:rPr kumimoji="1" lang="ja-JP" altLang="en-US" b="1" dirty="0">
                <a:latin typeface="MS Mincho" panose="02020609040205080304" pitchFamily="49" charset="-128"/>
                <a:ea typeface="MS Mincho" panose="02020609040205080304" pitchFamily="49" charset="-128"/>
              </a:rPr>
              <a:t>☞最も良いのは、提出先に表記スタイルを確認すること</a:t>
            </a:r>
            <a:endParaRPr kumimoji="1" lang="en-US" altLang="ja-JP" b="1" dirty="0">
              <a:latin typeface="MS Mincho" panose="02020609040205080304" pitchFamily="49" charset="-128"/>
              <a:ea typeface="MS Mincho" panose="02020609040205080304" pitchFamily="49" charset="-128"/>
            </a:endParaRPr>
          </a:p>
          <a:p>
            <a:pPr algn="just"/>
            <a:r>
              <a:rPr kumimoji="1" lang="ja-JP" altLang="en-US" b="1" dirty="0">
                <a:latin typeface="MS Mincho" panose="02020609040205080304" pitchFamily="49" charset="-128"/>
                <a:ea typeface="MS Mincho" panose="02020609040205080304" pitchFamily="49" charset="-128"/>
              </a:rPr>
              <a:t>（レポートの場合は、直接担当の先生に確認すると良い）</a:t>
            </a:r>
            <a:endParaRPr kumimoji="1" lang="en-US" altLang="ja-JP" b="1" dirty="0">
              <a:latin typeface="MS Mincho" panose="02020609040205080304" pitchFamily="49" charset="-128"/>
              <a:ea typeface="MS Mincho" panose="02020609040205080304" pitchFamily="49" charset="-128"/>
            </a:endParaRPr>
          </a:p>
          <a:p>
            <a:pPr algn="just"/>
            <a:endParaRPr kumimoji="1" lang="ja-JP" altLang="en-US" b="1" dirty="0">
              <a:latin typeface="MS Mincho" panose="02020609040205080304" pitchFamily="49" charset="-128"/>
              <a:ea typeface="MS Mincho" panose="02020609040205080304" pitchFamily="49" charset="-128"/>
            </a:endParaRPr>
          </a:p>
        </p:txBody>
      </p:sp>
    </p:spTree>
    <p:extLst>
      <p:ext uri="{BB962C8B-B14F-4D97-AF65-F5344CB8AC3E}">
        <p14:creationId xmlns:p14="http://schemas.microsoft.com/office/powerpoint/2010/main" val="90683866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F246688-C14F-8B2D-2C22-2CC4C1BC3389}"/>
              </a:ext>
            </a:extLst>
          </p:cNvPr>
          <p:cNvSpPr>
            <a:spLocks noGrp="1"/>
          </p:cNvSpPr>
          <p:nvPr>
            <p:ph type="title"/>
          </p:nvPr>
        </p:nvSpPr>
        <p:spPr/>
        <p:txBody>
          <a:bodyPr anchor="ctr">
            <a:normAutofit/>
          </a:bodyPr>
          <a:lstStyle/>
          <a:p>
            <a:r>
              <a:rPr kumimoji="1" lang="en-US" altLang="ja-JP" sz="2400" b="1" i="1" dirty="0">
                <a:latin typeface="MS Mincho" panose="02020609040205080304" pitchFamily="49" charset="-128"/>
                <a:ea typeface="MS Mincho" panose="02020609040205080304" pitchFamily="49" charset="-128"/>
              </a:rPr>
              <a:t>3</a:t>
            </a:r>
            <a:r>
              <a:rPr kumimoji="1" lang="ja-JP" altLang="en-US" sz="2400" b="1" i="1" dirty="0" err="1">
                <a:latin typeface="MS Mincho" panose="02020609040205080304" pitchFamily="49" charset="-128"/>
                <a:ea typeface="MS Mincho" panose="02020609040205080304" pitchFamily="49" charset="-128"/>
              </a:rPr>
              <a:t>．</a:t>
            </a:r>
            <a:r>
              <a:rPr kumimoji="1" lang="ja-JP" altLang="en-US" sz="2400" b="1" i="1" dirty="0">
                <a:latin typeface="MS Mincho" panose="02020609040205080304" pitchFamily="49" charset="-128"/>
                <a:ea typeface="MS Mincho" panose="02020609040205080304" pitchFamily="49" charset="-128"/>
              </a:rPr>
              <a:t>その他の注意事項</a:t>
            </a:r>
          </a:p>
        </p:txBody>
      </p:sp>
      <p:sp>
        <p:nvSpPr>
          <p:cNvPr id="4" name="テキスト ボックス 3">
            <a:extLst>
              <a:ext uri="{FF2B5EF4-FFF2-40B4-BE49-F238E27FC236}">
                <a16:creationId xmlns:a16="http://schemas.microsoft.com/office/drawing/2014/main" id="{BC3CC8CB-0E5A-25C5-7EDB-A7D647A987AE}"/>
              </a:ext>
            </a:extLst>
          </p:cNvPr>
          <p:cNvSpPr txBox="1"/>
          <p:nvPr/>
        </p:nvSpPr>
        <p:spPr>
          <a:xfrm>
            <a:off x="1534696" y="2280356"/>
            <a:ext cx="9520158" cy="2862322"/>
          </a:xfrm>
          <a:prstGeom prst="rect">
            <a:avLst/>
          </a:prstGeom>
          <a:noFill/>
        </p:spPr>
        <p:txBody>
          <a:bodyPr wrap="square" rtlCol="0">
            <a:spAutoFit/>
          </a:bodyPr>
          <a:lstStyle/>
          <a:p>
            <a:pPr algn="just"/>
            <a:r>
              <a:rPr kumimoji="1" lang="ja-JP" altLang="en-US" b="1" dirty="0">
                <a:latin typeface="MS Mincho" panose="02020609040205080304" pitchFamily="49" charset="-128"/>
                <a:ea typeface="MS Mincho" panose="02020609040205080304" pitchFamily="49" charset="-128"/>
              </a:rPr>
              <a:t>☞先行研究にふれる際には、詳細を注に記したとしても、本文中に最初に示す箇所では、執筆者名をフルネームで示すこと</a:t>
            </a:r>
            <a:endParaRPr kumimoji="1" lang="en-US" altLang="ja-JP" b="1" dirty="0">
              <a:latin typeface="MS Mincho" panose="02020609040205080304" pitchFamily="49" charset="-128"/>
              <a:ea typeface="MS Mincho" panose="02020609040205080304" pitchFamily="49" charset="-128"/>
            </a:endParaRPr>
          </a:p>
          <a:p>
            <a:pPr algn="just"/>
            <a:endParaRPr kumimoji="1" lang="en-US" altLang="ja-JP" b="1" dirty="0">
              <a:latin typeface="MS Mincho" panose="02020609040205080304" pitchFamily="49" charset="-128"/>
              <a:ea typeface="MS Mincho" panose="02020609040205080304" pitchFamily="49" charset="-128"/>
            </a:endParaRPr>
          </a:p>
          <a:p>
            <a:pPr algn="just"/>
            <a:r>
              <a:rPr kumimoji="1" lang="ja-JP" altLang="en-US" b="1" dirty="0">
                <a:latin typeface="MS Mincho" panose="02020609040205080304" pitchFamily="49" charset="-128"/>
                <a:ea typeface="MS Mincho" panose="02020609040205080304" pitchFamily="49" charset="-128"/>
              </a:rPr>
              <a:t>☞同じ文献を使う場合は、例えば「注</a:t>
            </a:r>
            <a:r>
              <a:rPr kumimoji="1" lang="en-US" altLang="ja-JP" b="1" dirty="0">
                <a:latin typeface="MS Mincho" panose="02020609040205080304" pitchFamily="49" charset="-128"/>
                <a:ea typeface="MS Mincho" panose="02020609040205080304" pitchFamily="49" charset="-128"/>
              </a:rPr>
              <a:t>3</a:t>
            </a:r>
            <a:r>
              <a:rPr kumimoji="1" lang="ja-JP" altLang="en-US" b="1" dirty="0">
                <a:latin typeface="MS Mincho" panose="02020609040205080304" pitchFamily="49" charset="-128"/>
                <a:ea typeface="MS Mincho" panose="02020609040205080304" pitchFamily="49" charset="-128"/>
              </a:rPr>
              <a:t>　前掲注</a:t>
            </a:r>
            <a:r>
              <a:rPr kumimoji="1" lang="en-US" altLang="ja-JP" b="1" dirty="0">
                <a:latin typeface="MS Mincho" panose="02020609040205080304" pitchFamily="49" charset="-128"/>
                <a:ea typeface="MS Mincho" panose="02020609040205080304" pitchFamily="49" charset="-128"/>
              </a:rPr>
              <a:t>2</a:t>
            </a:r>
            <a:r>
              <a:rPr kumimoji="1" lang="ja-JP" altLang="en-US" b="1" dirty="0">
                <a:latin typeface="MS Mincho" panose="02020609040205080304" pitchFamily="49" charset="-128"/>
                <a:ea typeface="MS Mincho" panose="02020609040205080304" pitchFamily="49" charset="-128"/>
              </a:rPr>
              <a:t>に同じ、〇〇頁」「注</a:t>
            </a:r>
            <a:r>
              <a:rPr kumimoji="1" lang="en-US" altLang="ja-JP" b="1" dirty="0">
                <a:latin typeface="MS Mincho" panose="02020609040205080304" pitchFamily="49" charset="-128"/>
                <a:ea typeface="MS Mincho" panose="02020609040205080304" pitchFamily="49" charset="-128"/>
              </a:rPr>
              <a:t>3</a:t>
            </a:r>
            <a:r>
              <a:rPr kumimoji="1" lang="ja-JP" altLang="en-US" b="1" dirty="0">
                <a:latin typeface="MS Mincho" panose="02020609040205080304" pitchFamily="49" charset="-128"/>
                <a:ea typeface="MS Mincho" panose="02020609040205080304" pitchFamily="49" charset="-128"/>
              </a:rPr>
              <a:t>　同前、〇〇頁」などと書く</a:t>
            </a:r>
            <a:endParaRPr kumimoji="1" lang="en-US" altLang="ja-JP" b="1" dirty="0">
              <a:latin typeface="MS Mincho" panose="02020609040205080304" pitchFamily="49" charset="-128"/>
              <a:ea typeface="MS Mincho" panose="02020609040205080304" pitchFamily="49" charset="-128"/>
            </a:endParaRPr>
          </a:p>
          <a:p>
            <a:pPr algn="just"/>
            <a:endParaRPr kumimoji="1" lang="en-US" altLang="ja-JP" b="1" dirty="0">
              <a:latin typeface="MS Mincho" panose="02020609040205080304" pitchFamily="49" charset="-128"/>
              <a:ea typeface="MS Mincho" panose="02020609040205080304" pitchFamily="49" charset="-128"/>
            </a:endParaRPr>
          </a:p>
          <a:p>
            <a:pPr algn="just"/>
            <a:r>
              <a:rPr kumimoji="1" lang="ja-JP" altLang="en-US" b="1" dirty="0">
                <a:latin typeface="MS Mincho" panose="02020609040205080304" pitchFamily="49" charset="-128"/>
                <a:ea typeface="MS Mincho" panose="02020609040205080304" pitchFamily="49" charset="-128"/>
              </a:rPr>
              <a:t>☞発行年などは、西暦か元号で統一すること</a:t>
            </a:r>
            <a:endParaRPr kumimoji="1" lang="en-US" altLang="ja-JP" b="1" dirty="0">
              <a:latin typeface="MS Mincho" panose="02020609040205080304" pitchFamily="49" charset="-128"/>
              <a:ea typeface="MS Mincho" panose="02020609040205080304" pitchFamily="49" charset="-128"/>
            </a:endParaRPr>
          </a:p>
          <a:p>
            <a:pPr algn="just"/>
            <a:endParaRPr kumimoji="1" lang="en-US" altLang="ja-JP" b="1" dirty="0">
              <a:latin typeface="MS Mincho" panose="02020609040205080304" pitchFamily="49" charset="-128"/>
              <a:ea typeface="MS Mincho" panose="02020609040205080304" pitchFamily="49" charset="-128"/>
            </a:endParaRPr>
          </a:p>
          <a:p>
            <a:pPr algn="just"/>
            <a:r>
              <a:rPr kumimoji="1" lang="ja-JP" altLang="en-US" b="1" dirty="0">
                <a:latin typeface="MS Mincho" panose="02020609040205080304" pitchFamily="49" charset="-128"/>
                <a:ea typeface="MS Mincho" panose="02020609040205080304" pitchFamily="49" charset="-128"/>
              </a:rPr>
              <a:t>☞一冊の文献であっても複数で執筆していれば、引用した部分の執筆者とタイトルを挙げること</a:t>
            </a:r>
            <a:endParaRPr kumimoji="1" lang="ja-JP" altLang="en-US" b="1" dirty="0"/>
          </a:p>
        </p:txBody>
      </p:sp>
    </p:spTree>
    <p:extLst>
      <p:ext uri="{BB962C8B-B14F-4D97-AF65-F5344CB8AC3E}">
        <p14:creationId xmlns:p14="http://schemas.microsoft.com/office/powerpoint/2010/main" val="11426121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4E1B284-ECD1-30FF-F7AA-9C945E8D5F87}"/>
              </a:ext>
            </a:extLst>
          </p:cNvPr>
          <p:cNvSpPr>
            <a:spLocks noGrp="1"/>
          </p:cNvSpPr>
          <p:nvPr>
            <p:ph type="title"/>
          </p:nvPr>
        </p:nvSpPr>
        <p:spPr/>
        <p:txBody>
          <a:bodyPr anchor="ctr"/>
          <a:lstStyle/>
          <a:p>
            <a:r>
              <a:rPr kumimoji="1" lang="ja-JP" altLang="en-US" b="1" dirty="0">
                <a:latin typeface="ＭＳ ゴシック" panose="020B0609070205080204" pitchFamily="49" charset="-128"/>
                <a:ea typeface="ＭＳ ゴシック" panose="020B0609070205080204" pitchFamily="49" charset="-128"/>
              </a:rPr>
              <a:t>目次</a:t>
            </a:r>
          </a:p>
        </p:txBody>
      </p:sp>
      <p:sp>
        <p:nvSpPr>
          <p:cNvPr id="3" name="コンテンツ プレースホルダー 2">
            <a:extLst>
              <a:ext uri="{FF2B5EF4-FFF2-40B4-BE49-F238E27FC236}">
                <a16:creationId xmlns:a16="http://schemas.microsoft.com/office/drawing/2014/main" id="{B14BAEE8-6BF0-F36A-CB93-236458546294}"/>
              </a:ext>
            </a:extLst>
          </p:cNvPr>
          <p:cNvSpPr>
            <a:spLocks noGrp="1"/>
          </p:cNvSpPr>
          <p:nvPr>
            <p:ph idx="1"/>
          </p:nvPr>
        </p:nvSpPr>
        <p:spPr>
          <a:xfrm>
            <a:off x="1231393" y="2269067"/>
            <a:ext cx="10783398" cy="3197277"/>
          </a:xfrm>
        </p:spPr>
        <p:txBody>
          <a:bodyPr>
            <a:normAutofit/>
          </a:bodyPr>
          <a:lstStyle/>
          <a:p>
            <a:pPr marL="0" indent="0" algn="just">
              <a:buNone/>
            </a:pPr>
            <a:r>
              <a:rPr kumimoji="1" lang="en-US" altLang="ja-JP" b="1" dirty="0">
                <a:latin typeface="MS Mincho" panose="02020609040205080304" pitchFamily="49" charset="-128"/>
                <a:ea typeface="MS Mincho" panose="02020609040205080304" pitchFamily="49" charset="-128"/>
              </a:rPr>
              <a:t>0</a:t>
            </a:r>
            <a:r>
              <a:rPr kumimoji="1" lang="ja-JP" altLang="en-US" b="1" dirty="0" err="1">
                <a:latin typeface="MS Mincho" panose="02020609040205080304" pitchFamily="49" charset="-128"/>
                <a:ea typeface="MS Mincho" panose="02020609040205080304" pitchFamily="49" charset="-128"/>
              </a:rPr>
              <a:t>．</a:t>
            </a:r>
            <a:r>
              <a:rPr kumimoji="1" lang="ja-JP" altLang="en-US" b="1" dirty="0">
                <a:latin typeface="MS Mincho" panose="02020609040205080304" pitchFamily="49" charset="-128"/>
                <a:ea typeface="MS Mincho" panose="02020609040205080304" pitchFamily="49" charset="-128"/>
              </a:rPr>
              <a:t>引用とは？</a:t>
            </a:r>
            <a:endParaRPr kumimoji="1" lang="en-US" altLang="ja-JP" b="1" dirty="0">
              <a:latin typeface="MS Mincho" panose="02020609040205080304" pitchFamily="49" charset="-128"/>
              <a:ea typeface="MS Mincho" panose="02020609040205080304" pitchFamily="49" charset="-128"/>
            </a:endParaRPr>
          </a:p>
          <a:p>
            <a:pPr marL="0" indent="0" algn="just">
              <a:buNone/>
            </a:pPr>
            <a:r>
              <a:rPr lang="en-US" altLang="ja-JP" b="1" dirty="0">
                <a:latin typeface="MS Mincho" panose="02020609040205080304" pitchFamily="49" charset="-128"/>
                <a:ea typeface="MS Mincho" panose="02020609040205080304" pitchFamily="49" charset="-128"/>
              </a:rPr>
              <a:t>1</a:t>
            </a:r>
            <a:r>
              <a:rPr lang="ja-JP" altLang="en-US" b="1" dirty="0" err="1">
                <a:latin typeface="MS Mincho" panose="02020609040205080304" pitchFamily="49" charset="-128"/>
                <a:ea typeface="MS Mincho" panose="02020609040205080304" pitchFamily="49" charset="-128"/>
              </a:rPr>
              <a:t>．</a:t>
            </a:r>
            <a:r>
              <a:rPr lang="ja-JP" altLang="en-US" b="1" dirty="0">
                <a:latin typeface="MS Mincho" panose="02020609040205080304" pitchFamily="49" charset="-128"/>
                <a:ea typeface="MS Mincho" panose="02020609040205080304" pitchFamily="49" charset="-128"/>
              </a:rPr>
              <a:t>直接引用と間接引用について</a:t>
            </a:r>
            <a:endParaRPr lang="en-US" altLang="ja-JP" b="1" dirty="0">
              <a:latin typeface="MS Mincho" panose="02020609040205080304" pitchFamily="49" charset="-128"/>
              <a:ea typeface="MS Mincho" panose="02020609040205080304" pitchFamily="49" charset="-128"/>
            </a:endParaRPr>
          </a:p>
          <a:p>
            <a:pPr marL="0" indent="0" algn="just">
              <a:buNone/>
            </a:pPr>
            <a:r>
              <a:rPr lang="ja-JP" altLang="en-US" b="1" dirty="0">
                <a:latin typeface="MS Mincho" panose="02020609040205080304" pitchFamily="49" charset="-128"/>
                <a:ea typeface="MS Mincho" panose="02020609040205080304" pitchFamily="49" charset="-128"/>
              </a:rPr>
              <a:t>　　</a:t>
            </a:r>
            <a:r>
              <a:rPr lang="en-US" altLang="ja-JP" b="1" dirty="0">
                <a:latin typeface="MS Mincho" panose="02020609040205080304" pitchFamily="49" charset="-128"/>
                <a:ea typeface="MS Mincho" panose="02020609040205080304" pitchFamily="49" charset="-128"/>
              </a:rPr>
              <a:t>1-1</a:t>
            </a:r>
            <a:r>
              <a:rPr lang="ja-JP" altLang="en-US" b="1" dirty="0" err="1">
                <a:latin typeface="MS Mincho" panose="02020609040205080304" pitchFamily="49" charset="-128"/>
                <a:ea typeface="MS Mincho" panose="02020609040205080304" pitchFamily="49" charset="-128"/>
              </a:rPr>
              <a:t>．</a:t>
            </a:r>
            <a:r>
              <a:rPr lang="ja-JP" altLang="en-US" b="1" dirty="0">
                <a:latin typeface="MS Mincho" panose="02020609040205080304" pitchFamily="49" charset="-128"/>
                <a:ea typeface="MS Mincho" panose="02020609040205080304" pitchFamily="49" charset="-128"/>
              </a:rPr>
              <a:t>短い引用／</a:t>
            </a:r>
            <a:r>
              <a:rPr lang="en-US" altLang="ja-JP" b="1" dirty="0">
                <a:latin typeface="MS Mincho" panose="02020609040205080304" pitchFamily="49" charset="-128"/>
                <a:ea typeface="MS Mincho" panose="02020609040205080304" pitchFamily="49" charset="-128"/>
              </a:rPr>
              <a:t>1-2</a:t>
            </a:r>
            <a:r>
              <a:rPr lang="ja-JP" altLang="en-US" b="1" dirty="0" err="1">
                <a:latin typeface="MS Mincho" panose="02020609040205080304" pitchFamily="49" charset="-128"/>
                <a:ea typeface="MS Mincho" panose="02020609040205080304" pitchFamily="49" charset="-128"/>
              </a:rPr>
              <a:t>．</a:t>
            </a:r>
            <a:r>
              <a:rPr lang="ja-JP" altLang="en-US" b="1" dirty="0">
                <a:latin typeface="MS Mincho" panose="02020609040205080304" pitchFamily="49" charset="-128"/>
                <a:ea typeface="MS Mincho" panose="02020609040205080304" pitchFamily="49" charset="-128"/>
              </a:rPr>
              <a:t>長い引用／</a:t>
            </a:r>
            <a:r>
              <a:rPr lang="en-US" altLang="ja-JP" b="1" dirty="0">
                <a:latin typeface="MS Mincho" panose="02020609040205080304" pitchFamily="49" charset="-128"/>
                <a:ea typeface="MS Mincho" panose="02020609040205080304" pitchFamily="49" charset="-128"/>
              </a:rPr>
              <a:t>1-3</a:t>
            </a:r>
            <a:r>
              <a:rPr lang="ja-JP" altLang="en-US" b="1" dirty="0" err="1">
                <a:latin typeface="MS Mincho" panose="02020609040205080304" pitchFamily="49" charset="-128"/>
                <a:ea typeface="MS Mincho" panose="02020609040205080304" pitchFamily="49" charset="-128"/>
              </a:rPr>
              <a:t>．</a:t>
            </a:r>
            <a:r>
              <a:rPr lang="ja-JP" altLang="en-US" b="1" dirty="0">
                <a:latin typeface="MS Mincho" panose="02020609040205080304" pitchFamily="49" charset="-128"/>
                <a:ea typeface="MS Mincho" panose="02020609040205080304" pitchFamily="49" charset="-128"/>
              </a:rPr>
              <a:t>要約引用</a:t>
            </a:r>
            <a:endParaRPr lang="en-US" altLang="ja-JP" b="1" dirty="0">
              <a:latin typeface="MS Mincho" panose="02020609040205080304" pitchFamily="49" charset="-128"/>
              <a:ea typeface="MS Mincho" panose="02020609040205080304" pitchFamily="49" charset="-128"/>
            </a:endParaRPr>
          </a:p>
          <a:p>
            <a:pPr marL="0" indent="0" algn="just">
              <a:buNone/>
            </a:pPr>
            <a:r>
              <a:rPr kumimoji="1" lang="en-US" altLang="ja-JP" b="1" dirty="0">
                <a:latin typeface="MS Mincho" panose="02020609040205080304" pitchFamily="49" charset="-128"/>
                <a:ea typeface="MS Mincho" panose="02020609040205080304" pitchFamily="49" charset="-128"/>
              </a:rPr>
              <a:t>2</a:t>
            </a:r>
            <a:r>
              <a:rPr kumimoji="1" lang="ja-JP" altLang="en-US" b="1" err="1">
                <a:latin typeface="MS Mincho" panose="02020609040205080304" pitchFamily="49" charset="-128"/>
                <a:ea typeface="MS Mincho" panose="02020609040205080304" pitchFamily="49" charset="-128"/>
              </a:rPr>
              <a:t>．</a:t>
            </a:r>
            <a:r>
              <a:rPr kumimoji="1" lang="ja-JP" altLang="en-US" b="1">
                <a:latin typeface="MS Mincho" panose="02020609040205080304" pitchFamily="49" charset="-128"/>
                <a:ea typeface="MS Mincho" panose="02020609040205080304" pitchFamily="49" charset="-128"/>
              </a:rPr>
              <a:t>レファレンスに</a:t>
            </a:r>
            <a:r>
              <a:rPr kumimoji="1" lang="ja-JP" altLang="en-US" b="1" dirty="0">
                <a:latin typeface="MS Mincho" panose="02020609040205080304" pitchFamily="49" charset="-128"/>
                <a:ea typeface="MS Mincho" panose="02020609040205080304" pitchFamily="49" charset="-128"/>
              </a:rPr>
              <a:t>ついて</a:t>
            </a:r>
            <a:endParaRPr kumimoji="1" lang="en-US" altLang="ja-JP" b="1" dirty="0">
              <a:latin typeface="MS Mincho" panose="02020609040205080304" pitchFamily="49" charset="-128"/>
              <a:ea typeface="MS Mincho" panose="02020609040205080304" pitchFamily="49" charset="-128"/>
            </a:endParaRPr>
          </a:p>
          <a:p>
            <a:pPr marL="0" indent="0" algn="just">
              <a:buNone/>
            </a:pPr>
            <a:r>
              <a:rPr lang="ja-JP" altLang="en-US" b="1" dirty="0">
                <a:latin typeface="MS Mincho" panose="02020609040205080304" pitchFamily="49" charset="-128"/>
                <a:ea typeface="MS Mincho" panose="02020609040205080304" pitchFamily="49" charset="-128"/>
              </a:rPr>
              <a:t>　　</a:t>
            </a:r>
            <a:r>
              <a:rPr lang="en-US" altLang="ja-JP" b="1" dirty="0">
                <a:latin typeface="MS Mincho" panose="02020609040205080304" pitchFamily="49" charset="-128"/>
                <a:ea typeface="MS Mincho" panose="02020609040205080304" pitchFamily="49" charset="-128"/>
              </a:rPr>
              <a:t>2-1</a:t>
            </a:r>
            <a:r>
              <a:rPr lang="ja-JP" altLang="en-US" b="1" dirty="0" err="1">
                <a:latin typeface="MS Mincho" panose="02020609040205080304" pitchFamily="49" charset="-128"/>
                <a:ea typeface="MS Mincho" panose="02020609040205080304" pitchFamily="49" charset="-128"/>
              </a:rPr>
              <a:t>．</a:t>
            </a:r>
            <a:r>
              <a:rPr lang="ja-JP" altLang="en-US" b="1" dirty="0">
                <a:latin typeface="MS Mincho" panose="02020609040205080304" pitchFamily="49" charset="-128"/>
                <a:ea typeface="MS Mincho" panose="02020609040205080304" pitchFamily="49" charset="-128"/>
              </a:rPr>
              <a:t>図書（単著・共著）／</a:t>
            </a:r>
            <a:r>
              <a:rPr lang="en-US" altLang="ja-JP" b="1" dirty="0">
                <a:latin typeface="MS Mincho" panose="02020609040205080304" pitchFamily="49" charset="-128"/>
                <a:ea typeface="MS Mincho" panose="02020609040205080304" pitchFamily="49" charset="-128"/>
              </a:rPr>
              <a:t>2-2</a:t>
            </a:r>
            <a:r>
              <a:rPr lang="ja-JP" altLang="en-US" b="1" dirty="0" err="1">
                <a:latin typeface="MS Mincho" panose="02020609040205080304" pitchFamily="49" charset="-128"/>
                <a:ea typeface="MS Mincho" panose="02020609040205080304" pitchFamily="49" charset="-128"/>
              </a:rPr>
              <a:t>．</a:t>
            </a:r>
            <a:r>
              <a:rPr lang="ja-JP" altLang="en-US" b="1" dirty="0">
                <a:latin typeface="MS Mincho" panose="02020609040205080304" pitchFamily="49" charset="-128"/>
                <a:ea typeface="MS Mincho" panose="02020609040205080304" pitchFamily="49" charset="-128"/>
              </a:rPr>
              <a:t>雑誌論文／</a:t>
            </a:r>
            <a:r>
              <a:rPr lang="en-US" altLang="ja-JP" b="1" dirty="0">
                <a:latin typeface="MS Mincho" panose="02020609040205080304" pitchFamily="49" charset="-128"/>
                <a:ea typeface="MS Mincho" panose="02020609040205080304" pitchFamily="49" charset="-128"/>
              </a:rPr>
              <a:t>2-3</a:t>
            </a:r>
            <a:r>
              <a:rPr lang="ja-JP" altLang="en-US" b="1" dirty="0" err="1">
                <a:latin typeface="MS Mincho" panose="02020609040205080304" pitchFamily="49" charset="-128"/>
                <a:ea typeface="MS Mincho" panose="02020609040205080304" pitchFamily="49" charset="-128"/>
              </a:rPr>
              <a:t>．</a:t>
            </a:r>
            <a:r>
              <a:rPr lang="ja-JP" altLang="en-US" b="1" dirty="0">
                <a:latin typeface="MS Mincho" panose="02020609040205080304" pitchFamily="49" charset="-128"/>
                <a:ea typeface="MS Mincho" panose="02020609040205080304" pitchFamily="49" charset="-128"/>
              </a:rPr>
              <a:t>その他（新聞記事、ウェブサイト）</a:t>
            </a:r>
            <a:endParaRPr lang="en-US" altLang="ja-JP" b="1" dirty="0">
              <a:latin typeface="MS Mincho" panose="02020609040205080304" pitchFamily="49" charset="-128"/>
              <a:ea typeface="MS Mincho" panose="02020609040205080304" pitchFamily="49" charset="-128"/>
            </a:endParaRPr>
          </a:p>
          <a:p>
            <a:pPr marL="0" indent="0" algn="just">
              <a:buNone/>
            </a:pPr>
            <a:r>
              <a:rPr lang="en-US" altLang="ja-JP" b="1" dirty="0">
                <a:latin typeface="MS Mincho" panose="02020609040205080304" pitchFamily="49" charset="-128"/>
                <a:ea typeface="MS Mincho" panose="02020609040205080304" pitchFamily="49" charset="-128"/>
              </a:rPr>
              <a:t>3</a:t>
            </a:r>
            <a:r>
              <a:rPr lang="ja-JP" altLang="en-US" b="1" dirty="0" err="1">
                <a:latin typeface="MS Mincho" panose="02020609040205080304" pitchFamily="49" charset="-128"/>
                <a:ea typeface="MS Mincho" panose="02020609040205080304" pitchFamily="49" charset="-128"/>
              </a:rPr>
              <a:t>．</a:t>
            </a:r>
            <a:r>
              <a:rPr kumimoji="1" lang="ja-JP" altLang="en-US" sz="2000" b="1" dirty="0">
                <a:latin typeface="MS Mincho" panose="02020609040205080304" pitchFamily="49" charset="-128"/>
                <a:ea typeface="MS Mincho" panose="02020609040205080304" pitchFamily="49" charset="-128"/>
              </a:rPr>
              <a:t>その他の注意事項</a:t>
            </a:r>
            <a:endParaRPr lang="en-US" altLang="ja-JP" b="1" dirty="0">
              <a:latin typeface="MS Mincho" panose="02020609040205080304" pitchFamily="49" charset="-128"/>
              <a:ea typeface="MS Mincho" panose="02020609040205080304" pitchFamily="49" charset="-128"/>
            </a:endParaRPr>
          </a:p>
        </p:txBody>
      </p:sp>
    </p:spTree>
    <p:extLst>
      <p:ext uri="{BB962C8B-B14F-4D97-AF65-F5344CB8AC3E}">
        <p14:creationId xmlns:p14="http://schemas.microsoft.com/office/powerpoint/2010/main" val="31900762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0ED05234-59F2-438F-99BB-C1D5FE6AB3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5732"/>
            <a:ext cx="12192000" cy="4118829"/>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11" name="Picture 10">
            <a:extLst>
              <a:ext uri="{FF2B5EF4-FFF2-40B4-BE49-F238E27FC236}">
                <a16:creationId xmlns:a16="http://schemas.microsoft.com/office/drawing/2014/main" id="{92AFBBF0-B883-4E26-9359-B5CECFDCD68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srcRect t="2769" b="-2769"/>
          <a:stretch/>
        </p:blipFill>
        <p:spPr>
          <a:xfrm>
            <a:off x="0" y="6135624"/>
            <a:ext cx="12192000" cy="742950"/>
          </a:xfrm>
          <a:prstGeom prst="rect">
            <a:avLst/>
          </a:prstGeom>
        </p:spPr>
      </p:pic>
      <p:cxnSp>
        <p:nvCxnSpPr>
          <p:cNvPr id="13" name="Straight Connector 12">
            <a:extLst>
              <a:ext uri="{FF2B5EF4-FFF2-40B4-BE49-F238E27FC236}">
                <a16:creationId xmlns:a16="http://schemas.microsoft.com/office/drawing/2014/main" id="{C156D5FE-EB26-4C38-8EC5-E5FFE1B3022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41705"/>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719987F4-3B90-44B5-BC28-BCB01759B972}"/>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2334637" y="798973"/>
            <a:ext cx="0" cy="2544756"/>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 useBgFill="1">
        <p:nvSpPr>
          <p:cNvPr id="17" name="Rectangle 16">
            <a:extLst>
              <a:ext uri="{FF2B5EF4-FFF2-40B4-BE49-F238E27FC236}">
                <a16:creationId xmlns:a16="http://schemas.microsoft.com/office/drawing/2014/main" id="{2FDF9410-E530-4E71-A2C0-4C24B48964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タイトル 3">
            <a:extLst>
              <a:ext uri="{FF2B5EF4-FFF2-40B4-BE49-F238E27FC236}">
                <a16:creationId xmlns:a16="http://schemas.microsoft.com/office/drawing/2014/main" id="{EE95D5B2-EFE1-5403-7391-0F784C8E41D6}"/>
              </a:ext>
            </a:extLst>
          </p:cNvPr>
          <p:cNvSpPr>
            <a:spLocks noGrp="1"/>
          </p:cNvSpPr>
          <p:nvPr>
            <p:ph type="title"/>
          </p:nvPr>
        </p:nvSpPr>
        <p:spPr>
          <a:xfrm>
            <a:off x="1752966" y="1427304"/>
            <a:ext cx="8686800" cy="3389726"/>
          </a:xfrm>
        </p:spPr>
        <p:txBody>
          <a:bodyPr vert="horz" lIns="91440" tIns="45720" rIns="91440" bIns="0" rtlCol="0" anchor="ctr">
            <a:normAutofit/>
          </a:bodyPr>
          <a:lstStyle/>
          <a:p>
            <a:r>
              <a:rPr kumimoji="1" lang="ja-JP" altLang="en-US" sz="5400" dirty="0"/>
              <a:t>　　　　</a:t>
            </a:r>
            <a:r>
              <a:rPr kumimoji="1" lang="en-US" altLang="ja-JP" b="1" dirty="0">
                <a:latin typeface="ＭＳ ゴシック" panose="020B0609070205080204" pitchFamily="49" charset="-128"/>
                <a:ea typeface="ＭＳ ゴシック" panose="020B0609070205080204" pitchFamily="49" charset="-128"/>
              </a:rPr>
              <a:t>0</a:t>
            </a:r>
            <a:r>
              <a:rPr kumimoji="1" lang="ja-JP" altLang="en-US" b="1" dirty="0" err="1">
                <a:latin typeface="ＭＳ ゴシック" panose="020B0609070205080204" pitchFamily="49" charset="-128"/>
                <a:ea typeface="ＭＳ ゴシック" panose="020B0609070205080204" pitchFamily="49" charset="-128"/>
              </a:rPr>
              <a:t>．</a:t>
            </a:r>
            <a:r>
              <a:rPr kumimoji="1" lang="ja-JP" altLang="en-US" b="1" dirty="0">
                <a:latin typeface="ＭＳ ゴシック" panose="020B0609070205080204" pitchFamily="49" charset="-128"/>
                <a:ea typeface="ＭＳ ゴシック" panose="020B0609070205080204" pitchFamily="49" charset="-128"/>
              </a:rPr>
              <a:t>引用とは？ </a:t>
            </a:r>
            <a:r>
              <a:rPr kumimoji="1" lang="ja-JP" altLang="en-US" dirty="0"/>
              <a:t>　</a:t>
            </a:r>
            <a:endParaRPr lang="en-US" altLang="ja-JP" dirty="0"/>
          </a:p>
        </p:txBody>
      </p:sp>
      <p:cxnSp>
        <p:nvCxnSpPr>
          <p:cNvPr id="19" name="Straight Connector 18">
            <a:extLst>
              <a:ext uri="{FF2B5EF4-FFF2-40B4-BE49-F238E27FC236}">
                <a16:creationId xmlns:a16="http://schemas.microsoft.com/office/drawing/2014/main" id="{53268B1E-8861-4702-9529-5A8FB23A618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752966" y="1094758"/>
            <a:ext cx="8686800" cy="0"/>
          </a:xfrm>
          <a:prstGeom prst="line">
            <a:avLst/>
          </a:prstGeom>
          <a:ln w="38100"/>
        </p:spPr>
        <p:style>
          <a:lnRef idx="3">
            <a:schemeClr val="accent1"/>
          </a:lnRef>
          <a:fillRef idx="0">
            <a:schemeClr val="accent1"/>
          </a:fillRef>
          <a:effectRef idx="2">
            <a:schemeClr val="accent1"/>
          </a:effectRef>
          <a:fontRef idx="minor">
            <a:schemeClr val="tx1"/>
          </a:fontRef>
        </p:style>
      </p:cxnSp>
      <p:cxnSp>
        <p:nvCxnSpPr>
          <p:cNvPr id="21" name="Straight Connector 20">
            <a:extLst>
              <a:ext uri="{FF2B5EF4-FFF2-40B4-BE49-F238E27FC236}">
                <a16:creationId xmlns:a16="http://schemas.microsoft.com/office/drawing/2014/main" id="{BC6646AE-8FD6-411E-8640-6CCB250D54F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752966" y="5124740"/>
            <a:ext cx="8686800" cy="0"/>
          </a:xfrm>
          <a:prstGeom prst="line">
            <a:avLst/>
          </a:prstGeom>
          <a:ln w="3810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6075714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66216E6-14D9-AD1F-C9CB-C0879CB5CA4D}"/>
              </a:ext>
            </a:extLst>
          </p:cNvPr>
          <p:cNvSpPr>
            <a:spLocks noGrp="1"/>
          </p:cNvSpPr>
          <p:nvPr>
            <p:ph type="title"/>
          </p:nvPr>
        </p:nvSpPr>
        <p:spPr/>
        <p:txBody>
          <a:bodyPr anchor="ctr">
            <a:normAutofit fontScale="90000"/>
          </a:bodyPr>
          <a:lstStyle/>
          <a:p>
            <a:pPr fontAlgn="base"/>
            <a:br>
              <a:rPr lang="en-US" altLang="ja-JP" sz="3200" b="1" i="0" u="none" strike="noStrike" dirty="0">
                <a:solidFill>
                  <a:schemeClr val="accent1"/>
                </a:solidFill>
                <a:effectLst/>
                <a:latin typeface="MS Mincho" panose="02020609040205080304" pitchFamily="49" charset="-128"/>
                <a:ea typeface="MS Mincho" panose="02020609040205080304" pitchFamily="49" charset="-128"/>
              </a:rPr>
            </a:br>
            <a:r>
              <a:rPr lang="en-US" altLang="ja-JP" sz="3200" b="1" i="0" u="none" strike="noStrike" dirty="0">
                <a:solidFill>
                  <a:schemeClr val="accent1"/>
                </a:solidFill>
                <a:effectLst/>
                <a:latin typeface="MS Mincho" panose="02020609040205080304" pitchFamily="49" charset="-128"/>
                <a:ea typeface="MS Mincho" panose="02020609040205080304" pitchFamily="49" charset="-128"/>
              </a:rPr>
              <a:t> </a:t>
            </a:r>
            <a:r>
              <a:rPr lang="en-US" altLang="ja-JP" sz="2700" b="1" i="1" u="none" strike="noStrike" dirty="0">
                <a:solidFill>
                  <a:schemeClr val="accent1"/>
                </a:solidFill>
                <a:effectLst/>
                <a:latin typeface="MS Mincho" panose="02020609040205080304" pitchFamily="49" charset="-128"/>
                <a:ea typeface="MS Mincho" panose="02020609040205080304" pitchFamily="49" charset="-128"/>
              </a:rPr>
              <a:t>1. </a:t>
            </a:r>
            <a:r>
              <a:rPr lang="ja-JP" altLang="en-US" sz="2700" b="1" i="1" u="none" strike="noStrike" dirty="0">
                <a:solidFill>
                  <a:schemeClr val="accent1"/>
                </a:solidFill>
                <a:effectLst/>
                <a:latin typeface="MS Mincho" panose="02020609040205080304" pitchFamily="49" charset="-128"/>
                <a:ea typeface="MS Mincho" panose="02020609040205080304" pitchFamily="49" charset="-128"/>
              </a:rPr>
              <a:t>先行研究を踏襲する</a:t>
            </a:r>
            <a:br>
              <a:rPr lang="ja-JP" altLang="en-US" sz="2200" b="1" i="1" u="none" strike="noStrike" dirty="0">
                <a:solidFill>
                  <a:srgbClr val="000000"/>
                </a:solidFill>
                <a:effectLst/>
                <a:latin typeface="MS Mincho" panose="02020609040205080304" pitchFamily="49" charset="-128"/>
                <a:ea typeface="MS Mincho" panose="02020609040205080304" pitchFamily="49" charset="-128"/>
              </a:rPr>
            </a:br>
            <a:endParaRPr kumimoji="1" lang="ja-JP" altLang="en-US" sz="2200" b="1" i="1" dirty="0"/>
          </a:p>
        </p:txBody>
      </p:sp>
      <p:sp>
        <p:nvSpPr>
          <p:cNvPr id="3" name="テキスト ボックス 2">
            <a:extLst>
              <a:ext uri="{FF2B5EF4-FFF2-40B4-BE49-F238E27FC236}">
                <a16:creationId xmlns:a16="http://schemas.microsoft.com/office/drawing/2014/main" id="{A0361AAC-0B17-14D7-4023-1E8A4F3A7238}"/>
              </a:ext>
            </a:extLst>
          </p:cNvPr>
          <p:cNvSpPr txBox="1"/>
          <p:nvPr/>
        </p:nvSpPr>
        <p:spPr>
          <a:xfrm>
            <a:off x="1304544" y="2584704"/>
            <a:ext cx="9750310" cy="2308324"/>
          </a:xfrm>
          <a:prstGeom prst="rect">
            <a:avLst/>
          </a:prstGeom>
          <a:noFill/>
        </p:spPr>
        <p:txBody>
          <a:bodyPr wrap="square" rtlCol="0">
            <a:spAutoFit/>
          </a:bodyPr>
          <a:lstStyle/>
          <a:p>
            <a:r>
              <a:rPr lang="ja-JP" altLang="en-US" dirty="0">
                <a:solidFill>
                  <a:srgbClr val="000000"/>
                </a:solidFill>
                <a:latin typeface="MS Mincho" panose="02020609040205080304" pitchFamily="49" charset="-128"/>
                <a:ea typeface="MS Mincho" panose="02020609040205080304" pitchFamily="49" charset="-128"/>
              </a:rPr>
              <a:t>　</a:t>
            </a:r>
            <a:r>
              <a:rPr lang="ja-JP" altLang="en-US" sz="2400" b="1" i="0" u="none" strike="noStrike" dirty="0">
                <a:solidFill>
                  <a:srgbClr val="000000"/>
                </a:solidFill>
                <a:effectLst/>
                <a:latin typeface="MS Mincho" panose="02020609040205080304" pitchFamily="49" charset="-128"/>
                <a:ea typeface="MS Mincho" panose="02020609040205080304" pitchFamily="49" charset="-128"/>
              </a:rPr>
              <a:t>学問・研究は、過去の研究の蓄積の上に成り立っている。そうした先行研究をふまえること、そして、自身の研究がそれらのなかのどこに位置づけられるのかを明確にすることが求められる。自分の主張が、誰がいつどこで公表した研究をふまえたものであるのかを明確にするためには引用が不可欠。</a:t>
            </a:r>
            <a:br>
              <a:rPr lang="en-US" altLang="ja-JP" sz="2400" b="1" i="0" u="none" strike="noStrike" dirty="0">
                <a:solidFill>
                  <a:srgbClr val="000000"/>
                </a:solidFill>
                <a:effectLst/>
                <a:latin typeface="MS Mincho" panose="02020609040205080304" pitchFamily="49" charset="-128"/>
                <a:ea typeface="MS Mincho" panose="02020609040205080304" pitchFamily="49" charset="-128"/>
              </a:rPr>
            </a:br>
            <a:endParaRPr kumimoji="1" lang="ja-JP" altLang="en-US" sz="2400" b="1" dirty="0"/>
          </a:p>
        </p:txBody>
      </p:sp>
    </p:spTree>
    <p:extLst>
      <p:ext uri="{BB962C8B-B14F-4D97-AF65-F5344CB8AC3E}">
        <p14:creationId xmlns:p14="http://schemas.microsoft.com/office/powerpoint/2010/main" val="18725770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99F5F85-72AD-7B7B-3518-59019120C629}"/>
              </a:ext>
            </a:extLst>
          </p:cNvPr>
          <p:cNvSpPr>
            <a:spLocks noGrp="1"/>
          </p:cNvSpPr>
          <p:nvPr>
            <p:ph type="title"/>
          </p:nvPr>
        </p:nvSpPr>
        <p:spPr/>
        <p:txBody>
          <a:bodyPr anchor="ctr">
            <a:normAutofit fontScale="90000"/>
          </a:bodyPr>
          <a:lstStyle/>
          <a:p>
            <a:br>
              <a:rPr lang="en-US" altLang="ja-JP" sz="3200" b="1" i="0" u="none" strike="noStrike" dirty="0">
                <a:solidFill>
                  <a:schemeClr val="accent1"/>
                </a:solidFill>
                <a:effectLst/>
                <a:latin typeface="MS Mincho" panose="02020609040205080304" pitchFamily="49" charset="-128"/>
                <a:ea typeface="MS Mincho" panose="02020609040205080304" pitchFamily="49" charset="-128"/>
              </a:rPr>
            </a:br>
            <a:r>
              <a:rPr lang="en-US" altLang="ja-JP" sz="2700" b="1" i="1" u="none" strike="noStrike" dirty="0">
                <a:solidFill>
                  <a:schemeClr val="accent1"/>
                </a:solidFill>
                <a:effectLst/>
                <a:latin typeface="MS Mincho" panose="02020609040205080304" pitchFamily="49" charset="-128"/>
                <a:ea typeface="MS Mincho" panose="02020609040205080304" pitchFamily="49" charset="-128"/>
              </a:rPr>
              <a:t>2. </a:t>
            </a:r>
            <a:r>
              <a:rPr lang="ja-JP" altLang="en-US" sz="2700" b="1" i="1" u="none" strike="noStrike" dirty="0">
                <a:solidFill>
                  <a:schemeClr val="accent1"/>
                </a:solidFill>
                <a:effectLst/>
                <a:latin typeface="MS Mincho" panose="02020609040205080304" pitchFamily="49" charset="-128"/>
                <a:ea typeface="MS Mincho" panose="02020609040205080304" pitchFamily="49" charset="-128"/>
              </a:rPr>
              <a:t>研究のオリジナリティを示す</a:t>
            </a:r>
            <a:br>
              <a:rPr lang="ja-JP" altLang="en-US" sz="3200" b="1" i="1" u="none" strike="noStrike" dirty="0">
                <a:solidFill>
                  <a:schemeClr val="accent1"/>
                </a:solidFill>
                <a:effectLst/>
                <a:latin typeface="MS Mincho" panose="02020609040205080304" pitchFamily="49" charset="-128"/>
                <a:ea typeface="MS Mincho" panose="02020609040205080304" pitchFamily="49" charset="-128"/>
              </a:rPr>
            </a:br>
            <a:endParaRPr kumimoji="1" lang="ja-JP" altLang="en-US" b="1" i="1" dirty="0"/>
          </a:p>
        </p:txBody>
      </p:sp>
      <p:sp>
        <p:nvSpPr>
          <p:cNvPr id="3" name="テキスト ボックス 2">
            <a:extLst>
              <a:ext uri="{FF2B5EF4-FFF2-40B4-BE49-F238E27FC236}">
                <a16:creationId xmlns:a16="http://schemas.microsoft.com/office/drawing/2014/main" id="{3E63A9A0-C3A8-BBF4-C5DE-9FB4168B46E3}"/>
              </a:ext>
            </a:extLst>
          </p:cNvPr>
          <p:cNvSpPr txBox="1"/>
          <p:nvPr/>
        </p:nvSpPr>
        <p:spPr>
          <a:xfrm>
            <a:off x="1534696" y="2573867"/>
            <a:ext cx="9520158" cy="2585323"/>
          </a:xfrm>
          <a:prstGeom prst="rect">
            <a:avLst/>
          </a:prstGeom>
          <a:noFill/>
        </p:spPr>
        <p:txBody>
          <a:bodyPr wrap="square" rtlCol="0">
            <a:spAutoFit/>
          </a:bodyPr>
          <a:lstStyle/>
          <a:p>
            <a:pPr algn="just"/>
            <a:r>
              <a:rPr lang="ja-JP" altLang="en-US" sz="1800" b="0" i="0" u="none" strike="noStrike" dirty="0">
                <a:solidFill>
                  <a:srgbClr val="000000"/>
                </a:solidFill>
                <a:effectLst/>
                <a:latin typeface="MS Mincho" panose="02020609040205080304" pitchFamily="49" charset="-128"/>
                <a:ea typeface="MS Mincho" panose="02020609040205080304" pitchFamily="49" charset="-128"/>
              </a:rPr>
              <a:t>　</a:t>
            </a:r>
            <a:r>
              <a:rPr lang="ja-JP" altLang="en-US" sz="2400" b="1" i="0" u="none" strike="noStrike" dirty="0">
                <a:solidFill>
                  <a:srgbClr val="000000"/>
                </a:solidFill>
                <a:effectLst/>
                <a:latin typeface="MS Mincho" panose="02020609040205080304" pitchFamily="49" charset="-128"/>
                <a:ea typeface="MS Mincho" panose="02020609040205080304" pitchFamily="49" charset="-128"/>
              </a:rPr>
              <a:t>引用</a:t>
            </a:r>
            <a:r>
              <a:rPr lang="ja-JP" altLang="en-US" sz="2400" b="1" dirty="0">
                <a:solidFill>
                  <a:srgbClr val="000000"/>
                </a:solidFill>
                <a:latin typeface="MS Mincho" panose="02020609040205080304" pitchFamily="49" charset="-128"/>
                <a:ea typeface="MS Mincho" panose="02020609040205080304" pitchFamily="49" charset="-128"/>
              </a:rPr>
              <a:t>を通して</a:t>
            </a:r>
            <a:r>
              <a:rPr lang="ja-JP" altLang="en-US" sz="2400" b="1" i="0" u="none" strike="noStrike" dirty="0">
                <a:solidFill>
                  <a:srgbClr val="000000"/>
                </a:solidFill>
                <a:effectLst/>
                <a:latin typeface="MS Mincho" panose="02020609040205080304" pitchFamily="49" charset="-128"/>
                <a:ea typeface="MS Mincho" panose="02020609040205080304" pitchFamily="49" charset="-128"/>
              </a:rPr>
              <a:t>、従来の研究において何が明らかになっているのかを示すことで、自分自身の研究が、それらとどのような点で異なるのか、また、どのような新しい知見を提供しているのかを説明できる。引用を行うことで、自身の研究のオリジナリティを明確にすることができ、レポートにおいても、その</a:t>
            </a:r>
            <a:r>
              <a:rPr lang="ja-JP" altLang="en-US" sz="2400" b="1" dirty="0">
                <a:solidFill>
                  <a:srgbClr val="000000"/>
                </a:solidFill>
                <a:latin typeface="MS Mincho" panose="02020609040205080304" pitchFamily="49" charset="-128"/>
                <a:ea typeface="MS Mincho" panose="02020609040205080304" pitchFamily="49" charset="-128"/>
              </a:rPr>
              <a:t>点</a:t>
            </a:r>
            <a:r>
              <a:rPr lang="ja-JP" altLang="en-US" sz="2400" b="1" i="0" u="none" strike="noStrike" dirty="0">
                <a:solidFill>
                  <a:srgbClr val="000000"/>
                </a:solidFill>
                <a:effectLst/>
                <a:latin typeface="MS Mincho" panose="02020609040205080304" pitchFamily="49" charset="-128"/>
                <a:ea typeface="MS Mincho" panose="02020609040205080304" pitchFamily="49" charset="-128"/>
              </a:rPr>
              <a:t>を主張することが求められる。</a:t>
            </a:r>
            <a:endParaRPr lang="en-US" altLang="ja-JP" sz="2400" b="1" i="0" u="none" strike="noStrike" dirty="0">
              <a:solidFill>
                <a:srgbClr val="000000"/>
              </a:solidFill>
              <a:effectLst/>
              <a:latin typeface="MS Mincho" panose="02020609040205080304" pitchFamily="49" charset="-128"/>
              <a:ea typeface="MS Mincho" panose="02020609040205080304" pitchFamily="49" charset="-128"/>
            </a:endParaRPr>
          </a:p>
          <a:p>
            <a:endParaRPr kumimoji="1" lang="ja-JP" altLang="en-US" dirty="0"/>
          </a:p>
        </p:txBody>
      </p:sp>
    </p:spTree>
    <p:extLst>
      <p:ext uri="{BB962C8B-B14F-4D97-AF65-F5344CB8AC3E}">
        <p14:creationId xmlns:p14="http://schemas.microsoft.com/office/powerpoint/2010/main" val="3963336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9E0EF0F-8DA4-17EA-B709-80BB0054DF73}"/>
              </a:ext>
            </a:extLst>
          </p:cNvPr>
          <p:cNvSpPr>
            <a:spLocks noGrp="1"/>
          </p:cNvSpPr>
          <p:nvPr>
            <p:ph type="title"/>
          </p:nvPr>
        </p:nvSpPr>
        <p:spPr/>
        <p:txBody>
          <a:bodyPr anchor="ctr">
            <a:normAutofit fontScale="90000"/>
          </a:bodyPr>
          <a:lstStyle/>
          <a:p>
            <a:br>
              <a:rPr lang="en-US" altLang="ja-JP" sz="2400" dirty="0">
                <a:solidFill>
                  <a:schemeClr val="accent1"/>
                </a:solidFill>
                <a:latin typeface="MS Mincho" panose="02020609040205080304" pitchFamily="49" charset="-128"/>
                <a:ea typeface="MS Mincho" panose="02020609040205080304" pitchFamily="49" charset="-128"/>
              </a:rPr>
            </a:br>
            <a:r>
              <a:rPr lang="en-US" altLang="ja-JP" sz="2400" b="1" i="1" u="none" strike="noStrike" dirty="0">
                <a:solidFill>
                  <a:schemeClr val="accent1"/>
                </a:solidFill>
                <a:effectLst/>
                <a:latin typeface="MS Mincho" panose="02020609040205080304" pitchFamily="49" charset="-128"/>
                <a:ea typeface="MS Mincho" panose="02020609040205080304" pitchFamily="49" charset="-128"/>
              </a:rPr>
              <a:t>3. </a:t>
            </a:r>
            <a:r>
              <a:rPr lang="ja-JP" altLang="en-US" sz="2400" b="1" i="1" u="none" strike="noStrike" dirty="0">
                <a:solidFill>
                  <a:schemeClr val="accent1"/>
                </a:solidFill>
                <a:effectLst/>
                <a:latin typeface="MS Mincho" panose="02020609040205080304" pitchFamily="49" charset="-128"/>
                <a:ea typeface="MS Mincho" panose="02020609040205080304" pitchFamily="49" charset="-128"/>
              </a:rPr>
              <a:t>根拠・論拠を挙げる、他者の考えを説明する</a:t>
            </a:r>
            <a:br>
              <a:rPr kumimoji="1" lang="ja-JP" altLang="en-US" b="1" i="1" dirty="0"/>
            </a:br>
            <a:endParaRPr kumimoji="1" lang="ja-JP" altLang="en-US" b="1" i="1" dirty="0"/>
          </a:p>
        </p:txBody>
      </p:sp>
      <p:sp>
        <p:nvSpPr>
          <p:cNvPr id="4" name="テキスト ボックス 3">
            <a:extLst>
              <a:ext uri="{FF2B5EF4-FFF2-40B4-BE49-F238E27FC236}">
                <a16:creationId xmlns:a16="http://schemas.microsoft.com/office/drawing/2014/main" id="{69BAA1BC-E0CC-F4CA-503F-4032142722FE}"/>
              </a:ext>
            </a:extLst>
          </p:cNvPr>
          <p:cNvSpPr txBox="1"/>
          <p:nvPr/>
        </p:nvSpPr>
        <p:spPr>
          <a:xfrm>
            <a:off x="1534695" y="1853755"/>
            <a:ext cx="9520157" cy="4062651"/>
          </a:xfrm>
          <a:prstGeom prst="rect">
            <a:avLst/>
          </a:prstGeom>
          <a:noFill/>
        </p:spPr>
        <p:txBody>
          <a:bodyPr wrap="square" rtlCol="0">
            <a:spAutoFit/>
          </a:bodyPr>
          <a:lstStyle/>
          <a:p>
            <a:pPr algn="just"/>
            <a:r>
              <a:rPr lang="ja-JP" altLang="en-US" sz="1800" b="0" i="0" u="none" strike="noStrike" dirty="0">
                <a:solidFill>
                  <a:srgbClr val="000000"/>
                </a:solidFill>
                <a:effectLst/>
                <a:latin typeface="MS Mincho" panose="02020609040205080304" pitchFamily="49" charset="-128"/>
                <a:ea typeface="MS Mincho" panose="02020609040205080304" pitchFamily="49" charset="-128"/>
              </a:rPr>
              <a:t>　</a:t>
            </a:r>
            <a:r>
              <a:rPr lang="ja-JP" altLang="en-US" sz="2400" b="1" i="0" u="none" strike="noStrike" dirty="0">
                <a:solidFill>
                  <a:srgbClr val="000000"/>
                </a:solidFill>
                <a:effectLst/>
                <a:latin typeface="MS Mincho" panose="02020609040205080304" pitchFamily="49" charset="-128"/>
                <a:ea typeface="MS Mincho" panose="02020609040205080304" pitchFamily="49" charset="-128"/>
              </a:rPr>
              <a:t>レポートや論文では、問いに</a:t>
            </a:r>
            <a:r>
              <a:rPr lang="ja-JP" altLang="en-US" sz="2400" b="1" dirty="0">
                <a:solidFill>
                  <a:srgbClr val="000000"/>
                </a:solidFill>
                <a:latin typeface="MS Mincho" panose="02020609040205080304" pitchFamily="49" charset="-128"/>
                <a:ea typeface="MS Mincho" panose="02020609040205080304" pitchFamily="49" charset="-128"/>
              </a:rPr>
              <a:t>対して</a:t>
            </a:r>
            <a:r>
              <a:rPr lang="ja-JP" altLang="en-US" sz="2400" b="1" i="0" u="none" strike="noStrike" dirty="0">
                <a:solidFill>
                  <a:srgbClr val="000000"/>
                </a:solidFill>
                <a:effectLst/>
                <a:latin typeface="MS Mincho" panose="02020609040205080304" pitchFamily="49" charset="-128"/>
                <a:ea typeface="MS Mincho" panose="02020609040205080304" pitchFamily="49" charset="-128"/>
              </a:rPr>
              <a:t>、自身の主張を論理的に導くことが求められる。そのためには、読み手が納得できるような根拠を挙げる必要がある。ただし、根拠を挙げるために、すべてを自分で考えたり、すべてを自分で実験して明らかにしたりする必要はない。むしろ先行研究の成果を用いることは、自身の研究の客観性を高めるために必要なプロセスである。また、レポートや論文などにおいては、自分自身の主張がもつ特色や強みを明確にするために、他者の議論を紹介して、その議論を批判的に検討したり、自分の考えとの相違を明らかにしたりする場合がある。その際にも、自分が用いた資料を明確に示すために、引用を行う。</a:t>
            </a:r>
          </a:p>
          <a:p>
            <a:endParaRPr kumimoji="1" lang="ja-JP" altLang="en-US" dirty="0"/>
          </a:p>
        </p:txBody>
      </p:sp>
    </p:spTree>
    <p:extLst>
      <p:ext uri="{BB962C8B-B14F-4D97-AF65-F5344CB8AC3E}">
        <p14:creationId xmlns:p14="http://schemas.microsoft.com/office/powerpoint/2010/main" val="19831621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ED05234-59F2-438F-99BB-C1D5FE6AB3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5732"/>
            <a:ext cx="12192000" cy="4118829"/>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9" name="Picture 8">
            <a:extLst>
              <a:ext uri="{FF2B5EF4-FFF2-40B4-BE49-F238E27FC236}">
                <a16:creationId xmlns:a16="http://schemas.microsoft.com/office/drawing/2014/main" id="{92AFBBF0-B883-4E26-9359-B5CECFDCD68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srcRect t="2769" b="-2769"/>
          <a:stretch/>
        </p:blipFill>
        <p:spPr>
          <a:xfrm>
            <a:off x="0" y="6135624"/>
            <a:ext cx="12192000" cy="742950"/>
          </a:xfrm>
          <a:prstGeom prst="rect">
            <a:avLst/>
          </a:prstGeom>
        </p:spPr>
      </p:pic>
      <p:cxnSp>
        <p:nvCxnSpPr>
          <p:cNvPr id="11" name="Straight Connector 10">
            <a:extLst>
              <a:ext uri="{FF2B5EF4-FFF2-40B4-BE49-F238E27FC236}">
                <a16:creationId xmlns:a16="http://schemas.microsoft.com/office/drawing/2014/main" id="{C156D5FE-EB26-4C38-8EC5-E5FFE1B3022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41705"/>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719987F4-3B90-44B5-BC28-BCB01759B972}"/>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2334637" y="798973"/>
            <a:ext cx="0" cy="2544756"/>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 useBgFill="1">
        <p:nvSpPr>
          <p:cNvPr id="15" name="Rectangle 14">
            <a:extLst>
              <a:ext uri="{FF2B5EF4-FFF2-40B4-BE49-F238E27FC236}">
                <a16:creationId xmlns:a16="http://schemas.microsoft.com/office/drawing/2014/main" id="{2FDF9410-E530-4E71-A2C0-4C24B48964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タイトル 1">
            <a:extLst>
              <a:ext uri="{FF2B5EF4-FFF2-40B4-BE49-F238E27FC236}">
                <a16:creationId xmlns:a16="http://schemas.microsoft.com/office/drawing/2014/main" id="{4FA5593C-1F4D-5467-4A7C-3B3D010CF786}"/>
              </a:ext>
            </a:extLst>
          </p:cNvPr>
          <p:cNvSpPr>
            <a:spLocks noGrp="1"/>
          </p:cNvSpPr>
          <p:nvPr>
            <p:ph type="title"/>
          </p:nvPr>
        </p:nvSpPr>
        <p:spPr>
          <a:xfrm>
            <a:off x="1752966" y="1427304"/>
            <a:ext cx="8686800" cy="3389726"/>
          </a:xfrm>
        </p:spPr>
        <p:txBody>
          <a:bodyPr vert="horz" lIns="91440" tIns="45720" rIns="91440" bIns="0" rtlCol="0" anchor="ctr">
            <a:normAutofit/>
          </a:bodyPr>
          <a:lstStyle/>
          <a:p>
            <a:pPr marL="0" indent="0" algn="ctr"/>
            <a:br>
              <a:rPr lang="en-US" altLang="ja-JP" dirty="0">
                <a:latin typeface="MS Mincho" panose="02020609040205080304" pitchFamily="49" charset="-128"/>
                <a:ea typeface="MS Mincho" panose="02020609040205080304" pitchFamily="49" charset="-128"/>
              </a:rPr>
            </a:br>
            <a:r>
              <a:rPr lang="en-US" altLang="ja-JP" b="1" dirty="0">
                <a:latin typeface="ＭＳ ゴシック" panose="020B0609070205080204" pitchFamily="49" charset="-128"/>
                <a:ea typeface="ＭＳ ゴシック" panose="020B0609070205080204" pitchFamily="49" charset="-128"/>
              </a:rPr>
              <a:t>1</a:t>
            </a:r>
            <a:r>
              <a:rPr lang="ja-JP" altLang="en-US" b="1" dirty="0" err="1">
                <a:latin typeface="ＭＳ ゴシック" panose="020B0609070205080204" pitchFamily="49" charset="-128"/>
                <a:ea typeface="ＭＳ ゴシック" panose="020B0609070205080204" pitchFamily="49" charset="-128"/>
              </a:rPr>
              <a:t>．</a:t>
            </a:r>
            <a:r>
              <a:rPr lang="ja-JP" altLang="en-US" b="1" dirty="0">
                <a:latin typeface="ＭＳ ゴシック" panose="020B0609070205080204" pitchFamily="49" charset="-128"/>
                <a:ea typeface="ＭＳ ゴシック" panose="020B0609070205080204" pitchFamily="49" charset="-128"/>
              </a:rPr>
              <a:t>直接引用と間接引用について</a:t>
            </a:r>
            <a:br>
              <a:rPr lang="en-US" altLang="ja-JP" b="1" dirty="0">
                <a:latin typeface="ＭＳ ゴシック" panose="020B0609070205080204" pitchFamily="49" charset="-128"/>
                <a:ea typeface="ＭＳ ゴシック" panose="020B0609070205080204" pitchFamily="49" charset="-128"/>
              </a:rPr>
            </a:br>
            <a:r>
              <a:rPr lang="ja-JP" altLang="en-US" sz="4000" dirty="0">
                <a:latin typeface="MS Mincho" panose="02020609040205080304" pitchFamily="49" charset="-128"/>
                <a:ea typeface="MS Mincho" panose="02020609040205080304" pitchFamily="49" charset="-128"/>
              </a:rPr>
              <a:t>　　</a:t>
            </a:r>
            <a:endParaRPr kumimoji="1" lang="en-US" altLang="ja-JP" sz="5400" dirty="0"/>
          </a:p>
        </p:txBody>
      </p:sp>
      <p:cxnSp>
        <p:nvCxnSpPr>
          <p:cNvPr id="17" name="Straight Connector 16">
            <a:extLst>
              <a:ext uri="{FF2B5EF4-FFF2-40B4-BE49-F238E27FC236}">
                <a16:creationId xmlns:a16="http://schemas.microsoft.com/office/drawing/2014/main" id="{53268B1E-8861-4702-9529-5A8FB23A618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752966" y="1094758"/>
            <a:ext cx="8686800" cy="0"/>
          </a:xfrm>
          <a:prstGeom prst="line">
            <a:avLst/>
          </a:prstGeom>
          <a:ln w="38100"/>
        </p:spPr>
        <p:style>
          <a:lnRef idx="3">
            <a:schemeClr val="accent1"/>
          </a:lnRef>
          <a:fillRef idx="0">
            <a:schemeClr val="accent1"/>
          </a:fillRef>
          <a:effectRef idx="2">
            <a:schemeClr val="accent1"/>
          </a:effectRef>
          <a:fontRef idx="minor">
            <a:schemeClr val="tx1"/>
          </a:fontRef>
        </p:style>
      </p:cxnSp>
      <p:cxnSp>
        <p:nvCxnSpPr>
          <p:cNvPr id="19" name="Straight Connector 18">
            <a:extLst>
              <a:ext uri="{FF2B5EF4-FFF2-40B4-BE49-F238E27FC236}">
                <a16:creationId xmlns:a16="http://schemas.microsoft.com/office/drawing/2014/main" id="{BC6646AE-8FD6-411E-8640-6CCB250D54F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752966" y="5124740"/>
            <a:ext cx="8686800" cy="0"/>
          </a:xfrm>
          <a:prstGeom prst="line">
            <a:avLst/>
          </a:prstGeom>
          <a:ln w="3810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9999404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0809DF1-9560-BBD0-8710-4432F5D03B6E}"/>
              </a:ext>
            </a:extLst>
          </p:cNvPr>
          <p:cNvSpPr>
            <a:spLocks noGrp="1"/>
          </p:cNvSpPr>
          <p:nvPr>
            <p:ph type="title"/>
          </p:nvPr>
        </p:nvSpPr>
        <p:spPr/>
        <p:txBody>
          <a:bodyPr anchor="ctr">
            <a:normAutofit/>
          </a:bodyPr>
          <a:lstStyle/>
          <a:p>
            <a:r>
              <a:rPr lang="en-US" altLang="ja-JP" sz="2400" b="1" i="1" dirty="0">
                <a:latin typeface="MS Mincho" panose="02020609040205080304" pitchFamily="49" charset="-128"/>
                <a:ea typeface="MS Mincho" panose="02020609040205080304" pitchFamily="49" charset="-128"/>
              </a:rPr>
              <a:t>1-1</a:t>
            </a:r>
            <a:r>
              <a:rPr lang="ja-JP" altLang="en-US" sz="2400" b="1" i="1" dirty="0" err="1">
                <a:latin typeface="MS Mincho" panose="02020609040205080304" pitchFamily="49" charset="-128"/>
                <a:ea typeface="MS Mincho" panose="02020609040205080304" pitchFamily="49" charset="-128"/>
              </a:rPr>
              <a:t>．</a:t>
            </a:r>
            <a:r>
              <a:rPr lang="ja-JP" altLang="en-US" sz="2400" b="1" i="1" dirty="0">
                <a:latin typeface="MS Mincho" panose="02020609040205080304" pitchFamily="49" charset="-128"/>
                <a:ea typeface="MS Mincho" panose="02020609040205080304" pitchFamily="49" charset="-128"/>
              </a:rPr>
              <a:t>短い引用（直接引用）</a:t>
            </a:r>
            <a:endParaRPr kumimoji="1" lang="ja-JP" altLang="en-US" sz="2400" b="1" i="1" dirty="0"/>
          </a:p>
        </p:txBody>
      </p:sp>
      <p:sp>
        <p:nvSpPr>
          <p:cNvPr id="5" name="テキスト ボックス 4">
            <a:extLst>
              <a:ext uri="{FF2B5EF4-FFF2-40B4-BE49-F238E27FC236}">
                <a16:creationId xmlns:a16="http://schemas.microsoft.com/office/drawing/2014/main" id="{15DCA7EE-DB3D-21A3-B074-284C86FE0F78}"/>
              </a:ext>
            </a:extLst>
          </p:cNvPr>
          <p:cNvSpPr txBox="1"/>
          <p:nvPr/>
        </p:nvSpPr>
        <p:spPr>
          <a:xfrm>
            <a:off x="1534698" y="2101932"/>
            <a:ext cx="9069968" cy="2862322"/>
          </a:xfrm>
          <a:prstGeom prst="rect">
            <a:avLst/>
          </a:prstGeom>
          <a:noFill/>
        </p:spPr>
        <p:txBody>
          <a:bodyPr wrap="square" rtlCol="0">
            <a:spAutoFit/>
          </a:bodyPr>
          <a:lstStyle/>
          <a:p>
            <a:pPr algn="just"/>
            <a:r>
              <a:rPr kumimoji="1" lang="ja-JP" altLang="en-US" b="1" dirty="0">
                <a:latin typeface="MS Mincho" panose="02020609040205080304" pitchFamily="49" charset="-128"/>
                <a:ea typeface="MS Mincho" panose="02020609040205080304" pitchFamily="49" charset="-128"/>
              </a:rPr>
              <a:t>☞短い引用は筆者自身の文章中で鉤括弧に入れて引用する</a:t>
            </a:r>
            <a:endParaRPr kumimoji="1" lang="en-US" altLang="ja-JP" b="1" dirty="0">
              <a:latin typeface="MS Mincho" panose="02020609040205080304" pitchFamily="49" charset="-128"/>
              <a:ea typeface="MS Mincho" panose="02020609040205080304" pitchFamily="49" charset="-128"/>
            </a:endParaRPr>
          </a:p>
          <a:p>
            <a:pPr algn="just"/>
            <a:endParaRPr kumimoji="1" lang="en-US" altLang="ja-JP" b="1" dirty="0">
              <a:latin typeface="MS Mincho" panose="02020609040205080304" pitchFamily="49" charset="-128"/>
              <a:ea typeface="MS Mincho" panose="02020609040205080304" pitchFamily="49" charset="-128"/>
            </a:endParaRPr>
          </a:p>
          <a:p>
            <a:pPr algn="just"/>
            <a:r>
              <a:rPr kumimoji="1" lang="ja-JP" altLang="en-US" b="1" dirty="0">
                <a:latin typeface="MS Mincho" panose="02020609040205080304" pitchFamily="49" charset="-128"/>
                <a:ea typeface="MS Mincho" panose="02020609040205080304" pitchFamily="49" charset="-128"/>
              </a:rPr>
              <a:t>☞重要な単語や一行から二行程度の短い文を引用する場合は、引用する単語・文を鉤括弧に入れて引用する</a:t>
            </a:r>
            <a:endParaRPr kumimoji="1" lang="en-US" altLang="ja-JP" b="1" dirty="0">
              <a:latin typeface="MS Mincho" panose="02020609040205080304" pitchFamily="49" charset="-128"/>
              <a:ea typeface="MS Mincho" panose="02020609040205080304" pitchFamily="49" charset="-128"/>
            </a:endParaRPr>
          </a:p>
          <a:p>
            <a:pPr algn="just"/>
            <a:endParaRPr kumimoji="1" lang="en-US" altLang="ja-JP" b="1" dirty="0">
              <a:latin typeface="MS Mincho" panose="02020609040205080304" pitchFamily="49" charset="-128"/>
              <a:ea typeface="MS Mincho" panose="02020609040205080304" pitchFamily="49" charset="-128"/>
            </a:endParaRPr>
          </a:p>
          <a:p>
            <a:pPr algn="just"/>
            <a:r>
              <a:rPr kumimoji="1" lang="ja-JP" altLang="en-US" b="1" dirty="0">
                <a:latin typeface="MS Mincho" panose="02020609040205080304" pitchFamily="49" charset="-128"/>
                <a:ea typeface="MS Mincho" panose="02020609040205080304" pitchFamily="49" charset="-128"/>
              </a:rPr>
              <a:t>☞原文に誤植があった場合でも一字一句変えることなく引用し、誤植だと考えられる言葉に「ママ」と付す</a:t>
            </a:r>
            <a:endParaRPr kumimoji="1" lang="en-US" altLang="ja-JP" b="1" dirty="0">
              <a:latin typeface="MS Mincho" panose="02020609040205080304" pitchFamily="49" charset="-128"/>
              <a:ea typeface="MS Mincho" panose="02020609040205080304" pitchFamily="49" charset="-128"/>
            </a:endParaRPr>
          </a:p>
          <a:p>
            <a:pPr algn="just"/>
            <a:endParaRPr kumimoji="1" lang="en-US" altLang="ja-JP" b="1" dirty="0">
              <a:latin typeface="MS Mincho" panose="02020609040205080304" pitchFamily="49" charset="-128"/>
              <a:ea typeface="MS Mincho" panose="02020609040205080304" pitchFamily="49" charset="-128"/>
            </a:endParaRPr>
          </a:p>
          <a:p>
            <a:pPr algn="just"/>
            <a:r>
              <a:rPr kumimoji="1" lang="ja-JP" altLang="en-US" b="1" dirty="0">
                <a:latin typeface="MS Mincho" panose="02020609040205080304" pitchFamily="49" charset="-128"/>
                <a:ea typeface="MS Mincho" panose="02020609040205080304" pitchFamily="49" charset="-128"/>
              </a:rPr>
              <a:t>例．〇〇は、文学研究を行う上で</a:t>
            </a:r>
            <a:r>
              <a:rPr kumimoji="1" lang="ja-JP" altLang="en-US" b="1" dirty="0">
                <a:solidFill>
                  <a:schemeClr val="accent1"/>
                </a:solidFill>
                <a:latin typeface="MS Mincho" panose="02020609040205080304" pitchFamily="49" charset="-128"/>
                <a:ea typeface="MS Mincho" panose="02020609040205080304" pitchFamily="49" charset="-128"/>
              </a:rPr>
              <a:t>「</a:t>
            </a:r>
            <a:r>
              <a:rPr lang="ja-JP" altLang="en-US" b="1" dirty="0">
                <a:solidFill>
                  <a:schemeClr val="accent1"/>
                </a:solidFill>
                <a:latin typeface="MS Mincho" panose="02020609040205080304" pitchFamily="49" charset="-128"/>
                <a:ea typeface="MS Mincho" panose="02020609040205080304" pitchFamily="49" charset="-128"/>
              </a:rPr>
              <a:t>先行研究を探す際にもっとも有用なツールは、</a:t>
            </a:r>
            <a:r>
              <a:rPr kumimoji="1" lang="ja-JP" altLang="en-US" b="1" dirty="0">
                <a:solidFill>
                  <a:schemeClr val="accent1"/>
                </a:solidFill>
                <a:latin typeface="MS Mincho" panose="02020609040205080304" pitchFamily="49" charset="-128"/>
                <a:ea typeface="MS Mincho" panose="02020609040205080304" pitchFamily="49" charset="-128"/>
              </a:rPr>
              <a:t>国会図書館サーチ、国文学論文目録データベースの二つ」</a:t>
            </a:r>
            <a:r>
              <a:rPr kumimoji="1" lang="ja-JP" altLang="en-US" b="1" dirty="0">
                <a:latin typeface="MS Mincho" panose="02020609040205080304" pitchFamily="49" charset="-128"/>
                <a:ea typeface="MS Mincho" panose="02020609040205080304" pitchFamily="49" charset="-128"/>
              </a:rPr>
              <a:t>だという。</a:t>
            </a:r>
          </a:p>
        </p:txBody>
      </p:sp>
    </p:spTree>
    <p:extLst>
      <p:ext uri="{BB962C8B-B14F-4D97-AF65-F5344CB8AC3E}">
        <p14:creationId xmlns:p14="http://schemas.microsoft.com/office/powerpoint/2010/main" val="38366061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39EAD94-BDE7-E341-2132-EC64D0717BD1}"/>
              </a:ext>
            </a:extLst>
          </p:cNvPr>
          <p:cNvSpPr>
            <a:spLocks noGrp="1"/>
          </p:cNvSpPr>
          <p:nvPr>
            <p:ph type="title"/>
          </p:nvPr>
        </p:nvSpPr>
        <p:spPr/>
        <p:txBody>
          <a:bodyPr anchor="ctr">
            <a:normAutofit/>
          </a:bodyPr>
          <a:lstStyle/>
          <a:p>
            <a:r>
              <a:rPr lang="en-US" altLang="ja-JP" sz="2400" b="1" i="1" dirty="0">
                <a:latin typeface="MS Mincho" panose="02020609040205080304" pitchFamily="49" charset="-128"/>
                <a:ea typeface="MS Mincho" panose="02020609040205080304" pitchFamily="49" charset="-128"/>
              </a:rPr>
              <a:t>1-2</a:t>
            </a:r>
            <a:r>
              <a:rPr lang="ja-JP" altLang="en-US" sz="2400" b="1" i="1" dirty="0" err="1">
                <a:latin typeface="MS Mincho" panose="02020609040205080304" pitchFamily="49" charset="-128"/>
                <a:ea typeface="MS Mincho" panose="02020609040205080304" pitchFamily="49" charset="-128"/>
              </a:rPr>
              <a:t>．</a:t>
            </a:r>
            <a:r>
              <a:rPr lang="ja-JP" altLang="en-US" sz="2400" b="1" i="1" dirty="0">
                <a:latin typeface="MS Mincho" panose="02020609040205080304" pitchFamily="49" charset="-128"/>
                <a:ea typeface="MS Mincho" panose="02020609040205080304" pitchFamily="49" charset="-128"/>
              </a:rPr>
              <a:t>長い引用（直接引用）</a:t>
            </a:r>
            <a:endParaRPr kumimoji="1" lang="ja-JP" altLang="en-US" sz="2400" b="1" i="1" dirty="0"/>
          </a:p>
        </p:txBody>
      </p:sp>
      <p:sp>
        <p:nvSpPr>
          <p:cNvPr id="4" name="テキスト ボックス 3">
            <a:extLst>
              <a:ext uri="{FF2B5EF4-FFF2-40B4-BE49-F238E27FC236}">
                <a16:creationId xmlns:a16="http://schemas.microsoft.com/office/drawing/2014/main" id="{1B9AA757-8939-A9E4-624B-E234EB32740A}"/>
              </a:ext>
            </a:extLst>
          </p:cNvPr>
          <p:cNvSpPr txBox="1"/>
          <p:nvPr/>
        </p:nvSpPr>
        <p:spPr>
          <a:xfrm>
            <a:off x="1534696" y="1995055"/>
            <a:ext cx="9770613" cy="4247317"/>
          </a:xfrm>
          <a:prstGeom prst="rect">
            <a:avLst/>
          </a:prstGeom>
          <a:noFill/>
        </p:spPr>
        <p:txBody>
          <a:bodyPr wrap="square" rtlCol="0">
            <a:spAutoFit/>
          </a:bodyPr>
          <a:lstStyle/>
          <a:p>
            <a:pPr algn="just"/>
            <a:r>
              <a:rPr kumimoji="1" lang="ja-JP" altLang="en-US" b="1" dirty="0">
                <a:latin typeface="MS Mincho" panose="02020609040205080304" pitchFamily="49" charset="-128"/>
                <a:ea typeface="MS Mincho" panose="02020609040205080304" pitchFamily="49" charset="-128"/>
              </a:rPr>
              <a:t>☞長い引用は、引用する分量が多い場合（</a:t>
            </a:r>
            <a:r>
              <a:rPr kumimoji="1" lang="en-US" altLang="ja-JP" b="1" dirty="0">
                <a:latin typeface="MS Mincho" panose="02020609040205080304" pitchFamily="49" charset="-128"/>
                <a:ea typeface="MS Mincho" panose="02020609040205080304" pitchFamily="49" charset="-128"/>
              </a:rPr>
              <a:t>200</a:t>
            </a:r>
            <a:r>
              <a:rPr kumimoji="1" lang="ja-JP" altLang="en-US" b="1" dirty="0">
                <a:latin typeface="MS Mincho" panose="02020609040205080304" pitchFamily="49" charset="-128"/>
                <a:ea typeface="MS Mincho" panose="02020609040205080304" pitchFamily="49" charset="-128"/>
              </a:rPr>
              <a:t>字以上が目安）に行う</a:t>
            </a:r>
            <a:endParaRPr kumimoji="1" lang="en-US" altLang="ja-JP" b="1" dirty="0">
              <a:latin typeface="MS Mincho" panose="02020609040205080304" pitchFamily="49" charset="-128"/>
              <a:ea typeface="MS Mincho" panose="02020609040205080304" pitchFamily="49" charset="-128"/>
            </a:endParaRPr>
          </a:p>
          <a:p>
            <a:pPr algn="just"/>
            <a:endParaRPr kumimoji="1" lang="en-US" altLang="ja-JP" b="1" dirty="0">
              <a:latin typeface="MS Mincho" panose="02020609040205080304" pitchFamily="49" charset="-128"/>
              <a:ea typeface="MS Mincho" panose="02020609040205080304" pitchFamily="49" charset="-128"/>
            </a:endParaRPr>
          </a:p>
          <a:p>
            <a:pPr algn="just"/>
            <a:r>
              <a:rPr kumimoji="1" lang="ja-JP" altLang="en-US" b="1" dirty="0">
                <a:latin typeface="MS Mincho" panose="02020609040205080304" pitchFamily="49" charset="-128"/>
                <a:ea typeface="MS Mincho" panose="02020609040205080304" pitchFamily="49" charset="-128"/>
              </a:rPr>
              <a:t>☞長い引用をする場合は、一行空け・二段下げして引用する</a:t>
            </a:r>
            <a:endParaRPr kumimoji="1" lang="en-US" altLang="ja-JP" b="1" dirty="0">
              <a:latin typeface="MS Mincho" panose="02020609040205080304" pitchFamily="49" charset="-128"/>
              <a:ea typeface="MS Mincho" panose="02020609040205080304" pitchFamily="49" charset="-128"/>
            </a:endParaRPr>
          </a:p>
          <a:p>
            <a:pPr algn="just"/>
            <a:endParaRPr kumimoji="1" lang="en-US" altLang="ja-JP" b="1" dirty="0">
              <a:latin typeface="MS Mincho" panose="02020609040205080304" pitchFamily="49" charset="-128"/>
              <a:ea typeface="MS Mincho" panose="02020609040205080304" pitchFamily="49" charset="-128"/>
            </a:endParaRPr>
          </a:p>
          <a:p>
            <a:pPr algn="just"/>
            <a:r>
              <a:rPr kumimoji="1" lang="ja-JP" altLang="en-US" b="1" dirty="0">
                <a:latin typeface="MS Mincho" panose="02020609040205080304" pitchFamily="49" charset="-128"/>
                <a:ea typeface="MS Mincho" panose="02020609040205080304" pitchFamily="49" charset="-128"/>
              </a:rPr>
              <a:t>☞鉤括弧は不要</a:t>
            </a:r>
            <a:endParaRPr kumimoji="1" lang="en-US" altLang="ja-JP" b="1" dirty="0">
              <a:latin typeface="MS Mincho" panose="02020609040205080304" pitchFamily="49" charset="-128"/>
              <a:ea typeface="MS Mincho" panose="02020609040205080304" pitchFamily="49" charset="-128"/>
            </a:endParaRPr>
          </a:p>
          <a:p>
            <a:pPr algn="just"/>
            <a:endParaRPr kumimoji="1" lang="en-US" altLang="ja-JP" b="1" dirty="0">
              <a:latin typeface="MS Mincho" panose="02020609040205080304" pitchFamily="49" charset="-128"/>
              <a:ea typeface="MS Mincho" panose="02020609040205080304" pitchFamily="49" charset="-128"/>
            </a:endParaRPr>
          </a:p>
          <a:p>
            <a:pPr algn="just"/>
            <a:r>
              <a:rPr kumimoji="1" lang="ja-JP" altLang="en-US" b="1" dirty="0">
                <a:latin typeface="MS Mincho" panose="02020609040205080304" pitchFamily="49" charset="-128"/>
                <a:ea typeface="MS Mincho" panose="02020609040205080304" pitchFamily="49" charset="-128"/>
              </a:rPr>
              <a:t>例．〇〇は文学研究の資料調査について以下のように述べている。</a:t>
            </a:r>
            <a:endParaRPr kumimoji="1" lang="en-US" altLang="ja-JP" b="1" dirty="0">
              <a:latin typeface="MS Mincho" panose="02020609040205080304" pitchFamily="49" charset="-128"/>
              <a:ea typeface="MS Mincho" panose="02020609040205080304" pitchFamily="49" charset="-128"/>
            </a:endParaRPr>
          </a:p>
          <a:p>
            <a:pPr algn="just"/>
            <a:endParaRPr kumimoji="1" lang="en-US" altLang="ja-JP" b="1" dirty="0">
              <a:latin typeface="MS Mincho" panose="02020609040205080304" pitchFamily="49" charset="-128"/>
              <a:ea typeface="MS Mincho" panose="02020609040205080304" pitchFamily="49" charset="-128"/>
            </a:endParaRPr>
          </a:p>
          <a:p>
            <a:pPr marL="0" indent="0" algn="just">
              <a:buNone/>
            </a:pPr>
            <a:r>
              <a:rPr lang="ja-JP" altLang="en-US" b="1" dirty="0">
                <a:latin typeface="MS Mincho" panose="02020609040205080304" pitchFamily="49" charset="-128"/>
                <a:ea typeface="MS Mincho" panose="02020609040205080304" pitchFamily="49" charset="-128"/>
              </a:rPr>
              <a:t>　　　　</a:t>
            </a:r>
            <a:r>
              <a:rPr lang="ja-JP" altLang="en-US" b="1" dirty="0">
                <a:solidFill>
                  <a:schemeClr val="accent1"/>
                </a:solidFill>
                <a:latin typeface="MS Mincho" panose="02020609040205080304" pitchFamily="49" charset="-128"/>
                <a:ea typeface="MS Mincho" panose="02020609040205080304" pitchFamily="49" charset="-128"/>
              </a:rPr>
              <a:t>先行研究を探す際にもっとも有用なツールは、</a:t>
            </a:r>
            <a:r>
              <a:rPr kumimoji="1" lang="ja-JP" altLang="en-US" b="1" dirty="0">
                <a:solidFill>
                  <a:schemeClr val="accent1"/>
                </a:solidFill>
                <a:latin typeface="MS Mincho" panose="02020609040205080304" pitchFamily="49" charset="-128"/>
                <a:ea typeface="MS Mincho" panose="02020609040205080304" pitchFamily="49" charset="-128"/>
              </a:rPr>
              <a:t>国会図書館サーチ、国文学　　</a:t>
            </a:r>
            <a:endParaRPr kumimoji="1" lang="en-US" altLang="ja-JP" b="1" dirty="0">
              <a:solidFill>
                <a:schemeClr val="accent1"/>
              </a:solidFill>
              <a:latin typeface="MS Mincho" panose="02020609040205080304" pitchFamily="49" charset="-128"/>
              <a:ea typeface="MS Mincho" panose="02020609040205080304" pitchFamily="49" charset="-128"/>
            </a:endParaRPr>
          </a:p>
          <a:p>
            <a:pPr marL="0" indent="0" algn="just">
              <a:buNone/>
            </a:pPr>
            <a:r>
              <a:rPr kumimoji="1" lang="ja-JP" altLang="en-US" b="1" dirty="0">
                <a:solidFill>
                  <a:schemeClr val="accent1"/>
                </a:solidFill>
                <a:latin typeface="MS Mincho" panose="02020609040205080304" pitchFamily="49" charset="-128"/>
                <a:ea typeface="MS Mincho" panose="02020609040205080304" pitchFamily="49" charset="-128"/>
              </a:rPr>
              <a:t>　　　論文目録データベースの二つ。以上の二つに併せて、</a:t>
            </a:r>
            <a:r>
              <a:rPr kumimoji="1" lang="en-US" altLang="ja-JP" b="1" dirty="0" err="1">
                <a:solidFill>
                  <a:schemeClr val="accent1"/>
                </a:solidFill>
                <a:latin typeface="MS Mincho" panose="02020609040205080304" pitchFamily="49" charset="-128"/>
                <a:ea typeface="MS Mincho" panose="02020609040205080304" pitchFamily="49" charset="-128"/>
              </a:rPr>
              <a:t>CiNii</a:t>
            </a:r>
            <a:r>
              <a:rPr kumimoji="1" lang="ja-JP" altLang="en-US" b="1" dirty="0" err="1">
                <a:solidFill>
                  <a:schemeClr val="accent1"/>
                </a:solidFill>
                <a:latin typeface="MS Mincho" panose="02020609040205080304" pitchFamily="49" charset="-128"/>
                <a:ea typeface="MS Mincho" panose="02020609040205080304" pitchFamily="49" charset="-128"/>
              </a:rPr>
              <a:t>、</a:t>
            </a:r>
            <a:r>
              <a:rPr kumimoji="1" lang="ja-JP" altLang="en-US" b="1" dirty="0">
                <a:solidFill>
                  <a:schemeClr val="accent1"/>
                </a:solidFill>
                <a:latin typeface="MS Mincho" panose="02020609040205080304" pitchFamily="49" charset="-128"/>
                <a:ea typeface="MS Mincho" panose="02020609040205080304" pitchFamily="49" charset="-128"/>
              </a:rPr>
              <a:t>有力な学会誌に　</a:t>
            </a:r>
            <a:endParaRPr kumimoji="1" lang="en-US" altLang="ja-JP" b="1" dirty="0">
              <a:solidFill>
                <a:schemeClr val="accent1"/>
              </a:solidFill>
              <a:latin typeface="MS Mincho" panose="02020609040205080304" pitchFamily="49" charset="-128"/>
              <a:ea typeface="MS Mincho" panose="02020609040205080304" pitchFamily="49" charset="-128"/>
            </a:endParaRPr>
          </a:p>
          <a:p>
            <a:pPr marL="0" indent="0" algn="just">
              <a:buNone/>
            </a:pPr>
            <a:r>
              <a:rPr kumimoji="1" lang="ja-JP" altLang="en-US" b="1" dirty="0">
                <a:solidFill>
                  <a:schemeClr val="accent1"/>
                </a:solidFill>
                <a:latin typeface="MS Mincho" panose="02020609040205080304" pitchFamily="49" charset="-128"/>
                <a:ea typeface="MS Mincho" panose="02020609040205080304" pitchFamily="49" charset="-128"/>
              </a:rPr>
              <a:t>　　　掲載された論文を検索でき、</a:t>
            </a:r>
            <a:r>
              <a:rPr kumimoji="1" lang="en-US" altLang="ja-JP" b="1" dirty="0">
                <a:solidFill>
                  <a:schemeClr val="accent1"/>
                </a:solidFill>
                <a:latin typeface="MS Mincho" panose="02020609040205080304" pitchFamily="49" charset="-128"/>
                <a:ea typeface="MS Mincho" panose="02020609040205080304" pitchFamily="49" charset="-128"/>
              </a:rPr>
              <a:t>PDF</a:t>
            </a:r>
            <a:r>
              <a:rPr kumimoji="1" lang="ja-JP" altLang="en-US" b="1" dirty="0">
                <a:solidFill>
                  <a:schemeClr val="accent1"/>
                </a:solidFill>
                <a:latin typeface="MS Mincho" panose="02020609040205080304" pitchFamily="49" charset="-128"/>
                <a:ea typeface="MS Mincho" panose="02020609040205080304" pitchFamily="49" charset="-128"/>
              </a:rPr>
              <a:t>で</a:t>
            </a:r>
            <a:r>
              <a:rPr lang="ja-JP" altLang="en-US" b="1" dirty="0">
                <a:solidFill>
                  <a:schemeClr val="accent1"/>
                </a:solidFill>
                <a:latin typeface="MS Mincho" panose="02020609040205080304" pitchFamily="49" charset="-128"/>
                <a:ea typeface="MS Mincho" panose="02020609040205080304" pitchFamily="49" charset="-128"/>
              </a:rPr>
              <a:t>それ</a:t>
            </a:r>
            <a:r>
              <a:rPr kumimoji="1" lang="ja-JP" altLang="en-US" b="1" dirty="0">
                <a:solidFill>
                  <a:schemeClr val="accent1"/>
                </a:solidFill>
                <a:latin typeface="MS Mincho" panose="02020609040205080304" pitchFamily="49" charset="-128"/>
                <a:ea typeface="MS Mincho" panose="02020609040205080304" pitchFamily="49" charset="-128"/>
              </a:rPr>
              <a:t>を読める</a:t>
            </a:r>
            <a:r>
              <a:rPr kumimoji="1" lang="en-US" altLang="ja-JP" b="1" dirty="0">
                <a:solidFill>
                  <a:schemeClr val="accent1"/>
                </a:solidFill>
                <a:latin typeface="MS Mincho" panose="02020609040205080304" pitchFamily="49" charset="-128"/>
                <a:ea typeface="MS Mincho" panose="02020609040205080304" pitchFamily="49" charset="-128"/>
              </a:rPr>
              <a:t>J–Stage</a:t>
            </a:r>
            <a:r>
              <a:rPr kumimoji="1" lang="ja-JP" altLang="en-US" b="1" dirty="0" err="1">
                <a:solidFill>
                  <a:schemeClr val="accent1"/>
                </a:solidFill>
                <a:latin typeface="MS Mincho" panose="02020609040205080304" pitchFamily="49" charset="-128"/>
                <a:ea typeface="MS Mincho" panose="02020609040205080304" pitchFamily="49" charset="-128"/>
              </a:rPr>
              <a:t>、</a:t>
            </a:r>
            <a:r>
              <a:rPr kumimoji="1" lang="ja-JP" altLang="en-US" b="1" dirty="0">
                <a:solidFill>
                  <a:schemeClr val="accent1"/>
                </a:solidFill>
                <a:latin typeface="MS Mincho" panose="02020609040205080304" pitchFamily="49" charset="-128"/>
                <a:ea typeface="MS Mincho" panose="02020609040205080304" pitchFamily="49" charset="-128"/>
              </a:rPr>
              <a:t>独自の記事目録を　</a:t>
            </a:r>
            <a:endParaRPr kumimoji="1" lang="en-US" altLang="ja-JP" b="1" dirty="0">
              <a:solidFill>
                <a:schemeClr val="accent1"/>
              </a:solidFill>
              <a:latin typeface="MS Mincho" panose="02020609040205080304" pitchFamily="49" charset="-128"/>
              <a:ea typeface="MS Mincho" panose="02020609040205080304" pitchFamily="49" charset="-128"/>
            </a:endParaRPr>
          </a:p>
          <a:p>
            <a:pPr marL="0" indent="0" algn="just">
              <a:buNone/>
            </a:pPr>
            <a:r>
              <a:rPr kumimoji="1" lang="ja-JP" altLang="en-US" b="1" dirty="0">
                <a:solidFill>
                  <a:schemeClr val="accent1"/>
                </a:solidFill>
                <a:latin typeface="MS Mincho" panose="02020609040205080304" pitchFamily="49" charset="-128"/>
                <a:ea typeface="MS Mincho" panose="02020609040205080304" pitchFamily="49" charset="-128"/>
              </a:rPr>
              <a:t>　　　採集しているざっさくプラスなどのデータベースを</a:t>
            </a:r>
            <a:r>
              <a:rPr lang="ja-JP" altLang="en-US" b="1" dirty="0">
                <a:solidFill>
                  <a:schemeClr val="accent1"/>
                </a:solidFill>
                <a:latin typeface="MS Mincho" panose="02020609040205080304" pitchFamily="49" charset="-128"/>
                <a:ea typeface="MS Mincho" panose="02020609040205080304" pitchFamily="49" charset="-128"/>
              </a:rPr>
              <a:t>活用</a:t>
            </a:r>
            <a:r>
              <a:rPr kumimoji="1" lang="ja-JP" altLang="en-US" b="1" dirty="0">
                <a:solidFill>
                  <a:schemeClr val="accent1"/>
                </a:solidFill>
                <a:latin typeface="MS Mincho" panose="02020609040205080304" pitchFamily="49" charset="-128"/>
                <a:ea typeface="MS Mincho" panose="02020609040205080304" pitchFamily="49" charset="-128"/>
              </a:rPr>
              <a:t>すると良い。</a:t>
            </a:r>
            <a:endParaRPr kumimoji="1" lang="en-US" altLang="ja-JP" b="1" dirty="0">
              <a:solidFill>
                <a:schemeClr val="accent1"/>
              </a:solidFill>
              <a:latin typeface="MS Mincho" panose="02020609040205080304" pitchFamily="49" charset="-128"/>
              <a:ea typeface="MS Mincho" panose="02020609040205080304" pitchFamily="49" charset="-128"/>
            </a:endParaRPr>
          </a:p>
          <a:p>
            <a:pPr algn="just"/>
            <a:endParaRPr kumimoji="1" lang="en-US" altLang="ja-JP" b="1" dirty="0">
              <a:latin typeface="MS Mincho" panose="02020609040205080304" pitchFamily="49" charset="-128"/>
              <a:ea typeface="MS Mincho" panose="02020609040205080304" pitchFamily="49" charset="-128"/>
            </a:endParaRPr>
          </a:p>
          <a:p>
            <a:endParaRPr kumimoji="1" lang="en-US" altLang="ja-JP" b="1" dirty="0">
              <a:latin typeface="MS Mincho" panose="02020609040205080304" pitchFamily="49" charset="-128"/>
              <a:ea typeface="MS Mincho" panose="02020609040205080304" pitchFamily="49" charset="-128"/>
            </a:endParaRPr>
          </a:p>
          <a:p>
            <a:endParaRPr kumimoji="1" lang="ja-JP" altLang="en-US" dirty="0"/>
          </a:p>
        </p:txBody>
      </p:sp>
    </p:spTree>
    <p:extLst>
      <p:ext uri="{BB962C8B-B14F-4D97-AF65-F5344CB8AC3E}">
        <p14:creationId xmlns:p14="http://schemas.microsoft.com/office/powerpoint/2010/main" val="2862623562"/>
      </p:ext>
    </p:extLst>
  </p:cSld>
  <p:clrMapOvr>
    <a:masterClrMapping/>
  </p:clrMapOvr>
</p:sld>
</file>

<file path=ppt/theme/theme1.xml><?xml version="1.0" encoding="utf-8"?>
<a:theme xmlns:a="http://schemas.openxmlformats.org/drawingml/2006/main" name="ギャラリー">
  <a:themeElements>
    <a:clrScheme name="ギャラリー">
      <a:dk1>
        <a:sysClr val="windowText" lastClr="000000"/>
      </a:dk1>
      <a:lt1>
        <a:sysClr val="window" lastClr="FFFFFF"/>
      </a:lt1>
      <a:dk2>
        <a:srgbClr val="454545"/>
      </a:dk2>
      <a:lt2>
        <a:srgbClr val="EDEBE7"/>
      </a:lt2>
      <a:accent1>
        <a:srgbClr val="5FA534"/>
      </a:accent1>
      <a:accent2>
        <a:srgbClr val="DCAB34"/>
      </a:accent2>
      <a:accent3>
        <a:srgbClr val="D26D23"/>
      </a:accent3>
      <a:accent4>
        <a:srgbClr val="972323"/>
      </a:accent4>
      <a:accent5>
        <a:srgbClr val="236797"/>
      </a:accent5>
      <a:accent6>
        <a:srgbClr val="2FB6C6"/>
      </a:accent6>
      <a:hlink>
        <a:srgbClr val="8FC639"/>
      </a:hlink>
      <a:folHlink>
        <a:srgbClr val="E7C272"/>
      </a:folHlink>
    </a:clrScheme>
    <a:fontScheme name="ギャラリー">
      <a:majorFont>
        <a:latin typeface="Palatino Linotype" panose="020405020505050303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Palatino Linotype" panose="020405020505050303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ギャラリー">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AC464412-510E-4F2B-8947-A0DDBD028997}"/>
    </a:ext>
  </a:extLst>
</a:theme>
</file>

<file path=docProps/app.xml><?xml version="1.0" encoding="utf-8"?>
<Properties xmlns="http://schemas.openxmlformats.org/officeDocument/2006/extended-properties" xmlns:vt="http://schemas.openxmlformats.org/officeDocument/2006/docPropsVTypes">
  <Template>{C76C5125-6B07-094A-AF2C-5DD7A37BDEBB}tf10001119</Template>
  <TotalTime>3238</TotalTime>
  <Words>1554</Words>
  <Application>Microsoft Office PowerPoint</Application>
  <PresentationFormat>ワイド画面</PresentationFormat>
  <Paragraphs>106</Paragraphs>
  <Slides>17</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17</vt:i4>
      </vt:variant>
    </vt:vector>
  </HeadingPairs>
  <TitlesOfParts>
    <vt:vector size="24" baseType="lpstr">
      <vt:lpstr>ＭＳ ゴシック</vt:lpstr>
      <vt:lpstr>MS Mincho</vt:lpstr>
      <vt:lpstr>游ゴシック</vt:lpstr>
      <vt:lpstr>游ゴシック Light</vt:lpstr>
      <vt:lpstr>Arial</vt:lpstr>
      <vt:lpstr>Palatino Linotype</vt:lpstr>
      <vt:lpstr>ギャラリー</vt:lpstr>
      <vt:lpstr>レポート・論文FAQ   　文学研究における引用の作法について</vt:lpstr>
      <vt:lpstr>目次</vt:lpstr>
      <vt:lpstr>　　　　0．引用とは？ 　</vt:lpstr>
      <vt:lpstr>  1. 先行研究を踏襲する </vt:lpstr>
      <vt:lpstr> 2. 研究のオリジナリティを示す </vt:lpstr>
      <vt:lpstr> 3. 根拠・論拠を挙げる、他者の考えを説明する </vt:lpstr>
      <vt:lpstr> 1．直接引用と間接引用について 　　</vt:lpstr>
      <vt:lpstr>1-1．短い引用（直接引用）</vt:lpstr>
      <vt:lpstr>1-2．長い引用（直接引用）</vt:lpstr>
      <vt:lpstr>1-3．要約引用（間接引用）</vt:lpstr>
      <vt:lpstr>   2．レファレンスについて  </vt:lpstr>
      <vt:lpstr>レファレンスとは？</vt:lpstr>
      <vt:lpstr>2-1．図書（単著・共著）</vt:lpstr>
      <vt:lpstr>2-2．雑誌論文</vt:lpstr>
      <vt:lpstr> 2-3．その他（新聞記事、ウェブサイト） </vt:lpstr>
      <vt:lpstr>統一された注記の書き方はない</vt:lpstr>
      <vt:lpstr>3．その他の注意事項</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引用の作法について</dc:title>
  <dc:creator/>
  <cp:lastModifiedBy>池上　めぐみ</cp:lastModifiedBy>
  <cp:revision>31</cp:revision>
  <dcterms:created xsi:type="dcterms:W3CDTF">2022-10-19T02:06:19Z</dcterms:created>
  <dcterms:modified xsi:type="dcterms:W3CDTF">2022-12-22T06:21:11Z</dcterms:modified>
</cp:coreProperties>
</file>