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autoCompressPictures="0">
  <p:sldMasterIdLst>
    <p:sldMasterId id="2147483855" r:id="rId1"/>
  </p:sldMasterIdLst>
  <p:notesMasterIdLst>
    <p:notesMasterId r:id="rId12"/>
  </p:notesMasterIdLst>
  <p:sldIdLst>
    <p:sldId id="256" r:id="rId2"/>
    <p:sldId id="267" r:id="rId3"/>
    <p:sldId id="261" r:id="rId4"/>
    <p:sldId id="271" r:id="rId5"/>
    <p:sldId id="257" r:id="rId6"/>
    <p:sldId id="269" r:id="rId7"/>
    <p:sldId id="259" r:id="rId8"/>
    <p:sldId id="258" r:id="rId9"/>
    <p:sldId id="262" r:id="rId10"/>
    <p:sldId id="264" r:id="rId11"/>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hPGuRN0caulOd2aRMBjxxh9vz4I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26781" autoAdjust="0"/>
  </p:normalViewPr>
  <p:slideViewPr>
    <p:cSldViewPr snapToGrid="0">
      <p:cViewPr varScale="1">
        <p:scale>
          <a:sx n="19" d="100"/>
          <a:sy n="19" d="100"/>
        </p:scale>
        <p:origin x="2676"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notesMaster" Target="notesMasters/notesMaster1.xml"/><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93663" y="746125"/>
            <a:ext cx="6621462" cy="37258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0720" y="4721186"/>
            <a:ext cx="5445760" cy="4472702"/>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0720" y="4721186"/>
            <a:ext cx="5445760" cy="4472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dirty="0"/>
          </a:p>
        </p:txBody>
      </p:sp>
      <p:sp>
        <p:nvSpPr>
          <p:cNvPr id="82" name="Google Shape;82;p1:notes"/>
          <p:cNvSpPr>
            <a:spLocks noGrp="1" noRot="1" noChangeAspect="1"/>
          </p:cNvSpPr>
          <p:nvPr>
            <p:ph type="sldImg" idx="2"/>
          </p:nvPr>
        </p:nvSpPr>
        <p:spPr>
          <a:xfrm>
            <a:off x="92075" y="746125"/>
            <a:ext cx="6623050" cy="37258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6:notes"/>
          <p:cNvSpPr txBox="1">
            <a:spLocks noGrp="1"/>
          </p:cNvSpPr>
          <p:nvPr>
            <p:ph type="body" idx="1"/>
          </p:nvPr>
        </p:nvSpPr>
        <p:spPr>
          <a:xfrm>
            <a:off x="680720" y="4721186"/>
            <a:ext cx="5445760" cy="4472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dirty="0"/>
              <a:t>最後に、よく相談者に伝えるアドバイスを二つ挙げておきます。</a:t>
            </a:r>
            <a:endParaRPr lang="en-US" altLang="ja-JP" dirty="0"/>
          </a:p>
          <a:p>
            <a:pPr marL="0" lvl="0" indent="0" algn="l" rtl="0">
              <a:spcBef>
                <a:spcPts val="0"/>
              </a:spcBef>
              <a:spcAft>
                <a:spcPts val="0"/>
              </a:spcAft>
              <a:buNone/>
            </a:pPr>
            <a:r>
              <a:rPr lang="ja-JP" altLang="en-US" dirty="0"/>
              <a:t>相談内容に関わらずよく話す内容なので、参考になる人も多いはずです。</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b="1" dirty="0"/>
              <a:t>１．シラバスを見直す</a:t>
            </a:r>
            <a:endParaRPr lang="en-US" altLang="ja-JP" b="1" dirty="0"/>
          </a:p>
          <a:p>
            <a:pPr marL="0" lvl="0" indent="0" algn="l" rtl="0">
              <a:spcBef>
                <a:spcPts val="0"/>
              </a:spcBef>
              <a:spcAft>
                <a:spcPts val="0"/>
              </a:spcAft>
              <a:buNone/>
            </a:pPr>
            <a:r>
              <a:rPr lang="ja-JP" altLang="en-US" dirty="0"/>
              <a:t>授業レポートで詰まった時には、シラバスを見直しましょう。</a:t>
            </a:r>
            <a:endParaRPr lang="en-US" altLang="ja-JP" dirty="0"/>
          </a:p>
          <a:p>
            <a:pPr marL="0" lvl="0" indent="0" algn="l" rtl="0">
              <a:spcBef>
                <a:spcPts val="0"/>
              </a:spcBef>
              <a:spcAft>
                <a:spcPts val="0"/>
              </a:spcAft>
              <a:buNone/>
            </a:pPr>
            <a:r>
              <a:rPr lang="ja-JP" altLang="en-US" dirty="0"/>
              <a:t>授業のシラバスは、担当教員がその授業の目的や意義、内容を簡潔にまとめたものです。</a:t>
            </a:r>
            <a:endParaRPr lang="en-US" altLang="ja-JP" dirty="0"/>
          </a:p>
          <a:p>
            <a:pPr marL="0" lvl="0" indent="0" algn="l" rtl="0">
              <a:spcBef>
                <a:spcPts val="0"/>
              </a:spcBef>
              <a:spcAft>
                <a:spcPts val="0"/>
              </a:spcAft>
              <a:buNone/>
            </a:pPr>
            <a:r>
              <a:rPr lang="ja-JP" altLang="en-US" dirty="0"/>
              <a:t>レポートを書く際の課題理解やテーマ設定のための有益な情報源になり得ます。</a:t>
            </a:r>
            <a:endParaRPr lang="en-US" altLang="ja-JP" dirty="0"/>
          </a:p>
          <a:p>
            <a:pPr marL="0" lvl="0" indent="0" algn="l" rtl="0">
              <a:spcBef>
                <a:spcPts val="0"/>
              </a:spcBef>
              <a:spcAft>
                <a:spcPts val="0"/>
              </a:spcAft>
              <a:buNone/>
            </a:pPr>
            <a:r>
              <a:rPr lang="ja-JP" altLang="en-US" dirty="0"/>
              <a:t>レポートを書いていて頭の中を整理したいとき、テーマがうまく決められないときなど、</a:t>
            </a:r>
            <a:endParaRPr lang="en-US" altLang="ja-JP" dirty="0"/>
          </a:p>
          <a:p>
            <a:pPr marL="0" lvl="0" indent="0" algn="l" rtl="0">
              <a:spcBef>
                <a:spcPts val="0"/>
              </a:spcBef>
              <a:spcAft>
                <a:spcPts val="0"/>
              </a:spcAft>
              <a:buNone/>
            </a:pPr>
            <a:r>
              <a:rPr lang="ja-JP" altLang="en-US" dirty="0"/>
              <a:t>読み返してみるといろいろと思い出すこと、発見することがあります。</a:t>
            </a: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r>
              <a:rPr lang="ja-JP" altLang="en-US" b="1" dirty="0"/>
              <a:t>２．担当教員に連絡する</a:t>
            </a:r>
            <a:endParaRPr lang="en-US" b="1" dirty="0"/>
          </a:p>
          <a:p>
            <a:pPr marL="0" lvl="0" indent="0" algn="l" rtl="0">
              <a:spcBef>
                <a:spcPts val="0"/>
              </a:spcBef>
              <a:spcAft>
                <a:spcPts val="0"/>
              </a:spcAft>
              <a:buNone/>
            </a:pPr>
            <a:r>
              <a:rPr lang="ja-JP" altLang="en-US" dirty="0"/>
              <a:t>自分で判断ができないことや何か不測の事態が起きた時には、なるべく早めに担当の先生に連絡をしましょう。</a:t>
            </a:r>
            <a:endParaRPr lang="en-US" altLang="ja-JP" dirty="0"/>
          </a:p>
          <a:p>
            <a:pPr marL="0" lvl="0" indent="0" algn="l" rtl="0">
              <a:spcBef>
                <a:spcPts val="0"/>
              </a:spcBef>
              <a:spcAft>
                <a:spcPts val="0"/>
              </a:spcAft>
              <a:buNone/>
            </a:pPr>
            <a:r>
              <a:rPr lang="ja-JP" altLang="en-US" dirty="0"/>
              <a:t>引用、参考文献の書き方や課題内容で不明な点がある場合は、ためらわずにメールしてみましょう。</a:t>
            </a:r>
            <a:endParaRPr lang="en-US" altLang="ja-JP" dirty="0"/>
          </a:p>
          <a:p>
            <a:pPr marL="0" lvl="0" indent="0" algn="l" rtl="0">
              <a:spcBef>
                <a:spcPts val="0"/>
              </a:spcBef>
              <a:spcAft>
                <a:spcPts val="0"/>
              </a:spcAft>
              <a:buNone/>
            </a:pPr>
            <a:r>
              <a:rPr lang="ja-JP" altLang="en-US" dirty="0"/>
              <a:t>相談しにくい、こんなこと聞いてもいいのだろうか、などと思っても、必要であれば早めに連絡しましょう。</a:t>
            </a:r>
            <a:endParaRPr lang="en-US" altLang="ja-JP" dirty="0"/>
          </a:p>
          <a:p>
            <a:pPr marL="0" lvl="0" indent="0" algn="l" rtl="0">
              <a:spcBef>
                <a:spcPts val="0"/>
              </a:spcBef>
              <a:spcAft>
                <a:spcPts val="0"/>
              </a:spcAft>
              <a:buNone/>
            </a:pPr>
            <a:r>
              <a:rPr lang="ja-JP" altLang="en-US" dirty="0"/>
              <a:t>連絡は早いほうが結果的に自分も楽です。</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先生に連絡する前には、必ず自分でシラバス、メール、</a:t>
            </a:r>
            <a:r>
              <a:rPr lang="en-US" altLang="ja-JP" dirty="0"/>
              <a:t>Canvas LMS</a:t>
            </a:r>
            <a:r>
              <a:rPr lang="ja-JP" altLang="en-US" dirty="0"/>
              <a:t>、立教時間などをよく確認して、</a:t>
            </a:r>
            <a:endParaRPr lang="en-US" altLang="ja-JP" dirty="0"/>
          </a:p>
          <a:p>
            <a:pPr marL="0" lvl="0" indent="0" algn="l" rtl="0">
              <a:spcBef>
                <a:spcPts val="0"/>
              </a:spcBef>
              <a:spcAft>
                <a:spcPts val="0"/>
              </a:spcAft>
              <a:buNone/>
            </a:pPr>
            <a:r>
              <a:rPr lang="ja-JP" altLang="en-US" dirty="0"/>
              <a:t>そのうえでわからない場合のみ連絡をするようにしましょう。</a:t>
            </a:r>
            <a:endParaRPr lang="en-US" altLang="ja-JP" dirty="0"/>
          </a:p>
          <a:p>
            <a:pPr marL="0" lvl="0" indent="0" algn="l" rtl="0">
              <a:spcBef>
                <a:spcPts val="0"/>
              </a:spcBef>
              <a:spcAft>
                <a:spcPts val="0"/>
              </a:spcAft>
              <a:buNone/>
            </a:pPr>
            <a:r>
              <a:rPr lang="ja-JP" altLang="en-US" dirty="0"/>
              <a:t>図書館ウェブサイトのレポート論文</a:t>
            </a:r>
            <a:r>
              <a:rPr lang="en-US" altLang="ja-JP" dirty="0"/>
              <a:t>FAQ</a:t>
            </a:r>
            <a:r>
              <a:rPr lang="ja-JP" altLang="en-US" dirty="0"/>
              <a:t>や</a:t>
            </a:r>
            <a:r>
              <a:rPr lang="en-US" altLang="ja-JP" dirty="0"/>
              <a:t>Master</a:t>
            </a:r>
            <a:r>
              <a:rPr lang="ja-JP" altLang="en-US" dirty="0"/>
              <a:t> </a:t>
            </a:r>
            <a:r>
              <a:rPr lang="en-US" altLang="ja-JP" dirty="0"/>
              <a:t>of</a:t>
            </a:r>
            <a:r>
              <a:rPr lang="ja-JP" altLang="en-US" dirty="0"/>
              <a:t> </a:t>
            </a:r>
            <a:r>
              <a:rPr lang="en-US" altLang="ja-JP" dirty="0"/>
              <a:t>Writing</a:t>
            </a:r>
            <a:r>
              <a:rPr lang="ja-JP" altLang="en-US" dirty="0"/>
              <a:t>のお手本を参考に簡潔かつ丁寧なメールを書きましょう。</a:t>
            </a:r>
            <a:endParaRPr lang="en-US" altLang="ja-JP" dirty="0"/>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endParaRPr dirty="0"/>
          </a:p>
        </p:txBody>
      </p:sp>
      <p:sp>
        <p:nvSpPr>
          <p:cNvPr id="130" name="Google Shape;130;p6:notes"/>
          <p:cNvSpPr>
            <a:spLocks noGrp="1" noRot="1" noChangeAspect="1"/>
          </p:cNvSpPr>
          <p:nvPr>
            <p:ph type="sldImg" idx="2"/>
          </p:nvPr>
        </p:nvSpPr>
        <p:spPr>
          <a:xfrm>
            <a:off x="92075" y="746125"/>
            <a:ext cx="6623050" cy="37258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pPr marL="0" lvl="0" indent="0" algn="l" rtl="0">
              <a:spcBef>
                <a:spcPts val="0"/>
              </a:spcBef>
              <a:spcAft>
                <a:spcPts val="0"/>
              </a:spcAft>
              <a:buNone/>
            </a:pPr>
            <a:r>
              <a:rPr lang="ja-JP" altLang="en-US" dirty="0"/>
              <a:t>ラーニングアドバイザー（</a:t>
            </a:r>
            <a:r>
              <a:rPr lang="en-US" altLang="ja-JP" dirty="0"/>
              <a:t>LA</a:t>
            </a:r>
            <a:r>
              <a:rPr lang="ja-JP" altLang="en-US" dirty="0"/>
              <a:t>）として勤務している中で、相談者からよく受ける質問というものがあります。</a:t>
            </a:r>
            <a:endParaRPr lang="en-US" altLang="ja-JP" dirty="0"/>
          </a:p>
          <a:p>
            <a:pPr marL="0" lvl="0" indent="0" algn="l" rtl="0">
              <a:spcBef>
                <a:spcPts val="0"/>
              </a:spcBef>
              <a:spcAft>
                <a:spcPts val="0"/>
              </a:spcAft>
              <a:buNone/>
            </a:pPr>
            <a:r>
              <a:rPr lang="ja-JP" altLang="en-US" dirty="0"/>
              <a:t>それぞれの課題や進捗状況によってさまざまな相談を受けますが、似たような疑問を抱えている人も多くいます。</a:t>
            </a:r>
            <a:endParaRPr lang="en-US" altLang="ja-JP" dirty="0"/>
          </a:p>
          <a:p>
            <a:pPr marL="0" lvl="0" indent="0" algn="l" rtl="0">
              <a:spcBef>
                <a:spcPts val="0"/>
              </a:spcBef>
              <a:spcAft>
                <a:spcPts val="0"/>
              </a:spcAft>
              <a:buNone/>
            </a:pPr>
            <a:endParaRPr kumimoji="1" lang="en-US" altLang="ja-JP" dirty="0"/>
          </a:p>
          <a:p>
            <a:pPr marL="0" lvl="0" indent="0" algn="l" rtl="0">
              <a:spcBef>
                <a:spcPts val="0"/>
              </a:spcBef>
              <a:spcAft>
                <a:spcPts val="0"/>
              </a:spcAft>
              <a:buNone/>
            </a:pPr>
            <a:r>
              <a:rPr lang="ja-JP" altLang="en-US" dirty="0"/>
              <a:t>今回は相談業務をしている中で、</a:t>
            </a:r>
            <a:r>
              <a:rPr lang="ja-JP" altLang="en-US" b="1" dirty="0"/>
              <a:t>よく受ける質問とそれに対する回答例</a:t>
            </a:r>
            <a:r>
              <a:rPr lang="ja-JP" altLang="en-US" dirty="0"/>
              <a:t>を挙げてみました。</a:t>
            </a:r>
          </a:p>
          <a:p>
            <a:pPr marL="0" lvl="0" indent="0" algn="l" rtl="0">
              <a:spcBef>
                <a:spcPts val="0"/>
              </a:spcBef>
              <a:spcAft>
                <a:spcPts val="0"/>
              </a:spcAft>
              <a:buNone/>
            </a:pPr>
            <a:r>
              <a:rPr lang="ja-JP" altLang="en-US" dirty="0"/>
              <a:t>想定問答として一般化したものですので、実際の相談者からの質問内容とは関係ありません。</a:t>
            </a:r>
          </a:p>
          <a:p>
            <a:pPr marL="0" lvl="0" indent="0" algn="l" rtl="0">
              <a:spcBef>
                <a:spcPts val="0"/>
              </a:spcBef>
              <a:spcAft>
                <a:spcPts val="0"/>
              </a:spcAft>
              <a:buNone/>
            </a:pPr>
            <a:r>
              <a:rPr lang="ja-JP" altLang="en-US" dirty="0"/>
              <a:t>質問としての枠組みの部分だけを使って構成し直したものです。</a:t>
            </a:r>
            <a:endParaRPr lang="en-US" altLang="ja-JP" dirty="0"/>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kumimoji="1" lang="ja-JP" altLang="en-US" dirty="0"/>
              <a:t>ここでは主に授業課題として出るレポートを想定していますが、卒業論文などを書く際にも参考にできる内容となっています。</a:t>
            </a:r>
            <a:endParaRPr kumimoji="1" lang="en-US" altLang="ja-JP" dirty="0"/>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kumimoji="1" lang="ja-JP" altLang="en-US" dirty="0"/>
              <a:t>あくまで一般的な回答例です。</a:t>
            </a:r>
            <a:endParaRPr kumimoji="1" lang="en-US" altLang="ja-JP" dirty="0"/>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kumimoji="1" lang="ja-JP" altLang="en-US" dirty="0"/>
              <a:t>個別のケースについては、教員や</a:t>
            </a:r>
            <a:r>
              <a:rPr kumimoji="1" lang="en-US" altLang="ja-JP" dirty="0"/>
              <a:t>LA</a:t>
            </a:r>
            <a:r>
              <a:rPr kumimoji="1" lang="ja-JP" altLang="en-US" dirty="0"/>
              <a:t>にご相談ください。</a:t>
            </a:r>
            <a:endParaRPr kumimoji="1" lang="en-US" altLang="ja-JP" dirty="0"/>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kumimoji="1" lang="en-US" altLang="ja-JP" dirty="0"/>
          </a:p>
          <a:p>
            <a:pPr marL="158750" indent="0">
              <a:buNone/>
            </a:pPr>
            <a:endParaRPr kumimoji="1" lang="ja-JP" altLang="en-US" dirty="0"/>
          </a:p>
        </p:txBody>
      </p:sp>
    </p:spTree>
    <p:extLst>
      <p:ext uri="{BB962C8B-B14F-4D97-AF65-F5344CB8AC3E}">
        <p14:creationId xmlns:p14="http://schemas.microsoft.com/office/powerpoint/2010/main" val="462659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7:notes"/>
          <p:cNvSpPr txBox="1">
            <a:spLocks noGrp="1"/>
          </p:cNvSpPr>
          <p:nvPr>
            <p:ph type="body" idx="1"/>
          </p:nvPr>
        </p:nvSpPr>
        <p:spPr>
          <a:xfrm>
            <a:off x="680720" y="4721186"/>
            <a:ext cx="5445760" cy="4472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dirty="0"/>
              <a:t>授業レポートのテーマが決められないという相談は、最もよく受けるもののひとつです。</a:t>
            </a:r>
            <a:endParaRPr lang="en-US" altLang="ja-JP" dirty="0"/>
          </a:p>
          <a:p>
            <a:pPr marL="0" lvl="0" indent="0" algn="l" rtl="0">
              <a:spcBef>
                <a:spcPts val="0"/>
              </a:spcBef>
              <a:spcAft>
                <a:spcPts val="0"/>
              </a:spcAft>
              <a:buNone/>
            </a:pPr>
            <a:endParaRPr lang="en-US" dirty="0"/>
          </a:p>
          <a:p>
            <a:pPr marL="0" lvl="0" indent="0" algn="l" rtl="0">
              <a:spcBef>
                <a:spcPts val="0"/>
              </a:spcBef>
              <a:spcAft>
                <a:spcPts val="0"/>
              </a:spcAft>
              <a:buNone/>
            </a:pPr>
            <a:r>
              <a:rPr lang="ja-JP" altLang="en-US" dirty="0"/>
              <a:t>テーマが決められない場合は、まず</a:t>
            </a:r>
            <a:r>
              <a:rPr lang="ja-JP" altLang="en-US" b="1" dirty="0"/>
              <a:t>授業とレポート課題の内容を確認</a:t>
            </a:r>
            <a:r>
              <a:rPr lang="ja-JP" altLang="en-US" dirty="0"/>
              <a:t>しましょう。</a:t>
            </a:r>
            <a:endParaRPr lang="en-US" altLang="ja-JP" dirty="0"/>
          </a:p>
          <a:p>
            <a:pPr marL="0" lvl="0" indent="0" algn="l" rtl="0">
              <a:spcBef>
                <a:spcPts val="0"/>
              </a:spcBef>
              <a:spcAft>
                <a:spcPts val="0"/>
              </a:spcAft>
              <a:buNone/>
            </a:pPr>
            <a:r>
              <a:rPr lang="ja-JP" altLang="en-US" dirty="0"/>
              <a:t>どんなテーマの授業で、具体的に毎週の授業で何をやっているのか、レポート課題では何が求められているのか、整理します。</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課題と授業の全体像が把握できたら、次に、その授業の中で</a:t>
            </a:r>
            <a:r>
              <a:rPr lang="ja-JP" altLang="en-US" b="1" dirty="0"/>
              <a:t>特に印象に残っている回や内容、文献</a:t>
            </a:r>
            <a:r>
              <a:rPr lang="ja-JP" altLang="en-US" dirty="0"/>
              <a:t>などについて思い出してみてください。</a:t>
            </a:r>
            <a:endParaRPr lang="en-US" altLang="ja-JP" dirty="0"/>
          </a:p>
          <a:p>
            <a:pPr marL="0" lvl="0" indent="0" algn="l" rtl="0">
              <a:spcBef>
                <a:spcPts val="0"/>
              </a:spcBef>
              <a:spcAft>
                <a:spcPts val="0"/>
              </a:spcAft>
              <a:buNone/>
            </a:pPr>
            <a:r>
              <a:rPr lang="ja-JP" altLang="en-US" dirty="0"/>
              <a:t>何が印象に残っているのか考えてみると、それがきっかけになってテーマが決めやすくなります。</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この時出てきたものを取っ掛かりにして、レポートのテーマを決め、具体的に論証するための問いを設定してみます。</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この段階では問いもテーマも仮で問題ありません。</a:t>
            </a:r>
            <a:endParaRPr lang="en-US" altLang="ja-JP" dirty="0"/>
          </a:p>
          <a:p>
            <a:pPr marL="0" lvl="0" indent="0" algn="l" rtl="0">
              <a:spcBef>
                <a:spcPts val="0"/>
              </a:spcBef>
              <a:spcAft>
                <a:spcPts val="0"/>
              </a:spcAft>
              <a:buNone/>
            </a:pPr>
            <a:r>
              <a:rPr lang="ja-JP" altLang="en-US" dirty="0"/>
              <a:t>実際の作業では、ある程度段階が進むと問いの形が変化することはよくありますし、それは必要な変化でもあります。</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endParaRPr dirty="0"/>
          </a:p>
        </p:txBody>
      </p:sp>
      <p:sp>
        <p:nvSpPr>
          <p:cNvPr id="112" name="Google Shape;112;p7:notes"/>
          <p:cNvSpPr>
            <a:spLocks noGrp="1" noRot="1" noChangeAspect="1"/>
          </p:cNvSpPr>
          <p:nvPr>
            <p:ph type="sldImg" idx="2"/>
          </p:nvPr>
        </p:nvSpPr>
        <p:spPr>
          <a:xfrm>
            <a:off x="92075" y="746125"/>
            <a:ext cx="6623050" cy="37258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pPr marL="0" lvl="0" indent="0" algn="l" rtl="0">
              <a:spcBef>
                <a:spcPts val="0"/>
              </a:spcBef>
              <a:spcAft>
                <a:spcPts val="0"/>
              </a:spcAft>
              <a:buNone/>
            </a:pPr>
            <a:r>
              <a:rPr lang="ja-JP" altLang="en-US" dirty="0"/>
              <a:t>レポートで</a:t>
            </a:r>
            <a:r>
              <a:rPr lang="ja-JP" altLang="en-US" b="1" dirty="0"/>
              <a:t>分析する対象はなるべく具体的</a:t>
            </a:r>
            <a:r>
              <a:rPr lang="ja-JP" altLang="en-US" dirty="0"/>
              <a:t>にすることをおすすめします。</a:t>
            </a:r>
            <a:endParaRPr lang="en-US" altLang="ja-JP" dirty="0"/>
          </a:p>
          <a:p>
            <a:pPr marL="0" lvl="0" indent="0" algn="l" rtl="0">
              <a:spcBef>
                <a:spcPts val="0"/>
              </a:spcBef>
              <a:spcAft>
                <a:spcPts val="0"/>
              </a:spcAft>
              <a:buNone/>
            </a:pPr>
            <a:r>
              <a:rPr lang="ja-JP" altLang="en-US" dirty="0"/>
              <a:t>抽象的なテーマを選んでしまうと、数千字程度のレポートでは検討しきれません。</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例えば、ひとつの作品（映画、文学、アニメ、ゲーム、などなんでも）や個人（著名な作家などだけでなく、きちんとインタビューを行えば自分の家族でも）、政策など、</a:t>
            </a:r>
            <a:endParaRPr lang="en-US" altLang="ja-JP" dirty="0"/>
          </a:p>
          <a:p>
            <a:pPr marL="0" lvl="0" indent="0" algn="l" rtl="0">
              <a:spcBef>
                <a:spcPts val="0"/>
              </a:spcBef>
              <a:spcAft>
                <a:spcPts val="0"/>
              </a:spcAft>
              <a:buNone/>
            </a:pPr>
            <a:r>
              <a:rPr lang="ja-JP" altLang="en-US" dirty="0"/>
              <a:t>とにかく具体的なものから抽象的な次元へ向かって考えると書きやすくなります。</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授業で扱った対象を授業とは違う方向から検討しなおすということもできるかもしれません。</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例えば、韓流ブームについてひとつのレポートで考えるというのは抽象度が高く難しいですが、この作品を通じて韓流ブームについて考えるという形式にすると</a:t>
            </a:r>
            <a:endParaRPr lang="en-US" altLang="ja-JP" dirty="0"/>
          </a:p>
          <a:p>
            <a:pPr marL="0" lvl="0" indent="0" algn="l" rtl="0">
              <a:spcBef>
                <a:spcPts val="0"/>
              </a:spcBef>
              <a:spcAft>
                <a:spcPts val="0"/>
              </a:spcAft>
              <a:buNone/>
            </a:pPr>
            <a:r>
              <a:rPr lang="ja-JP" altLang="en-US" dirty="0"/>
              <a:t>レポートとしてはより書きやすくなる、というようなことです。</a:t>
            </a:r>
            <a:endParaRPr lang="en-US" altLang="ja-JP" dirty="0"/>
          </a:p>
          <a:p>
            <a:pPr marL="0" lvl="0" indent="0" algn="l" rtl="0">
              <a:spcBef>
                <a:spcPts val="0"/>
              </a:spcBef>
              <a:spcAft>
                <a:spcPts val="0"/>
              </a:spcAft>
              <a:buNone/>
            </a:pPr>
            <a:endParaRPr kumimoji="1" lang="en-US" altLang="ja-JP" dirty="0"/>
          </a:p>
          <a:p>
            <a:pPr marL="0" lvl="0" indent="0" algn="l" rtl="0">
              <a:spcBef>
                <a:spcPts val="0"/>
              </a:spcBef>
              <a:spcAft>
                <a:spcPts val="0"/>
              </a:spcAft>
              <a:buNone/>
            </a:pPr>
            <a:r>
              <a:rPr lang="ja-JP" altLang="en-US" dirty="0"/>
              <a:t>さらに詳しくテーマ設定について知りたい場合は、レポート・論文</a:t>
            </a:r>
            <a:r>
              <a:rPr lang="en-US" altLang="ja-JP" dirty="0"/>
              <a:t>FAQ</a:t>
            </a:r>
            <a:r>
              <a:rPr lang="ja-JP" altLang="en-US" dirty="0"/>
              <a:t>のレポートの取り組み方というセクションも参照してみてください。</a:t>
            </a:r>
            <a:endParaRPr lang="en-US" altLang="ja-JP" dirty="0"/>
          </a:p>
          <a:p>
            <a:pPr marL="0" lvl="0" indent="0" algn="l" rtl="0">
              <a:spcBef>
                <a:spcPts val="0"/>
              </a:spcBef>
              <a:spcAft>
                <a:spcPts val="0"/>
              </a:spcAft>
              <a:buNone/>
            </a:pPr>
            <a:r>
              <a:rPr lang="en-US" altLang="ja-JP" dirty="0"/>
              <a:t>https://library.rikkyo.ac.jp/learning/faq/</a:t>
            </a:r>
          </a:p>
        </p:txBody>
      </p:sp>
    </p:spTree>
    <p:extLst>
      <p:ext uri="{BB962C8B-B14F-4D97-AF65-F5344CB8AC3E}">
        <p14:creationId xmlns:p14="http://schemas.microsoft.com/office/powerpoint/2010/main" val="2851156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0720" y="4721186"/>
            <a:ext cx="5445760" cy="4472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dirty="0"/>
              <a:t>次は、ある程度レポートを書いてみた、あるいは最後まで一応書いてみたけれど、ほかの人の書いた論文やデータからの引用が多く、自分が書いた部分が少なすぎるのではないかという相談です。</a:t>
            </a:r>
            <a:endParaRPr lang="en-US" altLang="ja-JP" dirty="0"/>
          </a:p>
          <a:p>
            <a:pPr marL="0" lvl="0" indent="0" algn="l" rtl="0">
              <a:spcBef>
                <a:spcPts val="0"/>
              </a:spcBef>
              <a:spcAft>
                <a:spcPts val="0"/>
              </a:spcAft>
              <a:buNone/>
            </a:pPr>
            <a:endParaRPr lang="en-US" dirty="0"/>
          </a:p>
          <a:p>
            <a:pPr marL="0" lvl="0" indent="0" algn="l" rtl="0">
              <a:spcBef>
                <a:spcPts val="0"/>
              </a:spcBef>
              <a:spcAft>
                <a:spcPts val="0"/>
              </a:spcAft>
              <a:buNone/>
            </a:pPr>
            <a:r>
              <a:rPr lang="ja-JP" altLang="en-US" dirty="0"/>
              <a:t>この場合に、まず確認しなければいけないのは、ここまでに書いた「引用ばかり」の部分とは、</a:t>
            </a:r>
            <a:r>
              <a:rPr lang="ja-JP" altLang="en-US" b="0" dirty="0"/>
              <a:t>本来はレポートの</a:t>
            </a:r>
            <a:r>
              <a:rPr lang="ja-JP" altLang="en-US" b="1" dirty="0"/>
              <a:t>前提になる部分</a:t>
            </a:r>
            <a:r>
              <a:rPr lang="ja-JP" altLang="en-US" dirty="0"/>
              <a:t>だということです。</a:t>
            </a:r>
            <a:endParaRPr lang="en-US" altLang="ja-JP" dirty="0"/>
          </a:p>
          <a:p>
            <a:pPr marL="0" lvl="0" indent="0" algn="l" rtl="0">
              <a:spcBef>
                <a:spcPts val="0"/>
              </a:spcBef>
              <a:spcAft>
                <a:spcPts val="0"/>
              </a:spcAft>
              <a:buNone/>
            </a:pPr>
            <a:r>
              <a:rPr lang="ja-JP" altLang="en-US" dirty="0"/>
              <a:t>自分の文章がないということで相談に来られる方の多くが、この前提部分を本文として扱ってしまっているために、ある程度以上の長さは書けているのに、自分の書いた文章は少ないという状態になっていまうのだと思われます。</a:t>
            </a:r>
            <a:endParaRPr lang="en-US" altLang="ja-JP" dirty="0"/>
          </a:p>
          <a:p>
            <a:pPr marL="0" lvl="0" indent="0" algn="l" rtl="0">
              <a:spcBef>
                <a:spcPts val="0"/>
              </a:spcBef>
              <a:spcAft>
                <a:spcPts val="0"/>
              </a:spcAft>
              <a:buNone/>
            </a:pPr>
            <a:endParaRPr lang="en-US" dirty="0"/>
          </a:p>
          <a:p>
            <a:pPr marL="0" lvl="0" indent="0" algn="l" rtl="0">
              <a:spcBef>
                <a:spcPts val="0"/>
              </a:spcBef>
              <a:spcAft>
                <a:spcPts val="0"/>
              </a:spcAft>
              <a:buNone/>
            </a:pPr>
            <a:r>
              <a:rPr lang="ja-JP" altLang="en-US" dirty="0"/>
              <a:t>興味のあること、知りたいことについて調べることはレポートを書くうえでもとても重要です。</a:t>
            </a:r>
            <a:endParaRPr lang="en-US" altLang="ja-JP" dirty="0"/>
          </a:p>
          <a:p>
            <a:pPr marL="0" lvl="0" indent="0" algn="l" rtl="0">
              <a:spcBef>
                <a:spcPts val="0"/>
              </a:spcBef>
              <a:spcAft>
                <a:spcPts val="0"/>
              </a:spcAft>
              <a:buNone/>
            </a:pPr>
            <a:r>
              <a:rPr lang="ja-JP" altLang="en-US" dirty="0"/>
              <a:t>しかし、調べてすぐわかるだけでは、</a:t>
            </a:r>
            <a:r>
              <a:rPr lang="ja-JP" altLang="en-US" b="1" dirty="0"/>
              <a:t>調べ学習にはなってもレポートにはなりません</a:t>
            </a:r>
            <a:r>
              <a:rPr lang="ja-JP" altLang="en-US" dirty="0"/>
              <a:t>。</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レポートには何かしらの問いを立て、対象を分析して、問いについて論証するというプロセスが必要です。</a:t>
            </a:r>
            <a:endParaRPr lang="en-US" altLang="ja-JP" dirty="0"/>
          </a:p>
          <a:p>
            <a:pPr marL="0" lvl="0" indent="0" algn="l" rtl="0">
              <a:spcBef>
                <a:spcPts val="0"/>
              </a:spcBef>
              <a:spcAft>
                <a:spcPts val="0"/>
              </a:spcAft>
              <a:buNone/>
            </a:pPr>
            <a:r>
              <a:rPr lang="ja-JP" altLang="en-US" dirty="0"/>
              <a:t>調べるという作業は、実はこの論証プロセスの前提にあたる部分です。</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調べた背景、つまりここでいう「引用ばかり」の部分を踏まえて、このレポートではこういう対象について分析する、こういう問いの立て方をする、といった自分の議論を始めるために「引用ばかり」の部分があるといえます。</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endParaRPr lang="en-US" altLang="ja-JP" dirty="0"/>
          </a:p>
        </p:txBody>
      </p:sp>
      <p:sp>
        <p:nvSpPr>
          <p:cNvPr id="88" name="Google Shape;88;p2:notes"/>
          <p:cNvSpPr>
            <a:spLocks noGrp="1" noRot="1" noChangeAspect="1"/>
          </p:cNvSpPr>
          <p:nvPr>
            <p:ph type="sldImg" idx="2"/>
          </p:nvPr>
        </p:nvSpPr>
        <p:spPr>
          <a:xfrm>
            <a:off x="92075" y="746125"/>
            <a:ext cx="6623050" cy="37258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pPr marL="0" lvl="0" indent="0" algn="l" rtl="0">
              <a:spcBef>
                <a:spcPts val="0"/>
              </a:spcBef>
              <a:spcAft>
                <a:spcPts val="0"/>
              </a:spcAft>
              <a:buNone/>
            </a:pPr>
            <a:r>
              <a:rPr lang="ja-JP" altLang="en-US" dirty="0"/>
              <a:t>なぜ「引用ばかり」の文章になっているのか、どう対処すればいいのか、もう少し具体的に見ていきましょう。</a:t>
            </a:r>
            <a:endParaRPr lang="en-US" altLang="ja-JP" dirty="0"/>
          </a:p>
          <a:p>
            <a:pPr marL="0" lvl="0" indent="0" algn="l" rtl="0">
              <a:spcBef>
                <a:spcPts val="0"/>
              </a:spcBef>
              <a:spcAft>
                <a:spcPts val="0"/>
              </a:spcAft>
              <a:buNone/>
            </a:pPr>
            <a:endParaRPr lang="ja-JP" altLang="en-US" dirty="0"/>
          </a:p>
          <a:p>
            <a:pPr marL="0" lvl="0" indent="0" algn="l" rtl="0">
              <a:spcBef>
                <a:spcPts val="0"/>
              </a:spcBef>
              <a:spcAft>
                <a:spcPts val="0"/>
              </a:spcAft>
              <a:buNone/>
            </a:pPr>
            <a:r>
              <a:rPr lang="ja-JP" altLang="en-US" b="1" dirty="0"/>
              <a:t>１．テーマや問いの設定が広すぎる</a:t>
            </a:r>
            <a:endParaRPr lang="en-US" altLang="ja-JP" b="1" dirty="0"/>
          </a:p>
          <a:p>
            <a:pPr marL="0" lvl="0" indent="0" algn="l" rtl="0">
              <a:spcBef>
                <a:spcPts val="0"/>
              </a:spcBef>
              <a:spcAft>
                <a:spcPts val="0"/>
              </a:spcAft>
              <a:buNone/>
            </a:pPr>
            <a:endParaRPr lang="ja-JP" altLang="en-US" dirty="0"/>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ja-JP" altLang="en-US" dirty="0"/>
              <a:t>最もよくあるケースは、レポートのテーマ設定が広すぎるというパターンです。</a:t>
            </a:r>
          </a:p>
          <a:p>
            <a:pPr marL="0" lvl="0" indent="0" algn="l" rtl="0">
              <a:spcBef>
                <a:spcPts val="0"/>
              </a:spcBef>
              <a:spcAft>
                <a:spcPts val="0"/>
              </a:spcAft>
              <a:buNone/>
            </a:pPr>
            <a:r>
              <a:rPr lang="ja-JP" altLang="en-US" dirty="0"/>
              <a:t>テーマが広すぎると、レポートで検証する問いも広くなりすぎる、あるいはあいまいになってしまい、結果的に、そのテーマについての概要的な内容＝ほかの人の文章の引用を書くだけになってしまうことがあります。</a:t>
            </a:r>
            <a:endParaRPr lang="en-US" altLang="ja-JP" dirty="0"/>
          </a:p>
          <a:p>
            <a:pPr marL="0" lvl="0" indent="0" algn="l" rtl="0">
              <a:spcBef>
                <a:spcPts val="0"/>
              </a:spcBef>
              <a:spcAft>
                <a:spcPts val="0"/>
              </a:spcAft>
              <a:buNone/>
            </a:pPr>
            <a:endParaRPr lang="ja-JP" altLang="en-US" dirty="0"/>
          </a:p>
          <a:p>
            <a:pPr marL="0" lvl="0" indent="0" algn="l" rtl="0">
              <a:spcBef>
                <a:spcPts val="0"/>
              </a:spcBef>
              <a:spcAft>
                <a:spcPts val="0"/>
              </a:spcAft>
              <a:buNone/>
            </a:pPr>
            <a:r>
              <a:rPr lang="ja-JP" altLang="en-US" dirty="0"/>
              <a:t>たとえば、「日本におけるジェンダー問題について」では明らかにテーマが広すぎます。</a:t>
            </a:r>
            <a:endParaRPr lang="en-US" altLang="ja-JP" dirty="0"/>
          </a:p>
          <a:p>
            <a:pPr marL="0" lvl="0" indent="0" algn="l" rtl="0">
              <a:spcBef>
                <a:spcPts val="0"/>
              </a:spcBef>
              <a:spcAft>
                <a:spcPts val="0"/>
              </a:spcAft>
              <a:buNone/>
            </a:pPr>
            <a:r>
              <a:rPr lang="ja-JP" altLang="en-US" dirty="0"/>
              <a:t>世の中の大半のことにジェンダーはかかわっており、それらすべてを調べることも理解することも不可能です。</a:t>
            </a:r>
            <a:endParaRPr lang="en-US" altLang="ja-JP" dirty="0"/>
          </a:p>
          <a:p>
            <a:pPr marL="0" lvl="0" indent="0" algn="l" rtl="0">
              <a:spcBef>
                <a:spcPts val="0"/>
              </a:spcBef>
              <a:spcAft>
                <a:spcPts val="0"/>
              </a:spcAft>
              <a:buNone/>
            </a:pPr>
            <a:endParaRPr kumimoji="1" lang="en-US" altLang="ja-JP" dirty="0"/>
          </a:p>
          <a:p>
            <a:pPr marL="0" lvl="0" indent="0" algn="l" rtl="0">
              <a:spcBef>
                <a:spcPts val="0"/>
              </a:spcBef>
              <a:spcAft>
                <a:spcPts val="0"/>
              </a:spcAft>
              <a:buNone/>
            </a:pPr>
            <a:r>
              <a:rPr kumimoji="1" lang="ja-JP" altLang="en-US" dirty="0"/>
              <a:t>このケースの簡単な対処法は、具体的かつまだ論文化されていない対象を一つ選んで分析することです。</a:t>
            </a:r>
            <a:endParaRPr kumimoji="1" lang="en-US" altLang="ja-JP" dirty="0"/>
          </a:p>
          <a:p>
            <a:pPr marL="0" lvl="0" indent="0" algn="l" rtl="0">
              <a:spcBef>
                <a:spcPts val="0"/>
              </a:spcBef>
              <a:spcAft>
                <a:spcPts val="0"/>
              </a:spcAft>
              <a:buNone/>
            </a:pPr>
            <a:endParaRPr kumimoji="1" lang="en-US" altLang="ja-JP" dirty="0"/>
          </a:p>
          <a:p>
            <a:pPr marL="0" lvl="0" indent="0" algn="l" rtl="0">
              <a:spcBef>
                <a:spcPts val="0"/>
              </a:spcBef>
              <a:spcAft>
                <a:spcPts val="0"/>
              </a:spcAft>
              <a:buNone/>
            </a:pPr>
            <a:r>
              <a:rPr kumimoji="1" lang="ja-JP" altLang="en-US" dirty="0"/>
              <a:t>たとえば、「日本におけるジェンダー問題」ではなく、〇〇という政策におけるジェンダー概念や〇〇という映画におけるジェンダー表象のように</a:t>
            </a:r>
            <a:endParaRPr kumimoji="1" lang="en-US" altLang="ja-JP" dirty="0"/>
          </a:p>
          <a:p>
            <a:pPr marL="0" lvl="0" indent="0" algn="l" rtl="0">
              <a:spcBef>
                <a:spcPts val="0"/>
              </a:spcBef>
              <a:spcAft>
                <a:spcPts val="0"/>
              </a:spcAft>
              <a:buNone/>
            </a:pPr>
            <a:r>
              <a:rPr kumimoji="1" lang="ja-JP" altLang="en-US" dirty="0"/>
              <a:t>自分の調べた背景知識を個別具体の例に応用して、背景と関連する、あるいはしないという形式で論じてしまうのです。</a:t>
            </a:r>
            <a:endParaRPr kumimoji="1" lang="en-US" altLang="ja-JP" dirty="0"/>
          </a:p>
          <a:p>
            <a:pPr marL="0" lvl="0" indent="0" algn="l" rtl="0">
              <a:spcBef>
                <a:spcPts val="0"/>
              </a:spcBef>
              <a:spcAft>
                <a:spcPts val="0"/>
              </a:spcAft>
              <a:buNone/>
            </a:pPr>
            <a:r>
              <a:rPr kumimoji="1" lang="ja-JP" altLang="en-US" dirty="0"/>
              <a:t>これによって、具体的な対象と問いをもったレポートを書きやすくなるはずです。</a:t>
            </a:r>
            <a:endParaRPr kumimoji="1" lang="en-US" altLang="ja-JP" dirty="0"/>
          </a:p>
          <a:p>
            <a:pPr marL="0" lvl="0" indent="0" algn="l" rtl="0">
              <a:spcBef>
                <a:spcPts val="0"/>
              </a:spcBef>
              <a:spcAft>
                <a:spcPts val="0"/>
              </a:spcAft>
              <a:buNone/>
            </a:pPr>
            <a:endParaRPr kumimoji="1" lang="en-US" altLang="ja-JP" b="0" dirty="0"/>
          </a:p>
          <a:p>
            <a:pPr marL="0" lvl="0" indent="0" algn="l" rtl="0">
              <a:spcBef>
                <a:spcPts val="0"/>
              </a:spcBef>
              <a:spcAft>
                <a:spcPts val="0"/>
              </a:spcAft>
              <a:buNone/>
            </a:pPr>
            <a:r>
              <a:rPr kumimoji="1" lang="ja-JP" altLang="en-US" b="1" dirty="0"/>
              <a:t>２．分析がまだない、あるいは十分ではない</a:t>
            </a:r>
            <a:endParaRPr kumimoji="1" lang="en-US" altLang="ja-JP" b="1" dirty="0"/>
          </a:p>
          <a:p>
            <a:pPr marL="0" lvl="0" indent="0" algn="l" rtl="0">
              <a:spcBef>
                <a:spcPts val="0"/>
              </a:spcBef>
              <a:spcAft>
                <a:spcPts val="0"/>
              </a:spcAft>
              <a:buNone/>
            </a:pPr>
            <a:endParaRPr kumimoji="1" lang="en-US" altLang="ja-JP" dirty="0"/>
          </a:p>
          <a:p>
            <a:pPr marL="0" lvl="0" indent="0" algn="l" rtl="0">
              <a:spcBef>
                <a:spcPts val="0"/>
              </a:spcBef>
              <a:spcAft>
                <a:spcPts val="0"/>
              </a:spcAft>
              <a:buNone/>
            </a:pPr>
            <a:r>
              <a:rPr kumimoji="1" lang="ja-JP" altLang="en-US" dirty="0"/>
              <a:t>明確なテーマと問いは設定できているのに、全体的に引用が多すぎると感じる場合には、分析部分をさらに充実させることを考えてみましょう。</a:t>
            </a:r>
            <a:endParaRPr kumimoji="1" lang="en-US" altLang="ja-JP" dirty="0"/>
          </a:p>
          <a:p>
            <a:pPr marL="0" lvl="0" indent="0" algn="l" rtl="0">
              <a:spcBef>
                <a:spcPts val="0"/>
              </a:spcBef>
              <a:spcAft>
                <a:spcPts val="0"/>
              </a:spcAft>
              <a:buNone/>
            </a:pPr>
            <a:r>
              <a:rPr kumimoji="1" lang="ja-JP" altLang="en-US" dirty="0"/>
              <a:t>基本的には、何をどのように分析するのかが明確ではないのだと考えられます。</a:t>
            </a:r>
            <a:endParaRPr kumimoji="1" lang="en-US" altLang="ja-JP" dirty="0"/>
          </a:p>
          <a:p>
            <a:pPr marL="0" lvl="0" indent="0" algn="l" rtl="0">
              <a:spcBef>
                <a:spcPts val="0"/>
              </a:spcBef>
              <a:spcAft>
                <a:spcPts val="0"/>
              </a:spcAft>
              <a:buNone/>
            </a:pPr>
            <a:endParaRPr kumimoji="1" lang="en-US" altLang="ja-JP" dirty="0"/>
          </a:p>
          <a:p>
            <a:pPr marL="0" lvl="0" indent="0" algn="l" rtl="0">
              <a:spcBef>
                <a:spcPts val="0"/>
              </a:spcBef>
              <a:spcAft>
                <a:spcPts val="0"/>
              </a:spcAft>
              <a:buNone/>
            </a:pPr>
            <a:r>
              <a:rPr kumimoji="1" lang="ja-JP" altLang="en-US" dirty="0"/>
              <a:t>例えば、</a:t>
            </a:r>
            <a:r>
              <a:rPr kumimoji="1" lang="en-US" altLang="ja-JP" dirty="0"/>
              <a:t>A</a:t>
            </a:r>
            <a:r>
              <a:rPr kumimoji="1" lang="ja-JP" altLang="en-US" dirty="0"/>
              <a:t>という政策と</a:t>
            </a:r>
            <a:r>
              <a:rPr kumimoji="1" lang="en-US" altLang="ja-JP" dirty="0"/>
              <a:t>B</a:t>
            </a:r>
            <a:r>
              <a:rPr kumimoji="1" lang="ja-JP" altLang="en-US" dirty="0"/>
              <a:t>という政策を比較する場合であれば、単純に比較部分を増やせないか、もっとほかに分析できる視点はないか考えてみましょう。</a:t>
            </a:r>
            <a:endParaRPr kumimoji="1" lang="en-US" altLang="ja-JP" dirty="0"/>
          </a:p>
          <a:p>
            <a:pPr marL="0" lvl="0" indent="0" algn="l" rtl="0">
              <a:spcBef>
                <a:spcPts val="0"/>
              </a:spcBef>
              <a:spcAft>
                <a:spcPts val="0"/>
              </a:spcAft>
              <a:buNone/>
            </a:pPr>
            <a:endParaRPr kumimoji="1" lang="en-US" altLang="ja-JP" dirty="0"/>
          </a:p>
          <a:p>
            <a:pPr marL="0" lvl="0" indent="0" algn="l" rtl="0">
              <a:spcBef>
                <a:spcPts val="0"/>
              </a:spcBef>
              <a:spcAft>
                <a:spcPts val="0"/>
              </a:spcAft>
              <a:buNone/>
            </a:pPr>
            <a:r>
              <a:rPr kumimoji="1" lang="ja-JP" altLang="en-US" dirty="0"/>
              <a:t>このケースであれば、レポートとしての構成は出来上がりつつあるので、あとは、その中身を充実させていくだけで、レポートとしては完成するはずです。</a:t>
            </a:r>
            <a:endParaRPr kumimoji="1" lang="en-US" altLang="ja-JP" dirty="0"/>
          </a:p>
          <a:p>
            <a:pPr marL="0" lvl="0" indent="0" algn="l" rtl="0">
              <a:spcBef>
                <a:spcPts val="0"/>
              </a:spcBef>
              <a:spcAft>
                <a:spcPts val="0"/>
              </a:spcAft>
              <a:buNone/>
            </a:pPr>
            <a:endParaRPr kumimoji="1" lang="en-US" altLang="ja-JP" dirty="0"/>
          </a:p>
          <a:p>
            <a:pPr marL="0" lvl="0" indent="0" algn="l" rtl="0">
              <a:spcBef>
                <a:spcPts val="0"/>
              </a:spcBef>
              <a:spcAft>
                <a:spcPts val="0"/>
              </a:spcAft>
              <a:buNone/>
            </a:pPr>
            <a:r>
              <a:rPr kumimoji="1" lang="ja-JP" altLang="en-US" dirty="0"/>
              <a:t>いずれのケースにおいても、行き詰ってしまったら、まずは自分のテーマは何か、問いは何か、十分具体的になっているか、検討してみることをおすすめします。</a:t>
            </a:r>
            <a:endParaRPr kumimoji="1" lang="en-US" altLang="ja-JP" dirty="0"/>
          </a:p>
          <a:p>
            <a:pPr marL="0" lvl="0" indent="0" algn="l" rtl="0">
              <a:spcBef>
                <a:spcPts val="0"/>
              </a:spcBef>
              <a:spcAft>
                <a:spcPts val="0"/>
              </a:spcAft>
              <a:buNone/>
            </a:pPr>
            <a:r>
              <a:rPr kumimoji="1" lang="ja-JP" altLang="en-US" dirty="0"/>
              <a:t>とはいえ、自分一人でこの作業をこなすことは案外難しいものです。授業教員やクラスメートはもちろんですが、ぜひ</a:t>
            </a:r>
            <a:r>
              <a:rPr kumimoji="1" lang="en-US" altLang="ja-JP" dirty="0"/>
              <a:t>LA</a:t>
            </a:r>
            <a:r>
              <a:rPr kumimoji="1" lang="ja-JP" altLang="en-US" dirty="0"/>
              <a:t>にも相談してみてください。</a:t>
            </a:r>
            <a:endParaRPr kumimoji="1" lang="en-US" altLang="ja-JP" dirty="0"/>
          </a:p>
          <a:p>
            <a:pPr marL="0" lvl="0" indent="0" algn="l" rtl="0">
              <a:spcBef>
                <a:spcPts val="0"/>
              </a:spcBef>
              <a:spcAft>
                <a:spcPts val="0"/>
              </a:spcAft>
              <a:buNone/>
            </a:pPr>
            <a:endParaRPr kumimoji="1" lang="en-US" altLang="ja-JP" dirty="0"/>
          </a:p>
          <a:p>
            <a:pPr marL="0" lvl="0" indent="0" algn="l" rtl="0">
              <a:spcBef>
                <a:spcPts val="0"/>
              </a:spcBef>
              <a:spcAft>
                <a:spcPts val="0"/>
              </a:spcAft>
              <a:buNone/>
            </a:pPr>
            <a:endParaRPr kumimoji="1" lang="en-US" altLang="ja-JP" dirty="0"/>
          </a:p>
          <a:p>
            <a:pPr marL="0" lvl="0" indent="0" algn="l" rtl="0">
              <a:spcBef>
                <a:spcPts val="0"/>
              </a:spcBef>
              <a:spcAft>
                <a:spcPts val="0"/>
              </a:spcAft>
              <a:buNone/>
            </a:pPr>
            <a:endParaRPr kumimoji="1" lang="en-US" altLang="ja-JP" dirty="0"/>
          </a:p>
          <a:p>
            <a:pPr marL="0" lvl="0" indent="0" algn="l" rtl="0">
              <a:spcBef>
                <a:spcPts val="0"/>
              </a:spcBef>
              <a:spcAft>
                <a:spcPts val="0"/>
              </a:spcAft>
              <a:buNone/>
            </a:pPr>
            <a:endParaRPr kumimoji="1" lang="en-US" altLang="ja-JP" dirty="0"/>
          </a:p>
          <a:p>
            <a:pPr marL="0" lvl="0" indent="0" algn="l" rtl="0">
              <a:spcBef>
                <a:spcPts val="0"/>
              </a:spcBef>
              <a:spcAft>
                <a:spcPts val="0"/>
              </a:spcAft>
              <a:buNone/>
            </a:pPr>
            <a:endParaRPr kumimoji="1" lang="en-US" altLang="ja-JP" dirty="0"/>
          </a:p>
          <a:p>
            <a:pPr marL="0" lvl="0" indent="0" algn="l" rtl="0">
              <a:spcBef>
                <a:spcPts val="0"/>
              </a:spcBef>
              <a:spcAft>
                <a:spcPts val="0"/>
              </a:spcAft>
              <a:buNone/>
            </a:pPr>
            <a:endParaRPr kumimoji="1" lang="en-US" altLang="ja-JP" dirty="0"/>
          </a:p>
        </p:txBody>
      </p:sp>
    </p:spTree>
    <p:extLst>
      <p:ext uri="{BB962C8B-B14F-4D97-AF65-F5344CB8AC3E}">
        <p14:creationId xmlns:p14="http://schemas.microsoft.com/office/powerpoint/2010/main" val="1121633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4:notes"/>
          <p:cNvSpPr txBox="1">
            <a:spLocks noGrp="1"/>
          </p:cNvSpPr>
          <p:nvPr>
            <p:ph type="body" idx="1"/>
          </p:nvPr>
        </p:nvSpPr>
        <p:spPr>
          <a:xfrm>
            <a:off x="680720" y="4721186"/>
            <a:ext cx="5445760" cy="4472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dirty="0"/>
              <a:t>自分のテーマに関連した先行研究が見つからないので、書けないという相談もよく受けるものの一つです。</a:t>
            </a:r>
            <a:endParaRPr lang="en-US" altLang="ja-JP" dirty="0"/>
          </a:p>
          <a:p>
            <a:pPr marL="0" lvl="0" indent="0" algn="l" rtl="0">
              <a:spcBef>
                <a:spcPts val="0"/>
              </a:spcBef>
              <a:spcAft>
                <a:spcPts val="0"/>
              </a:spcAft>
              <a:buNone/>
            </a:pPr>
            <a:r>
              <a:rPr lang="ja-JP" altLang="en-US" dirty="0"/>
              <a:t>この場合は、検索の仕方あるいは先行研究の範囲の設定を変えてみると良いかもしれません。</a:t>
            </a: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r>
              <a:rPr lang="ja-JP" altLang="en-US" b="1" dirty="0"/>
              <a:t>１．図書館のデータベースものぞいてみよう、論文がないか探してみよう</a:t>
            </a:r>
            <a:endParaRPr lang="en-US" altLang="ja-JP" b="1" dirty="0"/>
          </a:p>
          <a:p>
            <a:pPr marL="0" lvl="0" indent="0" algn="l" rtl="0">
              <a:spcBef>
                <a:spcPts val="0"/>
              </a:spcBef>
              <a:spcAft>
                <a:spcPts val="0"/>
              </a:spcAft>
              <a:buNone/>
            </a:pPr>
            <a:r>
              <a:rPr lang="ja-JP" altLang="en-US" dirty="0"/>
              <a:t>まずは、資料をどこで探したのかもう一度振り返ってみましょう。</a:t>
            </a:r>
            <a:r>
              <a:rPr lang="en-US" altLang="ja-JP" dirty="0"/>
              <a:t>Google</a:t>
            </a:r>
            <a:r>
              <a:rPr lang="ja-JP" altLang="en-US" dirty="0"/>
              <a:t>などの検索エンジンで探しただけでは、アカデミックな文章にたどり着けない場合が多くあります。</a:t>
            </a:r>
            <a:endParaRPr lang="en-US" altLang="ja-JP" dirty="0"/>
          </a:p>
          <a:p>
            <a:pPr marL="0" lvl="0" indent="0" algn="l" rtl="0">
              <a:spcBef>
                <a:spcPts val="0"/>
              </a:spcBef>
              <a:spcAft>
                <a:spcPts val="0"/>
              </a:spcAft>
              <a:buNone/>
            </a:pPr>
            <a:r>
              <a:rPr lang="en-US" altLang="ja-JP" dirty="0"/>
              <a:t>Google Scholar</a:t>
            </a:r>
            <a:r>
              <a:rPr lang="ja-JP" altLang="en-US" dirty="0"/>
              <a:t>は、アカデミックな論文検索に特化した検索エンジンですが、その場でアクセスできる論文の数は限られています。</a:t>
            </a:r>
            <a:endParaRPr lang="en-US" altLang="ja-JP" dirty="0"/>
          </a:p>
          <a:p>
            <a:pPr marL="0" lvl="0" indent="0" algn="l" rtl="0">
              <a:spcBef>
                <a:spcPts val="0"/>
              </a:spcBef>
              <a:spcAft>
                <a:spcPts val="0"/>
              </a:spcAft>
              <a:buNone/>
            </a:pPr>
            <a:r>
              <a:rPr lang="ja-JP" altLang="en-US" dirty="0"/>
              <a:t>論文を探すときには、立教大学図書館の検索ツールを活用しましょう。有料のデータベースや学術誌にアクセスできるので、今まで見つからなかった資料が見つかるかもしれません。</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図書館のデータベースは、以下の</a:t>
            </a:r>
            <a:r>
              <a:rPr lang="en-US" altLang="ja-JP" dirty="0"/>
              <a:t>URL</a:t>
            </a:r>
            <a:r>
              <a:rPr lang="ja-JP" altLang="en-US" dirty="0"/>
              <a:t>、または立教大学図書館</a:t>
            </a:r>
            <a:r>
              <a:rPr lang="en-US" altLang="ja-JP" dirty="0"/>
              <a:t>Web</a:t>
            </a:r>
            <a:r>
              <a:rPr lang="ja-JP" altLang="en-US" dirty="0"/>
              <a:t>サイトのトップページからアクセスできます。</a:t>
            </a:r>
            <a:endParaRPr lang="en-US" altLang="ja-JP" dirty="0"/>
          </a:p>
          <a:p>
            <a:pPr marL="0" lvl="0" indent="0" algn="l" rtl="0">
              <a:spcBef>
                <a:spcPts val="0"/>
              </a:spcBef>
              <a:spcAft>
                <a:spcPts val="0"/>
              </a:spcAft>
              <a:buNone/>
            </a:pPr>
            <a:r>
              <a:rPr lang="en-US" altLang="ja-JP" dirty="0"/>
              <a:t>https://library.rikkyo.ac.jp/search/researchtool/</a:t>
            </a:r>
          </a:p>
          <a:p>
            <a:pPr marL="0" lvl="0" indent="0" algn="l" rtl="0">
              <a:spcBef>
                <a:spcPts val="0"/>
              </a:spcBef>
              <a:spcAft>
                <a:spcPts val="0"/>
              </a:spcAft>
              <a:buNone/>
            </a:pP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b="1" dirty="0"/>
              <a:t>２．キーワードを変えてみよう</a:t>
            </a:r>
            <a:endParaRPr lang="en-US" altLang="ja-JP" b="1" dirty="0"/>
          </a:p>
          <a:p>
            <a:pPr marL="0" lvl="0" indent="0" algn="l" rtl="0">
              <a:spcBef>
                <a:spcPts val="0"/>
              </a:spcBef>
              <a:spcAft>
                <a:spcPts val="0"/>
              </a:spcAft>
              <a:buNone/>
            </a:pPr>
            <a:r>
              <a:rPr lang="ja-JP" altLang="en-US" dirty="0"/>
              <a:t>図書館のツールを使って検索をしたのに資料がない、という相談もよくあります。</a:t>
            </a:r>
            <a:endParaRPr lang="en-US" altLang="ja-JP" dirty="0"/>
          </a:p>
          <a:p>
            <a:pPr marL="0" lvl="0" indent="0" algn="l" rtl="0">
              <a:spcBef>
                <a:spcPts val="0"/>
              </a:spcBef>
              <a:spcAft>
                <a:spcPts val="0"/>
              </a:spcAft>
              <a:buNone/>
            </a:pPr>
            <a:r>
              <a:rPr lang="ja-JP" altLang="en-US" dirty="0"/>
              <a:t>この場合は、検索のキーワードをもう一度考え直してみる、つまり先行研究の範囲を考え直してみましょう。</a:t>
            </a:r>
            <a:endParaRPr lang="en-US" altLang="ja-JP" dirty="0"/>
          </a:p>
          <a:p>
            <a:pPr marL="0" lvl="0" indent="0" algn="l" rtl="0">
              <a:spcBef>
                <a:spcPts val="0"/>
              </a:spcBef>
              <a:spcAft>
                <a:spcPts val="0"/>
              </a:spcAft>
              <a:buNone/>
            </a:pPr>
            <a:r>
              <a:rPr lang="ja-JP" altLang="en-US" dirty="0"/>
              <a:t>キーワードが大きすぎる、あるいは小さすぎる可能性があります。</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たとえば、検索ワード「ドラマ」では、明らかに数が多すぎます。</a:t>
            </a:r>
            <a:endParaRPr lang="en-US" altLang="ja-JP" dirty="0"/>
          </a:p>
          <a:p>
            <a:pPr marL="0" lvl="0" indent="0" algn="l" rtl="0">
              <a:spcBef>
                <a:spcPts val="0"/>
              </a:spcBef>
              <a:spcAft>
                <a:spcPts val="0"/>
              </a:spcAft>
              <a:buNone/>
            </a:pPr>
            <a:r>
              <a:rPr lang="ja-JP" altLang="en-US" dirty="0"/>
              <a:t>目当ての資料にたどり着くのは難しくなります。</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逆に具体的過ぎて見つからないというケースもあります。</a:t>
            </a:r>
            <a:endParaRPr lang="en-US" altLang="ja-JP" dirty="0"/>
          </a:p>
          <a:p>
            <a:pPr marL="0" lvl="0" indent="0" algn="l" rtl="0">
              <a:spcBef>
                <a:spcPts val="0"/>
              </a:spcBef>
              <a:spcAft>
                <a:spcPts val="0"/>
              </a:spcAft>
              <a:buNone/>
            </a:pPr>
            <a:r>
              <a:rPr lang="ja-JP" altLang="en-US" dirty="0"/>
              <a:t>ドラマ</a:t>
            </a:r>
            <a:r>
              <a:rPr lang="en-US" altLang="ja-JP" dirty="0"/>
              <a:t>『</a:t>
            </a:r>
            <a:r>
              <a:rPr lang="ja-JP" altLang="en-US" dirty="0"/>
              <a:t>梨泰院クラス</a:t>
            </a:r>
            <a:r>
              <a:rPr lang="en-US" altLang="ja-JP" dirty="0"/>
              <a:t>』</a:t>
            </a:r>
            <a:r>
              <a:rPr lang="ja-JP" altLang="en-US" dirty="0"/>
              <a:t>についてのレポートを書きたくて、検索ワード</a:t>
            </a:r>
            <a:r>
              <a:rPr lang="en-US" altLang="ja-JP" dirty="0"/>
              <a:t>『</a:t>
            </a:r>
            <a:r>
              <a:rPr lang="ja-JP" altLang="en-US" dirty="0"/>
              <a:t>梨泰院クラス</a:t>
            </a:r>
            <a:r>
              <a:rPr lang="en-US" altLang="ja-JP" dirty="0"/>
              <a:t>』</a:t>
            </a:r>
            <a:r>
              <a:rPr lang="ja-JP" altLang="en-US" dirty="0"/>
              <a:t>で調べても文献が見つからないという場合には、</a:t>
            </a:r>
            <a:endParaRPr lang="en-US" altLang="ja-JP" dirty="0"/>
          </a:p>
          <a:p>
            <a:pPr marL="0" lvl="0" indent="0" algn="l" rtl="0">
              <a:spcBef>
                <a:spcPts val="0"/>
              </a:spcBef>
              <a:spcAft>
                <a:spcPts val="0"/>
              </a:spcAft>
              <a:buNone/>
            </a:pPr>
            <a:r>
              <a:rPr lang="ja-JP" altLang="en-US" dirty="0"/>
              <a:t>より広くレポートにかかわるキーワードを使って検索してみましょう。</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en-US" altLang="ja-JP" dirty="0"/>
              <a:t>『</a:t>
            </a:r>
            <a:r>
              <a:rPr lang="ja-JP" altLang="en-US" dirty="0"/>
              <a:t>梨泰院クラス</a:t>
            </a:r>
            <a:r>
              <a:rPr lang="en-US" altLang="ja-JP" dirty="0"/>
              <a:t>』</a:t>
            </a:r>
            <a:r>
              <a:rPr lang="ja-JP" altLang="en-US" dirty="0"/>
              <a:t>の何について書きたいのか考えてみるとより適切な検索ワードが出てくるかもしれません。</a:t>
            </a:r>
            <a:endParaRPr lang="en-US" altLang="ja-JP" dirty="0"/>
          </a:p>
          <a:p>
            <a:pPr marL="0" lvl="0" indent="0" algn="l" rtl="0">
              <a:spcBef>
                <a:spcPts val="0"/>
              </a:spcBef>
              <a:spcAft>
                <a:spcPts val="0"/>
              </a:spcAft>
              <a:buNone/>
            </a:pPr>
            <a:r>
              <a:rPr lang="ja-JP" altLang="en-US" dirty="0"/>
              <a:t>例えば、それは食事シーンをきっかけとした観光産業についてなのか、復讐というドラマの構造なのか、ウェブトゥーンのドラマ化についてなのか、といったことです。</a:t>
            </a:r>
            <a:endParaRPr lang="en-US" altLang="ja-JP" dirty="0"/>
          </a:p>
          <a:p>
            <a:pPr marL="0" lvl="0" indent="0" algn="l" rtl="0">
              <a:spcBef>
                <a:spcPts val="0"/>
              </a:spcBef>
              <a:spcAft>
                <a:spcPts val="0"/>
              </a:spcAft>
              <a:buNone/>
            </a:pPr>
            <a:r>
              <a:rPr lang="ja-JP" altLang="en-US" dirty="0"/>
              <a:t>具体的に考えてみるとさらに調べるべき内容がはっきりします。</a:t>
            </a:r>
            <a:endParaRPr lang="en-US" altLang="ja-JP" dirty="0"/>
          </a:p>
          <a:p>
            <a:pPr marL="0" lvl="0" indent="0" algn="l" rtl="0">
              <a:spcBef>
                <a:spcPts val="0"/>
              </a:spcBef>
              <a:spcAft>
                <a:spcPts val="0"/>
              </a:spcAft>
              <a:buNone/>
            </a:pPr>
            <a:r>
              <a:rPr lang="ja-JP" altLang="en-US" dirty="0"/>
              <a:t>このケースでいえば、他のドラマや映画について自分のやりたいことと関連する資料が出てくれば、それを参考文献として使えるはずです。</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資料の有無に合わせて、自分の検索ワードも調整してあげましょう。</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b="1" dirty="0"/>
              <a:t>３．芋づる式に探してみよう</a:t>
            </a:r>
            <a:endParaRPr lang="en-US" altLang="ja-JP" b="1" dirty="0"/>
          </a:p>
          <a:p>
            <a:pPr marL="0" lvl="0" indent="0" algn="l" rtl="0">
              <a:spcBef>
                <a:spcPts val="0"/>
              </a:spcBef>
              <a:spcAft>
                <a:spcPts val="0"/>
              </a:spcAft>
              <a:buNone/>
            </a:pPr>
            <a:r>
              <a:rPr lang="ja-JP" altLang="en-US" b="0" dirty="0"/>
              <a:t>関連しそうな資料が見つかったら、文末・巻末の参考文献一覧もよく確認しましょう。</a:t>
            </a:r>
            <a:endParaRPr lang="en-US" altLang="ja-JP" b="0" dirty="0"/>
          </a:p>
          <a:p>
            <a:pPr marL="0" lvl="0" indent="0" algn="l" rtl="0">
              <a:spcBef>
                <a:spcPts val="0"/>
              </a:spcBef>
              <a:spcAft>
                <a:spcPts val="0"/>
              </a:spcAft>
              <a:buNone/>
            </a:pPr>
            <a:r>
              <a:rPr lang="ja-JP" altLang="en-US" b="0" dirty="0"/>
              <a:t>複数の論文や研究書を見つけられれば、それらに共通して引用されている論文などがないか探してみましょう。</a:t>
            </a:r>
            <a:endParaRPr lang="en-US" altLang="ja-JP" b="0" dirty="0"/>
          </a:p>
          <a:p>
            <a:pPr marL="0" lvl="0" indent="0" algn="l" rtl="0">
              <a:spcBef>
                <a:spcPts val="0"/>
              </a:spcBef>
              <a:spcAft>
                <a:spcPts val="0"/>
              </a:spcAft>
              <a:buNone/>
            </a:pPr>
            <a:r>
              <a:rPr lang="ja-JP" altLang="en-US" b="0" dirty="0"/>
              <a:t>その研究は、今から書こうとしている論文やレポートにおいても抑えるべき研究だといえます。</a:t>
            </a:r>
            <a:endParaRPr lang="en-US" altLang="ja-JP" b="0" dirty="0"/>
          </a:p>
          <a:p>
            <a:pPr marL="0" lvl="0" indent="0" algn="l" rtl="0">
              <a:spcBef>
                <a:spcPts val="0"/>
              </a:spcBef>
              <a:spcAft>
                <a:spcPts val="0"/>
              </a:spcAft>
              <a:buNone/>
            </a:pPr>
            <a:endParaRPr lang="en-US" altLang="ja-JP" b="0" dirty="0"/>
          </a:p>
          <a:p>
            <a:pPr marL="0" lvl="0" indent="0" algn="l" rtl="0">
              <a:spcBef>
                <a:spcPts val="0"/>
              </a:spcBef>
              <a:spcAft>
                <a:spcPts val="0"/>
              </a:spcAft>
              <a:buNone/>
            </a:pPr>
            <a:r>
              <a:rPr lang="ja-JP" altLang="en-US" b="0" dirty="0"/>
              <a:t>ひとつ重要な論文が見つかれば、そこからさらにその論文を参照している論文などを芋づる式に探し出すことができます。</a:t>
            </a:r>
            <a:endParaRPr lang="en-US" altLang="ja-JP" b="0" dirty="0"/>
          </a:p>
          <a:p>
            <a:pPr marL="0" lvl="0" indent="0" algn="l" rtl="0">
              <a:spcBef>
                <a:spcPts val="0"/>
              </a:spcBef>
              <a:spcAft>
                <a:spcPts val="0"/>
              </a:spcAft>
              <a:buNone/>
            </a:pPr>
            <a:endParaRPr lang="en-US" altLang="ja-JP" b="0" dirty="0"/>
          </a:p>
          <a:p>
            <a:pPr marL="0" lvl="0" indent="0" algn="l" rtl="0">
              <a:spcBef>
                <a:spcPts val="0"/>
              </a:spcBef>
              <a:spcAft>
                <a:spcPts val="0"/>
              </a:spcAft>
              <a:buNone/>
            </a:pPr>
            <a:r>
              <a:rPr lang="ja-JP" altLang="en-US" b="0" dirty="0"/>
              <a:t>データベースなどで検索しただけだと、どの論文が重要なのかまではわかりません。</a:t>
            </a:r>
            <a:endParaRPr lang="en-US" altLang="ja-JP" b="0" dirty="0"/>
          </a:p>
          <a:p>
            <a:pPr marL="0" lvl="0" indent="0" algn="l" rtl="0">
              <a:spcBef>
                <a:spcPts val="0"/>
              </a:spcBef>
              <a:spcAft>
                <a:spcPts val="0"/>
              </a:spcAft>
              <a:buNone/>
            </a:pPr>
            <a:r>
              <a:rPr lang="ja-JP" altLang="en-US" b="0" dirty="0"/>
              <a:t>複数の論文の参考文献を調べていくことで、重要な論文を把握することができ、自分のレポートの質が上がります。</a:t>
            </a:r>
            <a:endParaRPr lang="en-US" altLang="ja-JP" b="0" dirty="0"/>
          </a:p>
          <a:p>
            <a:pPr marL="0" lvl="0" indent="0" algn="l" rtl="0">
              <a:spcBef>
                <a:spcPts val="0"/>
              </a:spcBef>
              <a:spcAft>
                <a:spcPts val="0"/>
              </a:spcAft>
              <a:buNone/>
            </a:pPr>
            <a:r>
              <a:rPr lang="ja-JP" altLang="en-US" b="0" dirty="0"/>
              <a:t>レポートの議論をどこから始めればいいのかもはっきりするため、やみくもに書くよりも書きやすいはずです。</a:t>
            </a:r>
            <a:endParaRPr lang="en-US" altLang="ja-JP" b="0" dirty="0"/>
          </a:p>
          <a:p>
            <a:pPr marL="0" lvl="0" indent="0" algn="l" rtl="0">
              <a:spcBef>
                <a:spcPts val="0"/>
              </a:spcBef>
              <a:spcAft>
                <a:spcPts val="0"/>
              </a:spcAft>
              <a:buNone/>
            </a:pP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endParaRPr lang="en-US" altLang="ja-JP" dirty="0"/>
          </a:p>
        </p:txBody>
      </p:sp>
      <p:sp>
        <p:nvSpPr>
          <p:cNvPr id="100" name="Google Shape;100;p4:notes"/>
          <p:cNvSpPr>
            <a:spLocks noGrp="1" noRot="1" noChangeAspect="1"/>
          </p:cNvSpPr>
          <p:nvPr>
            <p:ph type="sldImg" idx="2"/>
          </p:nvPr>
        </p:nvSpPr>
        <p:spPr>
          <a:xfrm>
            <a:off x="92075" y="746125"/>
            <a:ext cx="6623050" cy="37258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txBox="1">
            <a:spLocks noGrp="1"/>
          </p:cNvSpPr>
          <p:nvPr>
            <p:ph type="body" idx="1"/>
          </p:nvPr>
        </p:nvSpPr>
        <p:spPr>
          <a:xfrm>
            <a:off x="680720" y="4721186"/>
            <a:ext cx="5445760" cy="4472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dirty="0"/>
              <a:t>次は、論文のオリジナリティをどうすれば確保できるのかという相談です。</a:t>
            </a:r>
            <a:endParaRPr lang="en-US" altLang="ja-JP" dirty="0"/>
          </a:p>
          <a:p>
            <a:pPr marL="0" lvl="0" indent="0" algn="l" rtl="0">
              <a:spcBef>
                <a:spcPts val="0"/>
              </a:spcBef>
              <a:spcAft>
                <a:spcPts val="0"/>
              </a:spcAft>
              <a:buNone/>
            </a:pPr>
            <a:r>
              <a:rPr lang="ja-JP" dirty="0"/>
              <a:t>特に卒業論文などを書いている場合に</a:t>
            </a:r>
            <a:r>
              <a:rPr lang="ja-JP" altLang="en-US" dirty="0"/>
              <a:t>、今までにないオリジナリティのある論文を書くというのは論文自体の性質でもあり、</a:t>
            </a:r>
            <a:endParaRPr lang="en-US" altLang="ja-JP" dirty="0"/>
          </a:p>
          <a:p>
            <a:pPr marL="0" lvl="0" indent="0" algn="l" rtl="0">
              <a:spcBef>
                <a:spcPts val="0"/>
              </a:spcBef>
              <a:spcAft>
                <a:spcPts val="0"/>
              </a:spcAft>
              <a:buNone/>
            </a:pPr>
            <a:r>
              <a:rPr lang="ja-JP" altLang="en-US" dirty="0"/>
              <a:t>書き手としてもそう思うのは当然です。</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ここで考える必要があるのは論文のオリジナリティとは何かという問題です。</a:t>
            </a:r>
            <a:endParaRPr dirty="0"/>
          </a:p>
          <a:p>
            <a:pPr marL="0" lvl="0" indent="0" algn="l" rtl="0">
              <a:spcBef>
                <a:spcPts val="0"/>
              </a:spcBef>
              <a:spcAft>
                <a:spcPts val="0"/>
              </a:spcAft>
              <a:buNone/>
            </a:pPr>
            <a:r>
              <a:rPr lang="ja-JP" dirty="0"/>
              <a:t>論文がオリジナルだといえるとはどういうことなのか考えてみると</a:t>
            </a:r>
            <a:r>
              <a:rPr lang="ja-JP" altLang="en-US" dirty="0"/>
              <a:t>良いでしょう。</a:t>
            </a:r>
            <a:endParaRPr dirty="0"/>
          </a:p>
          <a:p>
            <a:pPr marL="0" lvl="0" indent="0" algn="l" rtl="0">
              <a:spcBef>
                <a:spcPts val="0"/>
              </a:spcBef>
              <a:spcAft>
                <a:spcPts val="0"/>
              </a:spcAft>
              <a:buNone/>
            </a:pPr>
            <a:endParaRPr lang="en-US" dirty="0"/>
          </a:p>
          <a:p>
            <a:pPr marL="0" lvl="0" indent="0" algn="l" rtl="0">
              <a:spcBef>
                <a:spcPts val="0"/>
              </a:spcBef>
              <a:spcAft>
                <a:spcPts val="0"/>
              </a:spcAft>
              <a:buNone/>
            </a:pPr>
            <a:r>
              <a:rPr lang="ja-JP" altLang="en-US" b="1" dirty="0"/>
              <a:t>論文のオリジナリティとは</a:t>
            </a:r>
            <a:endParaRPr lang="en-US" altLang="ja-JP" b="1" dirty="0"/>
          </a:p>
          <a:p>
            <a:pPr marL="0" lvl="0" indent="0" algn="l" rtl="0">
              <a:spcBef>
                <a:spcPts val="0"/>
              </a:spcBef>
              <a:spcAft>
                <a:spcPts val="0"/>
              </a:spcAft>
              <a:buNone/>
            </a:pPr>
            <a:r>
              <a:rPr lang="ja-JP" altLang="en-US" dirty="0"/>
              <a:t>オリジナリティとは決して、突発的に出てくるものではありません。</a:t>
            </a:r>
            <a:endParaRPr lang="en-US" altLang="ja-JP" dirty="0"/>
          </a:p>
          <a:p>
            <a:pPr marL="0" lvl="0" indent="0" algn="l" rtl="0">
              <a:spcBef>
                <a:spcPts val="0"/>
              </a:spcBef>
              <a:spcAft>
                <a:spcPts val="0"/>
              </a:spcAft>
              <a:buNone/>
            </a:pPr>
            <a:r>
              <a:rPr lang="ja-JP" altLang="en-US" dirty="0"/>
              <a:t>何となく今まで誰もやっていないことをオリジナルと呼べそうですが、論文におけるオリジナリティとは、</a:t>
            </a:r>
            <a:endParaRPr lang="en-US" altLang="ja-JP" dirty="0"/>
          </a:p>
          <a:p>
            <a:pPr marL="0" lvl="0" indent="0" algn="l" rtl="0">
              <a:spcBef>
                <a:spcPts val="0"/>
              </a:spcBef>
              <a:spcAft>
                <a:spcPts val="0"/>
              </a:spcAft>
              <a:buNone/>
            </a:pPr>
            <a:r>
              <a:rPr lang="ja-JP" altLang="en-US" dirty="0"/>
              <a:t>何か突飛なアイデアのことを指すわけではありません。</a:t>
            </a:r>
            <a:endParaRPr lang="en-US" altLang="ja-JP" dirty="0"/>
          </a:p>
          <a:p>
            <a:pPr marL="0" lvl="0" indent="0" algn="l" rtl="0">
              <a:spcBef>
                <a:spcPts val="0"/>
              </a:spcBef>
              <a:spcAft>
                <a:spcPts val="0"/>
              </a:spcAft>
              <a:buNone/>
            </a:pPr>
            <a:r>
              <a:rPr lang="ja-JP" altLang="en-US" dirty="0"/>
              <a:t>実際にこのレポートや論文がオリジナルだといえるのは、他の文章、つまり先行研究との比較においてです。</a:t>
            </a: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r>
              <a:rPr lang="ja-JP" altLang="en-US" dirty="0"/>
              <a:t>自分だけでは、自分の出した問いがオリジナルなものか判断できません。</a:t>
            </a:r>
            <a:endParaRPr lang="en-US" altLang="ja-JP" dirty="0"/>
          </a:p>
          <a:p>
            <a:pPr marL="0" lvl="0" indent="0" algn="l" rtl="0">
              <a:spcBef>
                <a:spcPts val="0"/>
              </a:spcBef>
              <a:spcAft>
                <a:spcPts val="0"/>
              </a:spcAft>
              <a:buNone/>
            </a:pPr>
            <a:r>
              <a:rPr lang="ja-JP" altLang="en-US" dirty="0"/>
              <a:t>もしかしたらこれまでの研究者がその問いには答えているかもしれません。</a:t>
            </a:r>
            <a:endParaRPr lang="en-US" altLang="ja-JP" dirty="0"/>
          </a:p>
          <a:p>
            <a:pPr marL="0" lvl="0" indent="0" algn="l" rtl="0">
              <a:spcBef>
                <a:spcPts val="0"/>
              </a:spcBef>
              <a:spcAft>
                <a:spcPts val="0"/>
              </a:spcAft>
              <a:buNone/>
            </a:pPr>
            <a:endParaRPr lang="en-US" dirty="0"/>
          </a:p>
          <a:p>
            <a:pPr marL="0" lvl="0" indent="0" algn="l" rtl="0">
              <a:spcBef>
                <a:spcPts val="0"/>
              </a:spcBef>
              <a:spcAft>
                <a:spcPts val="0"/>
              </a:spcAft>
              <a:buNone/>
            </a:pPr>
            <a:r>
              <a:rPr lang="ja-JP" altLang="en-US" dirty="0"/>
              <a:t>先行研究の調査が必要なのはそのためです。</a:t>
            </a:r>
            <a:endParaRPr lang="en-US" altLang="ja-JP" dirty="0"/>
          </a:p>
          <a:p>
            <a:pPr marL="0" lvl="0" indent="0" algn="l" rtl="0">
              <a:spcBef>
                <a:spcPts val="0"/>
              </a:spcBef>
              <a:spcAft>
                <a:spcPts val="0"/>
              </a:spcAft>
              <a:buNone/>
            </a:pPr>
            <a:r>
              <a:rPr lang="ja-JP" altLang="en-US" dirty="0"/>
              <a:t>いろいろと文献を調べていくと、例えば似たような問いについての研究はあっても、自分の研究では別の角度からこの問いに答える、といったようにそれまでにない研究をすることができます。</a:t>
            </a:r>
            <a:endParaRPr lang="en-US" altLang="ja-JP" dirty="0"/>
          </a:p>
          <a:p>
            <a:pPr marL="0" lvl="0" indent="0" algn="l" rtl="0">
              <a:spcBef>
                <a:spcPts val="0"/>
              </a:spcBef>
              <a:spcAft>
                <a:spcPts val="0"/>
              </a:spcAft>
              <a:buNone/>
            </a:pPr>
            <a:r>
              <a:rPr lang="ja-JP" altLang="en-US" dirty="0"/>
              <a:t>あるいは、今まで論じられていないこの対象について論じるといったやり方でもオリジナルなレポートや論文にたどり着けるかもしれません。</a:t>
            </a:r>
            <a:endParaRPr lang="en-US" altLang="ja-JP" dirty="0"/>
          </a:p>
          <a:p>
            <a:pPr marL="0" lvl="0" indent="0" algn="l" rtl="0">
              <a:spcBef>
                <a:spcPts val="0"/>
              </a:spcBef>
              <a:spcAft>
                <a:spcPts val="0"/>
              </a:spcAft>
              <a:buNone/>
            </a:pPr>
            <a:endParaRPr lang="en-US" dirty="0"/>
          </a:p>
          <a:p>
            <a:pPr marL="0" lvl="0" indent="0" algn="l" rtl="0">
              <a:spcBef>
                <a:spcPts val="0"/>
              </a:spcBef>
              <a:spcAft>
                <a:spcPts val="0"/>
              </a:spcAft>
              <a:buNone/>
            </a:pPr>
            <a:r>
              <a:rPr lang="ja-JP" altLang="en-US" dirty="0"/>
              <a:t>自分で問いを立てるだけでなく、先行研究と比較していくことで、さらに自分の問いが洗練され、オリジナリティのあるものに近づくことができます。</a:t>
            </a: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r>
              <a:rPr lang="ja-JP" altLang="en-US" b="1" dirty="0"/>
              <a:t>書きながら考える</a:t>
            </a:r>
            <a:endParaRPr b="1" dirty="0"/>
          </a:p>
          <a:p>
            <a:pPr marL="0" lvl="0" indent="0" algn="l" rtl="0">
              <a:spcBef>
                <a:spcPts val="0"/>
              </a:spcBef>
              <a:spcAft>
                <a:spcPts val="0"/>
              </a:spcAft>
              <a:buNone/>
            </a:pPr>
            <a:r>
              <a:rPr lang="ja-JP" altLang="en-US" dirty="0"/>
              <a:t>蛇足ですが、オリジナリティを追求することと関連して起きる現象として、書く前に論文の質を気にしすぎてしまい、文章自体があまり</a:t>
            </a:r>
            <a:r>
              <a:rPr lang="ja-JP" dirty="0"/>
              <a:t>書けて</a:t>
            </a:r>
            <a:r>
              <a:rPr lang="ja-JP" altLang="en-US" dirty="0"/>
              <a:t>い</a:t>
            </a:r>
            <a:r>
              <a:rPr lang="ja-JP" dirty="0"/>
              <a:t>ない</a:t>
            </a:r>
            <a:r>
              <a:rPr lang="ja-JP" altLang="en-US" dirty="0"/>
              <a:t>ということがあります。</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質は大切ですが、論文で一番大切なことは書き上げることです。</a:t>
            </a:r>
            <a:endParaRPr lang="en-US" altLang="ja-JP" dirty="0"/>
          </a:p>
          <a:p>
            <a:pPr marL="0" lvl="0" indent="0" algn="l" rtl="0">
              <a:spcBef>
                <a:spcPts val="0"/>
              </a:spcBef>
              <a:spcAft>
                <a:spcPts val="0"/>
              </a:spcAft>
              <a:buNone/>
            </a:pPr>
            <a:r>
              <a:rPr lang="ja-JP" altLang="en-US" dirty="0"/>
              <a:t>書いていく中で、必要なことが見えてくることもあります。</a:t>
            </a:r>
            <a:endParaRPr lang="en-US" altLang="ja-JP" dirty="0"/>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ja-JP" altLang="en-US" dirty="0"/>
              <a:t>ある程度準備ができたらとにかく気にせず書いてみるということも大切です。</a:t>
            </a:r>
            <a:endParaRPr lang="en-US" altLang="ja-JP" dirty="0"/>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ja-JP" altLang="en-US" dirty="0"/>
              <a:t>書ける箇所からどんどん書いていく、というのも進め方の一つです。</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書けていないものを頭の中で調整するよりも、書きあがっている文章を調整する方が楽に作業が進められます。</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endParaRPr lang="en-US" altLang="ja-JP" dirty="0"/>
          </a:p>
        </p:txBody>
      </p:sp>
      <p:sp>
        <p:nvSpPr>
          <p:cNvPr id="94" name="Google Shape;94;p3:notes"/>
          <p:cNvSpPr>
            <a:spLocks noGrp="1" noRot="1" noChangeAspect="1"/>
          </p:cNvSpPr>
          <p:nvPr>
            <p:ph type="sldImg" idx="2"/>
          </p:nvPr>
        </p:nvSpPr>
        <p:spPr>
          <a:xfrm>
            <a:off x="92075" y="746125"/>
            <a:ext cx="6623050" cy="37258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8:notes"/>
          <p:cNvSpPr txBox="1">
            <a:spLocks noGrp="1"/>
          </p:cNvSpPr>
          <p:nvPr>
            <p:ph type="body" idx="1"/>
          </p:nvPr>
        </p:nvSpPr>
        <p:spPr>
          <a:xfrm>
            <a:off x="680720" y="4721186"/>
            <a:ext cx="5445760" cy="447270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ja-JP" altLang="en-US" dirty="0"/>
              <a:t>レポートや論文の最後に、研究対象の関係する業界などの</a:t>
            </a:r>
            <a:r>
              <a:rPr lang="ja-JP" dirty="0"/>
              <a:t>現状に対して何かしらの提案をしたいという</a:t>
            </a:r>
            <a:r>
              <a:rPr lang="ja-JP" altLang="en-US" dirty="0"/>
              <a:t>相談もしばしば受けます。</a:t>
            </a:r>
            <a:endParaRPr lang="en-US" altLang="ja-JP" dirty="0"/>
          </a:p>
          <a:p>
            <a:pPr marL="0" lvl="0" indent="0" algn="l" rtl="0">
              <a:spcBef>
                <a:spcPts val="0"/>
              </a:spcBef>
              <a:spcAft>
                <a:spcPts val="0"/>
              </a:spcAft>
              <a:buNone/>
            </a:pPr>
            <a:endParaRPr lang="en-US" dirty="0"/>
          </a:p>
          <a:p>
            <a:pPr marL="0" lvl="0" indent="0" algn="l" rtl="0">
              <a:spcBef>
                <a:spcPts val="0"/>
              </a:spcBef>
              <a:spcAft>
                <a:spcPts val="0"/>
              </a:spcAft>
              <a:buNone/>
            </a:pPr>
            <a:r>
              <a:rPr lang="ja-JP" altLang="en-US" dirty="0"/>
              <a:t>例えば、環境問題や社会政策などについてレポートや論文を書いた場合、そこでの分析を踏まえて、何かしらの提案をしたいというのは自然なことだと思います。</a:t>
            </a:r>
            <a:endParaRPr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ただし、学術的な文章の場合には、提案というのは必ずしも要素として含まれるものではなく、論文としての性質をやや外れたものになります。</a:t>
            </a:r>
            <a:endParaRPr lang="en-US" altLang="ja-JP" dirty="0"/>
          </a:p>
          <a:p>
            <a:pPr marL="0" lvl="0" indent="0" algn="l" rtl="0">
              <a:spcBef>
                <a:spcPts val="0"/>
              </a:spcBef>
              <a:spcAft>
                <a:spcPts val="0"/>
              </a:spcAft>
              <a:buNone/>
            </a:pPr>
            <a:endParaRPr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論文に求められる要素とは、戸田山和久（</a:t>
            </a:r>
            <a:r>
              <a:rPr lang="en-US" altLang="ja-JP" dirty="0"/>
              <a:t>2012</a:t>
            </a:r>
            <a:r>
              <a:rPr lang="ja-JP" altLang="en-US" dirty="0"/>
              <a:t>）</a:t>
            </a:r>
            <a:r>
              <a:rPr lang="en-US" altLang="ja-JP" dirty="0"/>
              <a:t>『</a:t>
            </a:r>
            <a:r>
              <a:rPr lang="ja-JP" altLang="en-US" dirty="0"/>
              <a:t>論文の教室：レポートから卒論まで</a:t>
            </a:r>
            <a:r>
              <a:rPr lang="en-US" altLang="ja-JP" dirty="0"/>
              <a:t>』</a:t>
            </a:r>
            <a:r>
              <a:rPr lang="ja-JP" altLang="en-US" dirty="0"/>
              <a:t>によれば、</a:t>
            </a:r>
            <a:endParaRPr lang="en-US" altLang="ja-JP" dirty="0"/>
          </a:p>
          <a:p>
            <a:pPr marL="0" lvl="0" indent="0" algn="l" rtl="0">
              <a:spcBef>
                <a:spcPts val="0"/>
              </a:spcBef>
              <a:spcAft>
                <a:spcPts val="0"/>
              </a:spcAft>
              <a:buNone/>
            </a:pPr>
            <a:r>
              <a:rPr lang="ja-JP" altLang="en-US" dirty="0"/>
              <a:t>問い、主張、論証の</a:t>
            </a:r>
            <a:r>
              <a:rPr lang="en-US" altLang="ja-JP" dirty="0"/>
              <a:t>3</a:t>
            </a:r>
            <a:r>
              <a:rPr lang="ja-JP" altLang="en-US" dirty="0"/>
              <a:t>つです。</a:t>
            </a:r>
            <a:endParaRPr lang="en-US" altLang="ja-JP" dirty="0"/>
          </a:p>
          <a:p>
            <a:pPr marL="0" lvl="0" indent="0" algn="l" rtl="0">
              <a:spcBef>
                <a:spcPts val="0"/>
              </a:spcBef>
              <a:spcAft>
                <a:spcPts val="0"/>
              </a:spcAft>
              <a:buNone/>
            </a:pPr>
            <a:endParaRPr lang="en-US" altLang="ja-JP" dirty="0"/>
          </a:p>
          <a:p>
            <a:pPr marL="0" lvl="0" indent="0" algn="l" rtl="0">
              <a:spcBef>
                <a:spcPts val="0"/>
              </a:spcBef>
              <a:spcAft>
                <a:spcPts val="0"/>
              </a:spcAft>
              <a:buNone/>
            </a:pPr>
            <a:r>
              <a:rPr lang="ja-JP" altLang="en-US" dirty="0"/>
              <a:t>何かしらの現象などについての問いを立て、その問いについて答えを提示する、そして、学術的な手続きを踏んで問いの正当性を証明していくというのが</a:t>
            </a:r>
            <a:endParaRPr lang="en-US" altLang="ja-JP" dirty="0"/>
          </a:p>
          <a:p>
            <a:pPr marL="0" lvl="0" indent="0" algn="l" rtl="0">
              <a:spcBef>
                <a:spcPts val="0"/>
              </a:spcBef>
              <a:spcAft>
                <a:spcPts val="0"/>
              </a:spcAft>
              <a:buNone/>
            </a:pPr>
            <a:r>
              <a:rPr lang="ja-JP" altLang="en-US" dirty="0"/>
              <a:t>論文（あるいはレポート）の持つ性質です。</a:t>
            </a:r>
            <a:endParaRPr lang="en-US" altLang="ja-JP" dirty="0"/>
          </a:p>
          <a:p>
            <a:pPr marL="0" lvl="0" indent="0" algn="l" rtl="0">
              <a:spcBef>
                <a:spcPts val="0"/>
              </a:spcBef>
              <a:spcAft>
                <a:spcPts val="0"/>
              </a:spcAft>
              <a:buNone/>
            </a:pPr>
            <a:endParaRPr dirty="0"/>
          </a:p>
          <a:p>
            <a:pPr marL="0" lvl="0" indent="0" algn="l" rtl="0">
              <a:spcBef>
                <a:spcPts val="0"/>
              </a:spcBef>
              <a:spcAft>
                <a:spcPts val="0"/>
              </a:spcAft>
              <a:buNone/>
            </a:pPr>
            <a:r>
              <a:rPr lang="ja-JP" dirty="0"/>
              <a:t>つまり、現状への提案とは、本来的な意味では論文の射程</a:t>
            </a:r>
            <a:r>
              <a:rPr lang="ja-JP" altLang="en-US" dirty="0"/>
              <a:t>の外にあるものです。</a:t>
            </a:r>
            <a:endParaRPr lang="en-US" altLang="ja-JP" dirty="0"/>
          </a:p>
          <a:p>
            <a:pPr marL="0" lvl="0" indent="0" algn="l" rtl="0">
              <a:spcBef>
                <a:spcPts val="0"/>
              </a:spcBef>
              <a:spcAft>
                <a:spcPts val="0"/>
              </a:spcAft>
              <a:buNone/>
            </a:pPr>
            <a:endParaRPr lang="en-US" dirty="0"/>
          </a:p>
          <a:p>
            <a:pPr marL="0" lvl="0" indent="0" algn="l" rtl="0">
              <a:spcBef>
                <a:spcPts val="0"/>
              </a:spcBef>
              <a:spcAft>
                <a:spcPts val="0"/>
              </a:spcAft>
              <a:buNone/>
            </a:pPr>
            <a:r>
              <a:rPr lang="ja-JP" altLang="en-US" dirty="0"/>
              <a:t>卒業論文やレポート課題の種類によっては、何かしらの提案をすることを前提に書く場合もありますが、</a:t>
            </a:r>
            <a:endParaRPr lang="en-US" altLang="ja-JP" dirty="0"/>
          </a:p>
          <a:p>
            <a:pPr marL="0" lvl="0" indent="0" algn="l" rtl="0">
              <a:spcBef>
                <a:spcPts val="0"/>
              </a:spcBef>
              <a:spcAft>
                <a:spcPts val="0"/>
              </a:spcAft>
              <a:buNone/>
            </a:pPr>
            <a:r>
              <a:rPr lang="ja-JP" altLang="en-US" dirty="0"/>
              <a:t>そうでない場合には、一度授業の担当教員などに相談をして、提案をするという構成にして問題がないか確認をしましょう。</a:t>
            </a:r>
            <a:endParaRPr dirty="0"/>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endParaRPr dirty="0"/>
          </a:p>
        </p:txBody>
      </p:sp>
      <p:sp>
        <p:nvSpPr>
          <p:cNvPr id="118" name="Google Shape;118;p8:notes"/>
          <p:cNvSpPr>
            <a:spLocks noGrp="1" noRot="1" noChangeAspect="1"/>
          </p:cNvSpPr>
          <p:nvPr>
            <p:ph type="sldImg" idx="2"/>
          </p:nvPr>
        </p:nvSpPr>
        <p:spPr>
          <a:xfrm>
            <a:off x="92075" y="746125"/>
            <a:ext cx="6623050" cy="37258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endParaRPr lang="ja-JP" alt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ja-JP" alt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pPr marL="0" lvl="0" indent="0" algn="r" rtl="0">
              <a:spcBef>
                <a:spcPts val="0"/>
              </a:spcBef>
              <a:spcAft>
                <a:spcPts val="0"/>
              </a:spcAft>
              <a:buNone/>
            </a:pPr>
            <a:fld id="{00000000-1234-1234-1234-123412341234}" type="slidenum">
              <a:rPr lang="en-US" altLang="ja-JP" smtClean="0"/>
              <a:t>‹#›</a:t>
            </a:fld>
            <a:endParaRPr lang="ja-JP" altLang="en-US"/>
          </a:p>
        </p:txBody>
      </p:sp>
    </p:spTree>
    <p:extLst>
      <p:ext uri="{BB962C8B-B14F-4D97-AF65-F5344CB8AC3E}">
        <p14:creationId xmlns:p14="http://schemas.microsoft.com/office/powerpoint/2010/main" val="428163694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ja-JP" smtClean="0"/>
              <a:t>‹#›</a:t>
            </a:fld>
            <a:endParaRPr lang="ja-JP" altLang="en-US"/>
          </a:p>
        </p:txBody>
      </p:sp>
    </p:spTree>
    <p:extLst>
      <p:ext uri="{BB962C8B-B14F-4D97-AF65-F5344CB8AC3E}">
        <p14:creationId xmlns:p14="http://schemas.microsoft.com/office/powerpoint/2010/main" val="3894073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ja-JP" smtClean="0"/>
              <a:t>‹#›</a:t>
            </a:fld>
            <a:endParaRPr lang="ja-JP" altLang="en-US"/>
          </a:p>
        </p:txBody>
      </p:sp>
    </p:spTree>
    <p:extLst>
      <p:ext uri="{BB962C8B-B14F-4D97-AF65-F5344CB8AC3E}">
        <p14:creationId xmlns:p14="http://schemas.microsoft.com/office/powerpoint/2010/main" val="3183320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lang="ja-JP" altLang="en-US"/>
          </a:p>
        </p:txBody>
      </p:sp>
      <p:sp>
        <p:nvSpPr>
          <p:cNvPr id="8" name="Footer Placeholder 7"/>
          <p:cNvSpPr>
            <a:spLocks noGrp="1"/>
          </p:cNvSpPr>
          <p:nvPr>
            <p:ph type="ftr" sz="quarter" idx="11"/>
          </p:nvPr>
        </p:nvSpPr>
        <p:spPr/>
        <p:txBody>
          <a:bodyPr/>
          <a:lstStyle/>
          <a:p>
            <a:endParaRPr lang="ja-JP" altLang="en-US"/>
          </a:p>
        </p:txBody>
      </p:sp>
      <p:sp>
        <p:nvSpPr>
          <p:cNvPr id="9" name="Slide Number Placeholder 8"/>
          <p:cNvSpPr>
            <a:spLocks noGrp="1"/>
          </p:cNvSpPr>
          <p:nvPr>
            <p:ph type="sldNum" sz="quarter" idx="12"/>
          </p:nvPr>
        </p:nvSpPr>
        <p:spPr>
          <a:xfrm>
            <a:off x="10454640" y="6307672"/>
            <a:ext cx="1463040" cy="274320"/>
          </a:xfrm>
        </p:spPr>
        <p:txBody>
          <a:bodyPr/>
          <a:lstStyle/>
          <a:p>
            <a:pPr marL="0" lvl="0" indent="0" algn="r" rtl="0">
              <a:spcBef>
                <a:spcPts val="0"/>
              </a:spcBef>
              <a:spcAft>
                <a:spcPts val="0"/>
              </a:spcAft>
              <a:buNone/>
            </a:pPr>
            <a:fld id="{00000000-1234-1234-1234-123412341234}" type="slidenum">
              <a:rPr lang="en-US" altLang="ja-JP" smtClean="0"/>
              <a:t>‹#›</a:t>
            </a:fld>
            <a:endParaRPr lang="ja-JP" altLang="en-US"/>
          </a:p>
        </p:txBody>
      </p:sp>
    </p:spTree>
    <p:extLst>
      <p:ext uri="{BB962C8B-B14F-4D97-AF65-F5344CB8AC3E}">
        <p14:creationId xmlns:p14="http://schemas.microsoft.com/office/powerpoint/2010/main" val="3175299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endParaRPr lang="ja-JP" alt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ja-JP" altLang="en-US"/>
          </a:p>
        </p:txBody>
      </p:sp>
      <p:sp>
        <p:nvSpPr>
          <p:cNvPr id="6" name="Slide Number Placeholder 5"/>
          <p:cNvSpPr>
            <a:spLocks noGrp="1"/>
          </p:cNvSpPr>
          <p:nvPr>
            <p:ph type="sldNum" sz="quarter" idx="12"/>
          </p:nvPr>
        </p:nvSpPr>
        <p:spPr>
          <a:xfrm>
            <a:off x="8604504" y="5211060"/>
            <a:ext cx="2112264" cy="228600"/>
          </a:xfrm>
        </p:spPr>
        <p:txBody>
          <a:bodyPr/>
          <a:lstStyle/>
          <a:p>
            <a:pPr marL="0" lvl="0" indent="0" algn="r" rtl="0">
              <a:spcBef>
                <a:spcPts val="0"/>
              </a:spcBef>
              <a:spcAft>
                <a:spcPts val="0"/>
              </a:spcAft>
              <a:buNone/>
            </a:pPr>
            <a:fld id="{00000000-1234-1234-1234-123412341234}" type="slidenum">
              <a:rPr lang="en-US" altLang="ja-JP" smtClean="0"/>
              <a:t>‹#›</a:t>
            </a:fld>
            <a:endParaRPr lang="ja-JP" altLang="en-US"/>
          </a:p>
        </p:txBody>
      </p:sp>
    </p:spTree>
    <p:extLst>
      <p:ext uri="{BB962C8B-B14F-4D97-AF65-F5344CB8AC3E}">
        <p14:creationId xmlns:p14="http://schemas.microsoft.com/office/powerpoint/2010/main" val="151372830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lang="ja-JP" altLang="en-US"/>
          </a:p>
        </p:txBody>
      </p:sp>
      <p:sp>
        <p:nvSpPr>
          <p:cNvPr id="6" name="Footer Placeholder 5"/>
          <p:cNvSpPr>
            <a:spLocks noGrp="1"/>
          </p:cNvSpPr>
          <p:nvPr>
            <p:ph type="ftr" sz="quarter" idx="11"/>
          </p:nvPr>
        </p:nvSpPr>
        <p:spPr/>
        <p:txBody>
          <a:bodyPr/>
          <a:lstStyle/>
          <a:p>
            <a:endParaRPr lang="ja-JP" alt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ja-JP" smtClean="0"/>
              <a:t>‹#›</a:t>
            </a:fld>
            <a:endParaRPr lang="ja-JP" altLang="en-US"/>
          </a:p>
        </p:txBody>
      </p:sp>
    </p:spTree>
    <p:extLst>
      <p:ext uri="{BB962C8B-B14F-4D97-AF65-F5344CB8AC3E}">
        <p14:creationId xmlns:p14="http://schemas.microsoft.com/office/powerpoint/2010/main" val="1650788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lang="ja-JP" altLang="en-US"/>
          </a:p>
        </p:txBody>
      </p:sp>
      <p:sp>
        <p:nvSpPr>
          <p:cNvPr id="8" name="Footer Placeholder 7"/>
          <p:cNvSpPr>
            <a:spLocks noGrp="1"/>
          </p:cNvSpPr>
          <p:nvPr>
            <p:ph type="ftr" sz="quarter" idx="11"/>
          </p:nvPr>
        </p:nvSpPr>
        <p:spPr/>
        <p:txBody>
          <a:bodyPr/>
          <a:lstStyle/>
          <a:p>
            <a:endParaRPr lang="ja-JP" alt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ja-JP" smtClean="0"/>
              <a:t>‹#›</a:t>
            </a:fld>
            <a:endParaRPr lang="ja-JP" altLang="en-US"/>
          </a:p>
        </p:txBody>
      </p:sp>
    </p:spTree>
    <p:extLst>
      <p:ext uri="{BB962C8B-B14F-4D97-AF65-F5344CB8AC3E}">
        <p14:creationId xmlns:p14="http://schemas.microsoft.com/office/powerpoint/2010/main" val="1568656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lang="ja-JP" altLang="en-US"/>
          </a:p>
        </p:txBody>
      </p:sp>
      <p:sp>
        <p:nvSpPr>
          <p:cNvPr id="4" name="Footer Placeholder 3"/>
          <p:cNvSpPr>
            <a:spLocks noGrp="1"/>
          </p:cNvSpPr>
          <p:nvPr>
            <p:ph type="ftr" sz="quarter" idx="11"/>
          </p:nvPr>
        </p:nvSpPr>
        <p:spPr/>
        <p:txBody>
          <a:bodyPr/>
          <a:lstStyle/>
          <a:p>
            <a:endParaRPr lang="ja-JP" altLang="en-US"/>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ja-JP" smtClean="0"/>
              <a:t>‹#›</a:t>
            </a:fld>
            <a:endParaRPr lang="ja-JP" altLang="en-US"/>
          </a:p>
        </p:txBody>
      </p:sp>
    </p:spTree>
    <p:extLst>
      <p:ext uri="{BB962C8B-B14F-4D97-AF65-F5344CB8AC3E}">
        <p14:creationId xmlns:p14="http://schemas.microsoft.com/office/powerpoint/2010/main" val="2348404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ja-JP" altLang="en-US"/>
          </a:p>
        </p:txBody>
      </p:sp>
      <p:sp>
        <p:nvSpPr>
          <p:cNvPr id="3" name="Footer Placeholder 2"/>
          <p:cNvSpPr>
            <a:spLocks noGrp="1"/>
          </p:cNvSpPr>
          <p:nvPr>
            <p:ph type="ftr" sz="quarter" idx="11"/>
          </p:nvPr>
        </p:nvSpPr>
        <p:spPr/>
        <p:txBody>
          <a:bodyPr/>
          <a:lstStyle/>
          <a:p>
            <a:endParaRPr lang="ja-JP" altLang="en-US"/>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ja-JP" smtClean="0"/>
              <a:t>‹#›</a:t>
            </a:fld>
            <a:endParaRPr lang="ja-JP" altLang="en-US"/>
          </a:p>
        </p:txBody>
      </p:sp>
    </p:spTree>
    <p:extLst>
      <p:ext uri="{BB962C8B-B14F-4D97-AF65-F5344CB8AC3E}">
        <p14:creationId xmlns:p14="http://schemas.microsoft.com/office/powerpoint/2010/main" val="3700058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8" name="Date Placeholder 7"/>
          <p:cNvSpPr>
            <a:spLocks noGrp="1"/>
          </p:cNvSpPr>
          <p:nvPr>
            <p:ph type="dt" sz="half" idx="10"/>
          </p:nvPr>
        </p:nvSpPr>
        <p:spPr/>
        <p:txBody>
          <a:bodyPr/>
          <a:lstStyle/>
          <a:p>
            <a:endParaRPr lang="ja-JP" altLang="en-US"/>
          </a:p>
        </p:txBody>
      </p:sp>
      <p:sp>
        <p:nvSpPr>
          <p:cNvPr id="9" name="Footer Placeholder 8"/>
          <p:cNvSpPr>
            <a:spLocks noGrp="1"/>
          </p:cNvSpPr>
          <p:nvPr>
            <p:ph type="ftr" sz="quarter" idx="11"/>
          </p:nvPr>
        </p:nvSpPr>
        <p:spPr/>
        <p:txBody>
          <a:bodyPr/>
          <a:lstStyle>
            <a:lvl1pPr algn="r">
              <a:defRPr/>
            </a:lvl1pPr>
          </a:lstStyle>
          <a:p>
            <a:endParaRPr lang="ja-JP" alt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pPr marL="0" lvl="0" indent="0" algn="r" rtl="0">
              <a:spcBef>
                <a:spcPts val="0"/>
              </a:spcBef>
              <a:spcAft>
                <a:spcPts val="0"/>
              </a:spcAft>
              <a:buNone/>
            </a:pPr>
            <a:fld id="{00000000-1234-1234-1234-123412341234}" type="slidenum">
              <a:rPr lang="en-US" altLang="ja-JP" smtClean="0"/>
              <a:t>‹#›</a:t>
            </a:fld>
            <a:endParaRPr lang="ja-JP" alt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05031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endParaRPr lang="ja-JP" alt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ja-JP" alt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pPr marL="0" lvl="0" indent="0" algn="r" rtl="0">
              <a:spcBef>
                <a:spcPts val="0"/>
              </a:spcBef>
              <a:spcAft>
                <a:spcPts val="0"/>
              </a:spcAft>
              <a:buNone/>
            </a:pPr>
            <a:fld id="{00000000-1234-1234-1234-123412341234}" type="slidenum">
              <a:rPr lang="en-US" altLang="ja-JP" smtClean="0"/>
              <a:t>‹#›</a:t>
            </a:fld>
            <a:endParaRPr lang="ja-JP" alt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91664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endParaRPr lang="ja-JP" alt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ja-JP" alt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pPr marL="0" lvl="0" indent="0" algn="r" rtl="0">
              <a:spcBef>
                <a:spcPts val="0"/>
              </a:spcBef>
              <a:spcAft>
                <a:spcPts val="0"/>
              </a:spcAft>
              <a:buNone/>
            </a:pPr>
            <a:fld id="{00000000-1234-1234-1234-123412341234}" type="slidenum">
              <a:rPr lang="en-US" altLang="ja-JP" smtClean="0"/>
              <a:t>‹#›</a:t>
            </a:fld>
            <a:endParaRPr lang="ja-JP" altLang="en-US"/>
          </a:p>
        </p:txBody>
      </p:sp>
    </p:spTree>
    <p:extLst>
      <p:ext uri="{BB962C8B-B14F-4D97-AF65-F5344CB8AC3E}">
        <p14:creationId xmlns:p14="http://schemas.microsoft.com/office/powerpoint/2010/main" val="3017579039"/>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Lst>
  <p:hf hdr="0" ftr="0" dt="0"/>
  <p:txStyles>
    <p:titleStyle>
      <a:lvl1pPr algn="l" defTabSz="914400" rtl="0" eaLnBrk="1" latinLnBrk="0" hangingPunct="1">
        <a:lnSpc>
          <a:spcPct val="90000"/>
        </a:lnSpc>
        <a:spcBef>
          <a:spcPct val="0"/>
        </a:spcBef>
        <a:buNone/>
        <a:defRPr kumimoji="1"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kumimoji="1"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1559052" y="1896539"/>
            <a:ext cx="9071242" cy="2269062"/>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Arial"/>
              <a:buNone/>
            </a:pPr>
            <a:r>
              <a:rPr lang="en-US" altLang="ja-JP" dirty="0"/>
              <a:t>LA</a:t>
            </a:r>
            <a:r>
              <a:rPr lang="ja-JP" altLang="en-US" dirty="0"/>
              <a:t>カウンターで</a:t>
            </a:r>
            <a:br>
              <a:rPr lang="en-US" altLang="ja-JP" dirty="0"/>
            </a:br>
            <a:r>
              <a:rPr lang="ja-JP" altLang="en-US" dirty="0"/>
              <a:t>よく受ける相談 </a:t>
            </a:r>
            <a:r>
              <a:rPr lang="en-US" altLang="ja-JP" dirty="0"/>
              <a:t>5</a:t>
            </a:r>
            <a:r>
              <a:rPr lang="ja-JP" altLang="en-US" dirty="0"/>
              <a:t>選</a:t>
            </a:r>
            <a:endParaRPr dirty="0"/>
          </a:p>
        </p:txBody>
      </p:sp>
      <p:sp>
        <p:nvSpPr>
          <p:cNvPr id="85" name="Google Shape;85;p1"/>
          <p:cNvSpPr txBox="1">
            <a:spLocks noGrp="1"/>
          </p:cNvSpPr>
          <p:nvPr>
            <p:ph type="subTitle" idx="1"/>
          </p:nvPr>
        </p:nvSpPr>
        <p:spPr>
          <a:xfrm>
            <a:off x="1560576" y="4622800"/>
            <a:ext cx="9070848" cy="9144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ja-JP" dirty="0"/>
              <a:t>異文化コミュニケーション研究科</a:t>
            </a:r>
            <a:r>
              <a:rPr lang="ja-JP" altLang="en-US" dirty="0"/>
              <a:t>ラーニングアドバイザー</a:t>
            </a:r>
            <a:endParaRPr lang="en-US" altLang="ja-JP" dirty="0"/>
          </a:p>
          <a:p>
            <a:pPr marL="0" lvl="0" indent="0" algn="ctr" rtl="0">
              <a:lnSpc>
                <a:spcPct val="90000"/>
              </a:lnSpc>
              <a:spcBef>
                <a:spcPts val="0"/>
              </a:spcBef>
              <a:spcAft>
                <a:spcPts val="0"/>
              </a:spcAft>
              <a:buClr>
                <a:schemeClr val="dk1"/>
              </a:buClr>
              <a:buSzPts val="2400"/>
              <a:buNone/>
            </a:pPr>
            <a:r>
              <a:rPr lang="ja-JP" altLang="en-US" dirty="0"/>
              <a:t>　　　　　　　　　　　　　　　　＊</a:t>
            </a:r>
            <a:r>
              <a:rPr lang="en-US" altLang="ja-JP" dirty="0"/>
              <a:t>2025</a:t>
            </a:r>
            <a:r>
              <a:rPr lang="ja-JP" altLang="en-US" dirty="0"/>
              <a:t>年</a:t>
            </a:r>
            <a:r>
              <a:rPr lang="en-US" altLang="ja-JP" dirty="0"/>
              <a:t>3</a:t>
            </a:r>
            <a:r>
              <a:rPr lang="ja-JP" altLang="en-US" dirty="0"/>
              <a:t>月一部更新</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6"/>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Arial"/>
              <a:buNone/>
            </a:pPr>
            <a:r>
              <a:rPr lang="ja-JP" altLang="en-US" dirty="0"/>
              <a:t>さいごに：よく伝えるアドバイス</a:t>
            </a:r>
            <a:endParaRPr dirty="0"/>
          </a:p>
        </p:txBody>
      </p:sp>
      <p:sp>
        <p:nvSpPr>
          <p:cNvPr id="133" name="Google Shape;133;p6"/>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lvl="0" algn="l" rtl="0">
              <a:lnSpc>
                <a:spcPct val="90000"/>
              </a:lnSpc>
              <a:spcBef>
                <a:spcPts val="0"/>
              </a:spcBef>
              <a:spcAft>
                <a:spcPts val="0"/>
              </a:spcAft>
              <a:buClr>
                <a:schemeClr val="dk1"/>
              </a:buClr>
              <a:buSzPts val="2800"/>
              <a:buFont typeface="Arial" panose="020B0604020202020204" pitchFamily="34" charset="0"/>
              <a:buChar char="•"/>
            </a:pPr>
            <a:r>
              <a:rPr lang="ja-JP" altLang="en-US" sz="3200" b="1" dirty="0"/>
              <a:t>シラバスを見直す</a:t>
            </a:r>
            <a:endParaRPr lang="en-US" altLang="ja-JP" sz="3200" b="1" dirty="0"/>
          </a:p>
          <a:p>
            <a:pPr lvl="1">
              <a:lnSpc>
                <a:spcPct val="90000"/>
              </a:lnSpc>
              <a:spcBef>
                <a:spcPts val="0"/>
              </a:spcBef>
              <a:buClr>
                <a:schemeClr val="dk1"/>
              </a:buClr>
              <a:buSzPts val="2800"/>
              <a:buFont typeface="Arial" panose="020B0604020202020204" pitchFamily="34" charset="0"/>
              <a:buChar char="•"/>
            </a:pPr>
            <a:r>
              <a:rPr lang="ja-JP" altLang="en-US" sz="2800" dirty="0"/>
              <a:t>シラバスは、授業の目的、意義、内容が簡潔にまとまった資料</a:t>
            </a:r>
            <a:endParaRPr lang="en-US" altLang="ja-JP" sz="2800" dirty="0"/>
          </a:p>
          <a:p>
            <a:pPr lvl="1">
              <a:lnSpc>
                <a:spcPct val="90000"/>
              </a:lnSpc>
              <a:spcBef>
                <a:spcPts val="0"/>
              </a:spcBef>
              <a:buClr>
                <a:schemeClr val="dk1"/>
              </a:buClr>
              <a:buSzPts val="2800"/>
              <a:buFont typeface="Arial" panose="020B0604020202020204" pitchFamily="34" charset="0"/>
              <a:buChar char="•"/>
            </a:pPr>
            <a:r>
              <a:rPr lang="ja-JP" altLang="en-US" sz="2800" dirty="0">
                <a:solidFill>
                  <a:srgbClr val="FF0000"/>
                </a:solidFill>
              </a:rPr>
              <a:t>テーマや問いの参照点</a:t>
            </a:r>
            <a:r>
              <a:rPr lang="ja-JP" altLang="en-US" sz="2800" dirty="0"/>
              <a:t>になるかも</a:t>
            </a:r>
            <a:endParaRPr lang="en-US" altLang="ja-JP" sz="2800" dirty="0"/>
          </a:p>
          <a:p>
            <a:pPr marL="274320" lvl="1" indent="0">
              <a:lnSpc>
                <a:spcPct val="90000"/>
              </a:lnSpc>
              <a:spcBef>
                <a:spcPts val="0"/>
              </a:spcBef>
              <a:buClr>
                <a:schemeClr val="dk1"/>
              </a:buClr>
              <a:buSzPts val="2800"/>
              <a:buNone/>
            </a:pPr>
            <a:endParaRPr lang="en-US" altLang="ja-JP" sz="3000" dirty="0"/>
          </a:p>
          <a:p>
            <a:pPr lvl="0" algn="l" rtl="0">
              <a:lnSpc>
                <a:spcPct val="90000"/>
              </a:lnSpc>
              <a:spcBef>
                <a:spcPts val="0"/>
              </a:spcBef>
              <a:spcAft>
                <a:spcPts val="0"/>
              </a:spcAft>
              <a:buClr>
                <a:schemeClr val="dk1"/>
              </a:buClr>
              <a:buSzPts val="2800"/>
              <a:buFont typeface="Arial" panose="020B0604020202020204" pitchFamily="34" charset="0"/>
              <a:buChar char="•"/>
            </a:pPr>
            <a:r>
              <a:rPr lang="ja-JP" altLang="en-US" sz="3200" b="1" dirty="0"/>
              <a:t>担当教員に速やかに連絡する</a:t>
            </a:r>
            <a:endParaRPr lang="en-US" altLang="ja-JP" sz="3200" b="1" dirty="0"/>
          </a:p>
          <a:p>
            <a:pPr lvl="1">
              <a:lnSpc>
                <a:spcPct val="90000"/>
              </a:lnSpc>
              <a:spcBef>
                <a:spcPts val="0"/>
              </a:spcBef>
              <a:buClr>
                <a:schemeClr val="dk1"/>
              </a:buClr>
              <a:buSzPts val="2800"/>
              <a:buFont typeface="Arial" panose="020B0604020202020204" pitchFamily="34" charset="0"/>
              <a:buChar char="•"/>
            </a:pPr>
            <a:r>
              <a:rPr lang="ja-JP" altLang="en-US" sz="2600" dirty="0"/>
              <a:t>何か質問などがある場合は、ためらわずに連絡する</a:t>
            </a:r>
            <a:endParaRPr lang="en-US" altLang="ja-JP" sz="2600" dirty="0"/>
          </a:p>
          <a:p>
            <a:pPr lvl="1">
              <a:lnSpc>
                <a:spcPct val="90000"/>
              </a:lnSpc>
              <a:spcBef>
                <a:spcPts val="0"/>
              </a:spcBef>
              <a:buClr>
                <a:schemeClr val="dk1"/>
              </a:buClr>
              <a:buSzPts val="2800"/>
              <a:buFont typeface="Arial" panose="020B0604020202020204" pitchFamily="34" charset="0"/>
              <a:buChar char="•"/>
            </a:pPr>
            <a:r>
              <a:rPr lang="ja-JP" altLang="en-US" sz="2600" dirty="0"/>
              <a:t>メールを送る際は、課題などについてよく確認したうえで、</a:t>
            </a:r>
            <a:endParaRPr lang="en-US" altLang="ja-JP" sz="2600" dirty="0"/>
          </a:p>
          <a:p>
            <a:pPr marL="274320" lvl="1" indent="0">
              <a:lnSpc>
                <a:spcPct val="90000"/>
              </a:lnSpc>
              <a:spcBef>
                <a:spcPts val="0"/>
              </a:spcBef>
              <a:buClr>
                <a:schemeClr val="dk1"/>
              </a:buClr>
              <a:buSzPts val="2800"/>
              <a:buNone/>
            </a:pPr>
            <a:r>
              <a:rPr lang="ja-JP" altLang="en-US" sz="2600" dirty="0">
                <a:solidFill>
                  <a:srgbClr val="FF0000"/>
                </a:solidFill>
              </a:rPr>
              <a:t>  丁寧かつ簡潔</a:t>
            </a:r>
            <a:r>
              <a:rPr lang="ja-JP" altLang="en-US" sz="2600" dirty="0"/>
              <a:t>に</a:t>
            </a:r>
            <a:endParaRPr sz="2600" dirty="0"/>
          </a:p>
        </p:txBody>
      </p:sp>
      <p:sp>
        <p:nvSpPr>
          <p:cNvPr id="2" name="スライド番号プレースホルダー 1">
            <a:extLst>
              <a:ext uri="{FF2B5EF4-FFF2-40B4-BE49-F238E27FC236}">
                <a16:creationId xmlns:a16="http://schemas.microsoft.com/office/drawing/2014/main" id="{87194E5A-9D45-F891-8A17-AB9334E50964}"/>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ja-JP" smtClean="0"/>
              <a:t>9</a:t>
            </a:fld>
            <a:endParaRPr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EB1CD0-1E15-4E9E-9A7E-14DDCFC1A9B9}"/>
              </a:ext>
            </a:extLst>
          </p:cNvPr>
          <p:cNvSpPr>
            <a:spLocks noGrp="1"/>
          </p:cNvSpPr>
          <p:nvPr>
            <p:ph type="title"/>
          </p:nvPr>
        </p:nvSpPr>
        <p:spPr/>
        <p:txBody>
          <a:bodyPr/>
          <a:lstStyle/>
          <a:p>
            <a:r>
              <a:rPr lang="ja-JP" altLang="en-US" dirty="0"/>
              <a:t>目次</a:t>
            </a:r>
            <a:endParaRPr kumimoji="1" lang="ja-JP" altLang="en-US" dirty="0"/>
          </a:p>
        </p:txBody>
      </p:sp>
      <p:sp>
        <p:nvSpPr>
          <p:cNvPr id="3" name="コンテンツ プレースホルダー 2">
            <a:extLst>
              <a:ext uri="{FF2B5EF4-FFF2-40B4-BE49-F238E27FC236}">
                <a16:creationId xmlns:a16="http://schemas.microsoft.com/office/drawing/2014/main" id="{0D3613F9-2AAD-48E1-A952-A9DC25ABB487}"/>
              </a:ext>
            </a:extLst>
          </p:cNvPr>
          <p:cNvSpPr>
            <a:spLocks noGrp="1"/>
          </p:cNvSpPr>
          <p:nvPr>
            <p:ph idx="1"/>
          </p:nvPr>
        </p:nvSpPr>
        <p:spPr/>
        <p:txBody>
          <a:bodyPr>
            <a:normAutofit/>
          </a:bodyPr>
          <a:lstStyle/>
          <a:p>
            <a:r>
              <a:rPr kumimoji="1" lang="ja-JP" altLang="en-US" sz="2800" b="1" dirty="0"/>
              <a:t>相談 </a:t>
            </a:r>
            <a:r>
              <a:rPr kumimoji="1" lang="en-US" altLang="ja-JP" sz="2800" b="1" dirty="0"/>
              <a:t>1</a:t>
            </a:r>
            <a:r>
              <a:rPr kumimoji="1" lang="ja-JP" altLang="en-US" sz="2800" b="1" dirty="0"/>
              <a:t>「テーマが決められない」</a:t>
            </a:r>
            <a:endParaRPr kumimoji="1" lang="en-US" altLang="ja-JP" sz="2800" b="1" dirty="0"/>
          </a:p>
          <a:p>
            <a:r>
              <a:rPr lang="ja-JP" altLang="en-US" sz="2800" b="1" dirty="0"/>
              <a:t>相談 </a:t>
            </a:r>
            <a:r>
              <a:rPr lang="en-US" altLang="ja-JP" sz="2800" b="1" dirty="0"/>
              <a:t>2</a:t>
            </a:r>
            <a:r>
              <a:rPr lang="ja-JP" altLang="en-US" sz="2800" b="1" dirty="0"/>
              <a:t>「引用ばかりになってしまって、自分の文章が少ない　　　　</a:t>
            </a:r>
            <a:endParaRPr lang="en-US" altLang="ja-JP" sz="2800" b="1" dirty="0"/>
          </a:p>
          <a:p>
            <a:pPr marL="0" indent="0">
              <a:buNone/>
            </a:pPr>
            <a:r>
              <a:rPr lang="ja-JP" altLang="en-US" sz="2800" b="1" dirty="0"/>
              <a:t>　　　　気がする」</a:t>
            </a:r>
            <a:endParaRPr lang="en-US" altLang="ja-JP" sz="2800" b="1" dirty="0"/>
          </a:p>
          <a:p>
            <a:r>
              <a:rPr lang="ja-JP" altLang="en-US" sz="2800" b="1" dirty="0"/>
              <a:t>相談 </a:t>
            </a:r>
            <a:r>
              <a:rPr lang="en-US" altLang="ja-JP" sz="2800" b="1" dirty="0"/>
              <a:t>3</a:t>
            </a:r>
            <a:r>
              <a:rPr lang="ja-JP" altLang="en-US" sz="2800" b="1" dirty="0"/>
              <a:t>「資料がないから書けない」</a:t>
            </a:r>
            <a:endParaRPr lang="en-US" altLang="ja-JP" sz="2800" b="1" dirty="0"/>
          </a:p>
          <a:p>
            <a:r>
              <a:rPr lang="ja-JP" altLang="en-US" sz="2800" b="1" dirty="0"/>
              <a:t>相談 </a:t>
            </a:r>
            <a:r>
              <a:rPr lang="en-US" altLang="ja-JP" sz="2800" b="1" dirty="0"/>
              <a:t>4</a:t>
            </a:r>
            <a:r>
              <a:rPr lang="ja-JP" altLang="en-US" sz="2800" b="1" dirty="0"/>
              <a:t>「オリジナリティのあるレポートが書きたい」</a:t>
            </a:r>
            <a:endParaRPr lang="en-US" altLang="ja-JP" sz="2800" b="1" dirty="0"/>
          </a:p>
          <a:p>
            <a:r>
              <a:rPr lang="ja-JP" altLang="en-US" sz="2800" b="1" dirty="0"/>
              <a:t>相談 </a:t>
            </a:r>
            <a:r>
              <a:rPr lang="en-US" altLang="ja-JP" sz="2800" b="1" dirty="0"/>
              <a:t>5</a:t>
            </a:r>
            <a:r>
              <a:rPr lang="ja-JP" altLang="en-US" sz="2800" b="1" dirty="0"/>
              <a:t>「現状への提案をしたい」</a:t>
            </a:r>
            <a:endParaRPr lang="en-US" altLang="ja-JP" sz="2800" b="1" dirty="0"/>
          </a:p>
        </p:txBody>
      </p:sp>
      <p:sp>
        <p:nvSpPr>
          <p:cNvPr id="4" name="スライド番号プレースホルダー 3">
            <a:extLst>
              <a:ext uri="{FF2B5EF4-FFF2-40B4-BE49-F238E27FC236}">
                <a16:creationId xmlns:a16="http://schemas.microsoft.com/office/drawing/2014/main" id="{CDD5D1AB-046D-8FE0-5FD7-433BF134AEC0}"/>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ja-JP" smtClean="0"/>
              <a:t>1</a:t>
            </a:fld>
            <a:endParaRPr lang="ja-JP" altLang="en-US"/>
          </a:p>
        </p:txBody>
      </p:sp>
    </p:spTree>
    <p:extLst>
      <p:ext uri="{BB962C8B-B14F-4D97-AF65-F5344CB8AC3E}">
        <p14:creationId xmlns:p14="http://schemas.microsoft.com/office/powerpoint/2010/main" val="2192238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Arial"/>
              <a:buNone/>
            </a:pPr>
            <a:r>
              <a:rPr lang="ja-JP" altLang="en-US" dirty="0"/>
              <a:t>相談１「</a:t>
            </a:r>
            <a:r>
              <a:rPr lang="ja-JP" dirty="0"/>
              <a:t>テーマが決められない</a:t>
            </a:r>
            <a:r>
              <a:rPr lang="ja-JP" altLang="en-US" dirty="0"/>
              <a:t>」</a:t>
            </a:r>
            <a:endParaRPr dirty="0"/>
          </a:p>
        </p:txBody>
      </p:sp>
      <p:sp>
        <p:nvSpPr>
          <p:cNvPr id="115" name="Google Shape;115;p7"/>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177800" lvl="0" indent="0" algn="l" rtl="0">
              <a:lnSpc>
                <a:spcPct val="90000"/>
              </a:lnSpc>
              <a:spcBef>
                <a:spcPts val="0"/>
              </a:spcBef>
              <a:spcAft>
                <a:spcPts val="0"/>
              </a:spcAft>
              <a:buClr>
                <a:schemeClr val="dk1"/>
              </a:buClr>
              <a:buSzPts val="2800"/>
              <a:buNone/>
            </a:pPr>
            <a:r>
              <a:rPr lang="en-US" altLang="ja-JP" sz="3200" dirty="0"/>
              <a:t>1. </a:t>
            </a:r>
            <a:r>
              <a:rPr lang="ja-JP" altLang="en-US" sz="3200" dirty="0">
                <a:solidFill>
                  <a:srgbClr val="FF0000"/>
                </a:solidFill>
              </a:rPr>
              <a:t>授業とレポート課題の内容</a:t>
            </a:r>
            <a:r>
              <a:rPr lang="ja-JP" altLang="en-US" sz="3200" dirty="0"/>
              <a:t>について整理する</a:t>
            </a:r>
            <a:endParaRPr lang="en-US" altLang="ja-JP" sz="3200" dirty="0"/>
          </a:p>
          <a:p>
            <a:pPr marL="737870" lvl="1" indent="-285750">
              <a:lnSpc>
                <a:spcPct val="90000"/>
              </a:lnSpc>
              <a:spcBef>
                <a:spcPts val="0"/>
              </a:spcBef>
              <a:buClr>
                <a:schemeClr val="dk1"/>
              </a:buClr>
              <a:buSzPts val="2800"/>
              <a:buFont typeface="Arial" panose="020B0604020202020204" pitchFamily="34" charset="0"/>
              <a:buChar char="•"/>
            </a:pPr>
            <a:r>
              <a:rPr lang="ja-JP" altLang="en-US" sz="3000" dirty="0"/>
              <a:t>書き始めるための出発点になる</a:t>
            </a:r>
            <a:endParaRPr lang="en-US" altLang="ja-JP" sz="3000" dirty="0"/>
          </a:p>
          <a:p>
            <a:pPr marL="737870" lvl="1" indent="-285750">
              <a:lnSpc>
                <a:spcPct val="90000"/>
              </a:lnSpc>
              <a:spcBef>
                <a:spcPts val="0"/>
              </a:spcBef>
              <a:buClr>
                <a:schemeClr val="dk1"/>
              </a:buClr>
              <a:buSzPts val="2800"/>
              <a:buFont typeface="Arial" panose="020B0604020202020204" pitchFamily="34" charset="0"/>
              <a:buChar char="•"/>
            </a:pPr>
            <a:endParaRPr lang="en-US" altLang="ja-JP" sz="3000" dirty="0"/>
          </a:p>
          <a:p>
            <a:pPr marL="177800" lvl="0" indent="0" algn="l" rtl="0">
              <a:lnSpc>
                <a:spcPct val="90000"/>
              </a:lnSpc>
              <a:spcBef>
                <a:spcPts val="0"/>
              </a:spcBef>
              <a:spcAft>
                <a:spcPts val="0"/>
              </a:spcAft>
              <a:buClr>
                <a:schemeClr val="dk1"/>
              </a:buClr>
              <a:buSzPts val="2800"/>
              <a:buNone/>
            </a:pPr>
            <a:r>
              <a:rPr lang="en-US" altLang="ja-JP" sz="3200" dirty="0"/>
              <a:t>2. </a:t>
            </a:r>
            <a:r>
              <a:rPr lang="ja-JP" altLang="en-US" sz="3200" dirty="0"/>
              <a:t>授業で</a:t>
            </a:r>
            <a:r>
              <a:rPr lang="ja-JP" altLang="en-US" sz="3200" dirty="0">
                <a:solidFill>
                  <a:srgbClr val="FF0000"/>
                </a:solidFill>
              </a:rPr>
              <a:t>印象に残っていること</a:t>
            </a:r>
            <a:r>
              <a:rPr lang="ja-JP" altLang="en-US" sz="3200" dirty="0"/>
              <a:t>をきっかけにテーマ   </a:t>
            </a:r>
            <a:endParaRPr lang="en-US" altLang="ja-JP" sz="3200" dirty="0"/>
          </a:p>
          <a:p>
            <a:pPr marL="177800" lvl="0" indent="0" algn="l" rtl="0">
              <a:lnSpc>
                <a:spcPct val="90000"/>
              </a:lnSpc>
              <a:spcBef>
                <a:spcPts val="0"/>
              </a:spcBef>
              <a:spcAft>
                <a:spcPts val="0"/>
              </a:spcAft>
              <a:buClr>
                <a:schemeClr val="dk1"/>
              </a:buClr>
              <a:buSzPts val="2800"/>
              <a:buNone/>
            </a:pPr>
            <a:r>
              <a:rPr lang="en-US" altLang="ja-JP" sz="3200" dirty="0"/>
              <a:t>    </a:t>
            </a:r>
            <a:r>
              <a:rPr lang="ja-JP" altLang="en-US" sz="3200" dirty="0"/>
              <a:t>を決める</a:t>
            </a:r>
            <a:endParaRPr lang="en-US" altLang="ja-JP" sz="3200" dirty="0"/>
          </a:p>
          <a:p>
            <a:pPr marL="1012190" lvl="2" indent="-285750">
              <a:lnSpc>
                <a:spcPct val="90000"/>
              </a:lnSpc>
              <a:spcBef>
                <a:spcPts val="0"/>
              </a:spcBef>
              <a:buClr>
                <a:schemeClr val="dk1"/>
              </a:buClr>
              <a:buSzPts val="2800"/>
              <a:buFont typeface="Arial" panose="020B0604020202020204" pitchFamily="34" charset="0"/>
              <a:buChar char="•"/>
            </a:pPr>
            <a:r>
              <a:rPr lang="ja-JP" altLang="en-US" sz="2800" dirty="0"/>
              <a:t>授業内容、文献、先生の話していたことなど、何でもきっかけになりうる</a:t>
            </a:r>
            <a:endParaRPr lang="en-US" altLang="ja-JP" sz="2800" dirty="0"/>
          </a:p>
          <a:p>
            <a:pPr marL="463550" lvl="0" indent="-285750" algn="l" rtl="0">
              <a:lnSpc>
                <a:spcPct val="90000"/>
              </a:lnSpc>
              <a:spcBef>
                <a:spcPts val="0"/>
              </a:spcBef>
              <a:spcAft>
                <a:spcPts val="0"/>
              </a:spcAft>
              <a:buClr>
                <a:schemeClr val="dk1"/>
              </a:buClr>
              <a:buSzPts val="2800"/>
              <a:buFont typeface="Arial" panose="020B0604020202020204" pitchFamily="34" charset="0"/>
              <a:buChar char="•"/>
            </a:pPr>
            <a:endParaRPr lang="en-US" altLang="ja-JP" sz="3200" dirty="0"/>
          </a:p>
          <a:p>
            <a:pPr marL="463550" lvl="0" indent="-285750" algn="l" rtl="0">
              <a:lnSpc>
                <a:spcPct val="90000"/>
              </a:lnSpc>
              <a:spcBef>
                <a:spcPts val="0"/>
              </a:spcBef>
              <a:spcAft>
                <a:spcPts val="0"/>
              </a:spcAft>
              <a:buClr>
                <a:schemeClr val="dk1"/>
              </a:buClr>
              <a:buSzPts val="2800"/>
              <a:buFont typeface="Arial" panose="020B0604020202020204" pitchFamily="34" charset="0"/>
              <a:buChar char="•"/>
            </a:pPr>
            <a:endParaRPr lang="en-US" altLang="ja-JP" dirty="0"/>
          </a:p>
          <a:p>
            <a:pPr marL="463550" lvl="0" indent="-285750" algn="l" rtl="0">
              <a:lnSpc>
                <a:spcPct val="90000"/>
              </a:lnSpc>
              <a:spcBef>
                <a:spcPts val="0"/>
              </a:spcBef>
              <a:spcAft>
                <a:spcPts val="0"/>
              </a:spcAft>
              <a:buClr>
                <a:schemeClr val="dk1"/>
              </a:buClr>
              <a:buSzPts val="2800"/>
              <a:buFont typeface="Arial" panose="020B0604020202020204" pitchFamily="34" charset="0"/>
              <a:buChar char="•"/>
            </a:pPr>
            <a:endParaRPr dirty="0"/>
          </a:p>
        </p:txBody>
      </p:sp>
      <p:sp>
        <p:nvSpPr>
          <p:cNvPr id="2" name="スライド番号プレースホルダー 1">
            <a:extLst>
              <a:ext uri="{FF2B5EF4-FFF2-40B4-BE49-F238E27FC236}">
                <a16:creationId xmlns:a16="http://schemas.microsoft.com/office/drawing/2014/main" id="{2ACA1ECE-A4A7-4CC8-5068-55AF52FA2838}"/>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ja-JP" smtClean="0"/>
              <a:t>2</a:t>
            </a:fld>
            <a:endParaRPr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25CEC7-A5AF-541C-ED33-D71DA78B2C75}"/>
              </a:ext>
            </a:extLst>
          </p:cNvPr>
          <p:cNvSpPr>
            <a:spLocks noGrp="1"/>
          </p:cNvSpPr>
          <p:nvPr>
            <p:ph type="title"/>
          </p:nvPr>
        </p:nvSpPr>
        <p:spPr/>
        <p:txBody>
          <a:bodyPr/>
          <a:lstStyle/>
          <a:p>
            <a:r>
              <a:rPr lang="ja-JP" altLang="en-US" dirty="0"/>
              <a:t>相談１「</a:t>
            </a:r>
            <a:r>
              <a:rPr lang="ja-JP" altLang="ja-JP" dirty="0"/>
              <a:t>テーマが決められない</a:t>
            </a:r>
            <a:r>
              <a:rPr lang="ja-JP" altLang="en-US" dirty="0"/>
              <a:t>」</a:t>
            </a:r>
            <a:endParaRPr kumimoji="1" lang="ja-JP" altLang="en-US" dirty="0"/>
          </a:p>
        </p:txBody>
      </p:sp>
      <p:sp>
        <p:nvSpPr>
          <p:cNvPr id="3" name="コンテンツ プレースホルダー 2">
            <a:extLst>
              <a:ext uri="{FF2B5EF4-FFF2-40B4-BE49-F238E27FC236}">
                <a16:creationId xmlns:a16="http://schemas.microsoft.com/office/drawing/2014/main" id="{F5812F9D-9BF1-754D-F83B-8D40094BB458}"/>
              </a:ext>
            </a:extLst>
          </p:cNvPr>
          <p:cNvSpPr>
            <a:spLocks noGrp="1"/>
          </p:cNvSpPr>
          <p:nvPr>
            <p:ph idx="1"/>
          </p:nvPr>
        </p:nvSpPr>
        <p:spPr/>
        <p:txBody>
          <a:bodyPr/>
          <a:lstStyle/>
          <a:p>
            <a:pPr marL="177800" lvl="0" indent="0" algn="l" rtl="0">
              <a:lnSpc>
                <a:spcPct val="90000"/>
              </a:lnSpc>
              <a:spcBef>
                <a:spcPts val="0"/>
              </a:spcBef>
              <a:spcAft>
                <a:spcPts val="0"/>
              </a:spcAft>
              <a:buClr>
                <a:schemeClr val="dk1"/>
              </a:buClr>
              <a:buSzPts val="2800"/>
              <a:buNone/>
            </a:pPr>
            <a:r>
              <a:rPr lang="en-US" altLang="ja-JP" sz="3200" dirty="0"/>
              <a:t>3. </a:t>
            </a:r>
            <a:r>
              <a:rPr lang="ja-JP" altLang="en-US" sz="3200" dirty="0">
                <a:solidFill>
                  <a:srgbClr val="FF0000"/>
                </a:solidFill>
              </a:rPr>
              <a:t>具体的な分析対象</a:t>
            </a:r>
            <a:r>
              <a:rPr lang="ja-JP" altLang="en-US" sz="3200" dirty="0"/>
              <a:t>を選ぶ</a:t>
            </a:r>
            <a:endParaRPr lang="en-US" altLang="ja-JP" sz="3200" dirty="0"/>
          </a:p>
          <a:p>
            <a:pPr marL="737870" lvl="1" indent="-285750">
              <a:lnSpc>
                <a:spcPct val="90000"/>
              </a:lnSpc>
              <a:spcBef>
                <a:spcPts val="0"/>
              </a:spcBef>
              <a:buClr>
                <a:schemeClr val="dk1"/>
              </a:buClr>
              <a:buSzPts val="2800"/>
              <a:buFont typeface="Arial" panose="020B0604020202020204" pitchFamily="34" charset="0"/>
              <a:buChar char="•"/>
            </a:pPr>
            <a:r>
              <a:rPr lang="ja-JP" altLang="en-US" sz="3000" dirty="0"/>
              <a:t>作品、個人、政策など</a:t>
            </a:r>
            <a:endParaRPr lang="en-US" altLang="ja-JP" sz="3000" dirty="0"/>
          </a:p>
          <a:p>
            <a:pPr marL="737870" lvl="1" indent="-285750">
              <a:lnSpc>
                <a:spcPct val="90000"/>
              </a:lnSpc>
              <a:spcBef>
                <a:spcPts val="0"/>
              </a:spcBef>
              <a:buClr>
                <a:schemeClr val="dk1"/>
              </a:buClr>
              <a:buSzPts val="2800"/>
              <a:buFont typeface="Arial" panose="020B0604020202020204" pitchFamily="34" charset="0"/>
              <a:buChar char="•"/>
            </a:pPr>
            <a:r>
              <a:rPr lang="ja-JP" altLang="en-US" sz="3000" dirty="0"/>
              <a:t>抽象的なテーマは検討しきれない</a:t>
            </a:r>
            <a:endParaRPr lang="en-US" altLang="ja-JP" sz="3000" dirty="0"/>
          </a:p>
          <a:p>
            <a:pPr marL="737870" lvl="1" indent="-285750">
              <a:lnSpc>
                <a:spcPct val="90000"/>
              </a:lnSpc>
              <a:spcBef>
                <a:spcPts val="0"/>
              </a:spcBef>
              <a:buClr>
                <a:schemeClr val="dk1"/>
              </a:buClr>
              <a:buSzPts val="2800"/>
              <a:buFont typeface="Arial" panose="020B0604020202020204" pitchFamily="34" charset="0"/>
              <a:buChar char="•"/>
            </a:pPr>
            <a:endParaRPr lang="en-US" altLang="ja-JP" sz="3200" dirty="0"/>
          </a:p>
          <a:p>
            <a:pPr marL="737870" lvl="1" indent="-285750">
              <a:lnSpc>
                <a:spcPct val="90000"/>
              </a:lnSpc>
              <a:spcBef>
                <a:spcPts val="0"/>
              </a:spcBef>
              <a:buClr>
                <a:schemeClr val="dk1"/>
              </a:buClr>
              <a:buSzPts val="2800"/>
              <a:buFont typeface="Arial" panose="020B0604020202020204" pitchFamily="34" charset="0"/>
              <a:buChar char="•"/>
            </a:pPr>
            <a:r>
              <a:rPr lang="ja-JP" altLang="en-US" sz="3000" dirty="0"/>
              <a:t>例）「韓流ブームについて」ではなく、「○○という作品から考える韓流ブーム」にする</a:t>
            </a:r>
            <a:endParaRPr lang="en-US" altLang="ja-JP" sz="3000" dirty="0"/>
          </a:p>
          <a:p>
            <a:endParaRPr kumimoji="1" lang="ja-JP" altLang="en-US" dirty="0"/>
          </a:p>
        </p:txBody>
      </p:sp>
      <p:sp>
        <p:nvSpPr>
          <p:cNvPr id="4" name="スライド番号プレースホルダー 3">
            <a:extLst>
              <a:ext uri="{FF2B5EF4-FFF2-40B4-BE49-F238E27FC236}">
                <a16:creationId xmlns:a16="http://schemas.microsoft.com/office/drawing/2014/main" id="{20D257BC-77B4-2BEA-EC52-969AA3CC6881}"/>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ja-JP" smtClean="0"/>
              <a:t>3</a:t>
            </a:fld>
            <a:endParaRPr lang="ja-JP" altLang="en-US"/>
          </a:p>
        </p:txBody>
      </p:sp>
    </p:spTree>
    <p:extLst>
      <p:ext uri="{BB962C8B-B14F-4D97-AF65-F5344CB8AC3E}">
        <p14:creationId xmlns:p14="http://schemas.microsoft.com/office/powerpoint/2010/main" val="2961845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ts val="4400"/>
              <a:buFont typeface="Arial"/>
              <a:buNone/>
            </a:pPr>
            <a:r>
              <a:rPr lang="ja-JP" altLang="en-US" dirty="0"/>
              <a:t>相談</a:t>
            </a:r>
            <a:r>
              <a:rPr lang="en-US" altLang="ja-JP" dirty="0"/>
              <a:t>2</a:t>
            </a:r>
            <a:r>
              <a:rPr lang="ja-JP" altLang="en-US" dirty="0"/>
              <a:t>「</a:t>
            </a:r>
            <a:r>
              <a:rPr lang="ja-JP" dirty="0"/>
              <a:t>引用ばかりになってしまって、自分の文章が少ない気がする</a:t>
            </a:r>
            <a:r>
              <a:rPr lang="ja-JP" altLang="en-US" dirty="0"/>
              <a:t>」</a:t>
            </a:r>
            <a:endParaRPr dirty="0"/>
          </a:p>
        </p:txBody>
      </p:sp>
      <p:sp>
        <p:nvSpPr>
          <p:cNvPr id="91" name="Google Shape;91;p2"/>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463550" lvl="0" indent="-285750" algn="l" rtl="0">
              <a:lnSpc>
                <a:spcPct val="90000"/>
              </a:lnSpc>
              <a:spcBef>
                <a:spcPts val="1000"/>
              </a:spcBef>
              <a:spcAft>
                <a:spcPts val="0"/>
              </a:spcAft>
              <a:buClr>
                <a:schemeClr val="dk1"/>
              </a:buClr>
              <a:buSzPts val="2800"/>
              <a:buFont typeface="Arial" panose="020B0604020202020204" pitchFamily="34" charset="0"/>
              <a:buChar char="•"/>
            </a:pPr>
            <a:r>
              <a:rPr lang="ja-JP" altLang="en-US" sz="3200" dirty="0"/>
              <a:t>「引用ばかり」の部分とは、本論ではなく、レポート・論文を書くための</a:t>
            </a:r>
            <a:r>
              <a:rPr lang="ja-JP" altLang="en-US" sz="3200" dirty="0">
                <a:solidFill>
                  <a:srgbClr val="FF0000"/>
                </a:solidFill>
              </a:rPr>
              <a:t>前提や背景</a:t>
            </a:r>
            <a:r>
              <a:rPr lang="ja-JP" altLang="en-US" sz="3200" dirty="0"/>
              <a:t>になる</a:t>
            </a:r>
            <a:endParaRPr lang="en-US" altLang="ja-JP" sz="3200" dirty="0"/>
          </a:p>
          <a:p>
            <a:pPr marL="463550" lvl="0" indent="-285750" algn="l" rtl="0">
              <a:lnSpc>
                <a:spcPct val="90000"/>
              </a:lnSpc>
              <a:spcBef>
                <a:spcPts val="1000"/>
              </a:spcBef>
              <a:spcAft>
                <a:spcPts val="0"/>
              </a:spcAft>
              <a:buClr>
                <a:schemeClr val="dk1"/>
              </a:buClr>
              <a:buSzPts val="2800"/>
              <a:buFont typeface="Arial" panose="020B0604020202020204" pitchFamily="34" charset="0"/>
              <a:buChar char="•"/>
            </a:pPr>
            <a:r>
              <a:rPr lang="ja-JP" altLang="en-US" sz="3200" dirty="0"/>
              <a:t>調べて答えがわかることは、レポートではなく</a:t>
            </a:r>
            <a:r>
              <a:rPr lang="ja-JP" altLang="en-US" sz="3200" dirty="0">
                <a:solidFill>
                  <a:srgbClr val="FF0000"/>
                </a:solidFill>
              </a:rPr>
              <a:t>調べ学習</a:t>
            </a:r>
            <a:r>
              <a:rPr lang="ja-JP" altLang="en-US" sz="3200" dirty="0"/>
              <a:t>になってしまう</a:t>
            </a:r>
            <a:endParaRPr lang="en-US" altLang="ja-JP" sz="3200" dirty="0"/>
          </a:p>
          <a:p>
            <a:pPr marL="463550" lvl="0" indent="-285750" algn="l" rtl="0">
              <a:lnSpc>
                <a:spcPct val="90000"/>
              </a:lnSpc>
              <a:spcBef>
                <a:spcPts val="1000"/>
              </a:spcBef>
              <a:spcAft>
                <a:spcPts val="0"/>
              </a:spcAft>
              <a:buClr>
                <a:schemeClr val="dk1"/>
              </a:buClr>
              <a:buSzPts val="2800"/>
              <a:buFont typeface="Arial" panose="020B0604020202020204" pitchFamily="34" charset="0"/>
              <a:buChar char="•"/>
            </a:pPr>
            <a:endParaRPr lang="en-US" altLang="ja-JP" sz="3200" dirty="0"/>
          </a:p>
          <a:p>
            <a:pPr marL="463550" lvl="0" indent="-285750" algn="l" rtl="0">
              <a:lnSpc>
                <a:spcPct val="90000"/>
              </a:lnSpc>
              <a:spcBef>
                <a:spcPts val="1000"/>
              </a:spcBef>
              <a:spcAft>
                <a:spcPts val="0"/>
              </a:spcAft>
              <a:buClr>
                <a:schemeClr val="dk1"/>
              </a:buClr>
              <a:buSzPts val="2800"/>
              <a:buFont typeface="Arial" panose="020B0604020202020204" pitchFamily="34" charset="0"/>
              <a:buChar char="•"/>
            </a:pPr>
            <a:r>
              <a:rPr lang="ja-JP" altLang="en-US" sz="3200" dirty="0"/>
              <a:t>「引用ばかり」の部分を踏まえて、</a:t>
            </a:r>
            <a:r>
              <a:rPr lang="ja-JP" altLang="en-US" sz="3200" dirty="0">
                <a:solidFill>
                  <a:srgbClr val="FF0000"/>
                </a:solidFill>
              </a:rPr>
              <a:t>自分の問いや対象について論証する</a:t>
            </a:r>
            <a:r>
              <a:rPr lang="ja-JP" altLang="en-US" sz="3200" dirty="0"/>
              <a:t>という構成にする必要がある</a:t>
            </a:r>
            <a:endParaRPr lang="en-US" altLang="ja-JP" sz="3200" dirty="0"/>
          </a:p>
          <a:p>
            <a:pPr marL="463550" lvl="0" indent="-285750" algn="l" rtl="0">
              <a:lnSpc>
                <a:spcPct val="90000"/>
              </a:lnSpc>
              <a:spcBef>
                <a:spcPts val="1000"/>
              </a:spcBef>
              <a:spcAft>
                <a:spcPts val="0"/>
              </a:spcAft>
              <a:buClr>
                <a:schemeClr val="dk1"/>
              </a:buClr>
              <a:buSzPts val="2800"/>
              <a:buFont typeface="Arial" panose="020B0604020202020204" pitchFamily="34" charset="0"/>
              <a:buChar char="•"/>
            </a:pPr>
            <a:endParaRPr lang="en-US" altLang="ja-JP" dirty="0"/>
          </a:p>
          <a:p>
            <a:pPr marL="228600" lvl="0" indent="-50800" algn="l" rtl="0">
              <a:lnSpc>
                <a:spcPct val="90000"/>
              </a:lnSpc>
              <a:spcBef>
                <a:spcPts val="1000"/>
              </a:spcBef>
              <a:spcAft>
                <a:spcPts val="0"/>
              </a:spcAft>
              <a:buClr>
                <a:schemeClr val="dk1"/>
              </a:buClr>
              <a:buSzPts val="2800"/>
              <a:buNone/>
            </a:pPr>
            <a:endParaRPr lang="en-US" altLang="ja-JP" dirty="0"/>
          </a:p>
          <a:p>
            <a:pPr marL="228600" lvl="0" indent="-50800" algn="l" rtl="0">
              <a:lnSpc>
                <a:spcPct val="90000"/>
              </a:lnSpc>
              <a:spcBef>
                <a:spcPts val="1000"/>
              </a:spcBef>
              <a:spcAft>
                <a:spcPts val="0"/>
              </a:spcAft>
              <a:buClr>
                <a:schemeClr val="dk1"/>
              </a:buClr>
              <a:buSzPts val="2800"/>
              <a:buNone/>
            </a:pPr>
            <a:endParaRPr lang="en-US" altLang="ja-JP" dirty="0"/>
          </a:p>
        </p:txBody>
      </p:sp>
      <p:sp>
        <p:nvSpPr>
          <p:cNvPr id="2" name="スライド番号プレースホルダー 1">
            <a:extLst>
              <a:ext uri="{FF2B5EF4-FFF2-40B4-BE49-F238E27FC236}">
                <a16:creationId xmlns:a16="http://schemas.microsoft.com/office/drawing/2014/main" id="{67537E52-D6B4-67CB-EB1D-EDFC7EB623DE}"/>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ja-JP" smtClean="0"/>
              <a:t>4</a:t>
            </a:fld>
            <a:endParaRPr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D7D052-45E5-446A-B1B4-069F42EE48E4}"/>
              </a:ext>
            </a:extLst>
          </p:cNvPr>
          <p:cNvSpPr>
            <a:spLocks noGrp="1"/>
          </p:cNvSpPr>
          <p:nvPr>
            <p:ph type="title"/>
          </p:nvPr>
        </p:nvSpPr>
        <p:spPr/>
        <p:txBody>
          <a:bodyPr>
            <a:normAutofit fontScale="90000"/>
          </a:bodyPr>
          <a:lstStyle/>
          <a:p>
            <a:r>
              <a:rPr lang="ja-JP" altLang="en-US" dirty="0"/>
              <a:t>相談</a:t>
            </a:r>
            <a:r>
              <a:rPr lang="en-US" altLang="ja-JP" dirty="0"/>
              <a:t>2</a:t>
            </a:r>
            <a:r>
              <a:rPr lang="ja-JP" altLang="en-US" dirty="0"/>
              <a:t>「</a:t>
            </a:r>
            <a:r>
              <a:rPr lang="ja-JP" altLang="ja-JP" dirty="0"/>
              <a:t>引用ばかりになってしまって、自分の文章が少ない気がする</a:t>
            </a:r>
            <a:r>
              <a:rPr lang="ja-JP" altLang="en-US" dirty="0"/>
              <a:t>」</a:t>
            </a:r>
            <a:endParaRPr kumimoji="1" lang="ja-JP" altLang="en-US" dirty="0"/>
          </a:p>
        </p:txBody>
      </p:sp>
      <p:sp>
        <p:nvSpPr>
          <p:cNvPr id="3" name="コンテンツ プレースホルダー 2">
            <a:extLst>
              <a:ext uri="{FF2B5EF4-FFF2-40B4-BE49-F238E27FC236}">
                <a16:creationId xmlns:a16="http://schemas.microsoft.com/office/drawing/2014/main" id="{1F6F8DA5-3479-4B73-BECF-B63FF1D6E7D1}"/>
              </a:ext>
            </a:extLst>
          </p:cNvPr>
          <p:cNvSpPr>
            <a:spLocks noGrp="1"/>
          </p:cNvSpPr>
          <p:nvPr>
            <p:ph idx="1"/>
          </p:nvPr>
        </p:nvSpPr>
        <p:spPr/>
        <p:txBody>
          <a:bodyPr>
            <a:normAutofit/>
          </a:bodyPr>
          <a:lstStyle/>
          <a:p>
            <a:pPr lvl="0" algn="l" rtl="0">
              <a:lnSpc>
                <a:spcPct val="90000"/>
              </a:lnSpc>
              <a:spcBef>
                <a:spcPts val="1000"/>
              </a:spcBef>
              <a:spcAft>
                <a:spcPts val="0"/>
              </a:spcAft>
              <a:buClr>
                <a:schemeClr val="dk1"/>
              </a:buClr>
              <a:buSzPts val="2800"/>
              <a:buFont typeface="Arial" panose="020B0604020202020204" pitchFamily="34" charset="0"/>
              <a:buChar char="•"/>
            </a:pPr>
            <a:r>
              <a:rPr lang="ja-JP" altLang="en-US" sz="3200" b="1" dirty="0"/>
              <a:t>なぜ「引用ばかり」のレポートになっているのか</a:t>
            </a:r>
            <a:endParaRPr lang="en-US" altLang="ja-JP" sz="3200" b="1" dirty="0"/>
          </a:p>
          <a:p>
            <a:pPr marL="0" lvl="0" indent="0" algn="l" rtl="0">
              <a:lnSpc>
                <a:spcPct val="90000"/>
              </a:lnSpc>
              <a:spcBef>
                <a:spcPts val="1000"/>
              </a:spcBef>
              <a:spcAft>
                <a:spcPts val="0"/>
              </a:spcAft>
              <a:buClr>
                <a:schemeClr val="dk1"/>
              </a:buClr>
              <a:buSzPts val="2800"/>
              <a:buNone/>
            </a:pPr>
            <a:r>
              <a:rPr lang="en-US" altLang="ja-JP" sz="3200" dirty="0"/>
              <a:t>1. </a:t>
            </a:r>
            <a:r>
              <a:rPr lang="ja-JP" altLang="en-US" sz="3200" dirty="0">
                <a:solidFill>
                  <a:srgbClr val="FF0000"/>
                </a:solidFill>
              </a:rPr>
              <a:t>テーマが広すぎる</a:t>
            </a:r>
            <a:endParaRPr lang="en-US" altLang="ja-JP" sz="3200" dirty="0">
              <a:solidFill>
                <a:srgbClr val="FF0000"/>
              </a:solidFill>
            </a:endParaRPr>
          </a:p>
          <a:p>
            <a:pPr marL="502920" lvl="1" indent="-228600">
              <a:lnSpc>
                <a:spcPct val="90000"/>
              </a:lnSpc>
              <a:spcBef>
                <a:spcPts val="1000"/>
              </a:spcBef>
              <a:buClr>
                <a:schemeClr val="dk1"/>
              </a:buClr>
              <a:buSzPts val="2800"/>
              <a:buChar char="•"/>
            </a:pPr>
            <a:r>
              <a:rPr lang="ja-JP" altLang="en-US" sz="3000" dirty="0"/>
              <a:t>内容が抽象的になり、背景や概念の説明だけになってしまう</a:t>
            </a:r>
            <a:endParaRPr lang="en-US" altLang="ja-JP" sz="3000" dirty="0"/>
          </a:p>
          <a:p>
            <a:pPr marL="502920" lvl="1" indent="-228600">
              <a:lnSpc>
                <a:spcPct val="90000"/>
              </a:lnSpc>
              <a:spcBef>
                <a:spcPts val="1000"/>
              </a:spcBef>
              <a:buClr>
                <a:schemeClr val="dk1"/>
              </a:buClr>
              <a:buSzPts val="2800"/>
              <a:buChar char="•"/>
            </a:pPr>
            <a:r>
              <a:rPr lang="ja-JP" altLang="en-US" sz="3000" dirty="0"/>
              <a:t>具体的な分析対象と問いを用意する</a:t>
            </a:r>
            <a:endParaRPr lang="en-US" altLang="ja-JP" sz="3000" dirty="0"/>
          </a:p>
          <a:p>
            <a:pPr marL="0" lvl="0" indent="0" algn="l" rtl="0">
              <a:lnSpc>
                <a:spcPct val="90000"/>
              </a:lnSpc>
              <a:spcBef>
                <a:spcPts val="1000"/>
              </a:spcBef>
              <a:spcAft>
                <a:spcPts val="0"/>
              </a:spcAft>
              <a:buClr>
                <a:schemeClr val="dk1"/>
              </a:buClr>
              <a:buSzPts val="2800"/>
              <a:buNone/>
            </a:pPr>
            <a:r>
              <a:rPr lang="en-US" altLang="ja-JP" sz="3200" dirty="0"/>
              <a:t>2. </a:t>
            </a:r>
            <a:r>
              <a:rPr lang="ja-JP" altLang="en-US" sz="3200" dirty="0">
                <a:solidFill>
                  <a:srgbClr val="FF0000"/>
                </a:solidFill>
              </a:rPr>
              <a:t>分析がない、あるいは少ない</a:t>
            </a:r>
            <a:endParaRPr lang="en-US" altLang="ja-JP" sz="3200" dirty="0">
              <a:solidFill>
                <a:srgbClr val="FF0000"/>
              </a:solidFill>
            </a:endParaRPr>
          </a:p>
          <a:p>
            <a:pPr lvl="1">
              <a:lnSpc>
                <a:spcPct val="90000"/>
              </a:lnSpc>
              <a:spcBef>
                <a:spcPts val="1000"/>
              </a:spcBef>
              <a:buClr>
                <a:schemeClr val="dk1"/>
              </a:buClr>
              <a:buSzPts val="2800"/>
              <a:buFont typeface="Arial" panose="020B0604020202020204" pitchFamily="34" charset="0"/>
              <a:buChar char="•"/>
            </a:pPr>
            <a:r>
              <a:rPr lang="ja-JP" altLang="en-US" sz="3000" dirty="0"/>
              <a:t>何をどう分析するかが明確ではない</a:t>
            </a:r>
            <a:endParaRPr lang="ja-JP" altLang="en-US" sz="2200" dirty="0"/>
          </a:p>
          <a:p>
            <a:endParaRPr kumimoji="1" lang="ja-JP" altLang="en-US" dirty="0"/>
          </a:p>
        </p:txBody>
      </p:sp>
      <p:sp>
        <p:nvSpPr>
          <p:cNvPr id="4" name="スライド番号プレースホルダー 3">
            <a:extLst>
              <a:ext uri="{FF2B5EF4-FFF2-40B4-BE49-F238E27FC236}">
                <a16:creationId xmlns:a16="http://schemas.microsoft.com/office/drawing/2014/main" id="{B42ED4F4-7429-F96D-54A7-5181B46B63A3}"/>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ja-JP" smtClean="0"/>
              <a:t>5</a:t>
            </a:fld>
            <a:endParaRPr lang="ja-JP" altLang="en-US"/>
          </a:p>
        </p:txBody>
      </p:sp>
    </p:spTree>
    <p:extLst>
      <p:ext uri="{BB962C8B-B14F-4D97-AF65-F5344CB8AC3E}">
        <p14:creationId xmlns:p14="http://schemas.microsoft.com/office/powerpoint/2010/main" val="2765549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Arial"/>
              <a:buNone/>
            </a:pPr>
            <a:r>
              <a:rPr lang="ja-JP" altLang="en-US" dirty="0"/>
              <a:t>相談３「資料がないから書けない」</a:t>
            </a:r>
            <a:endParaRPr dirty="0"/>
          </a:p>
        </p:txBody>
      </p:sp>
      <p:sp>
        <p:nvSpPr>
          <p:cNvPr id="103" name="Google Shape;103;p4"/>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463550" indent="-285750">
              <a:lnSpc>
                <a:spcPct val="90000"/>
              </a:lnSpc>
              <a:spcBef>
                <a:spcPts val="0"/>
              </a:spcBef>
              <a:buClr>
                <a:schemeClr val="dk1"/>
              </a:buClr>
              <a:buSzPts val="2800"/>
              <a:buFont typeface="Arial" panose="020B0604020202020204" pitchFamily="34" charset="0"/>
              <a:buChar char="•"/>
            </a:pPr>
            <a:r>
              <a:rPr lang="ja-JP" altLang="en-US" sz="3200" dirty="0"/>
              <a:t>資料の探し方を工夫しみると、見つかるかも</a:t>
            </a:r>
            <a:endParaRPr lang="en-US" altLang="ja-JP" sz="3200" dirty="0"/>
          </a:p>
          <a:p>
            <a:pPr marL="177800" indent="0">
              <a:lnSpc>
                <a:spcPct val="90000"/>
              </a:lnSpc>
              <a:spcBef>
                <a:spcPts val="0"/>
              </a:spcBef>
              <a:buClr>
                <a:schemeClr val="dk1"/>
              </a:buClr>
              <a:buSzPts val="2800"/>
              <a:buNone/>
            </a:pPr>
            <a:endParaRPr lang="en-US" altLang="ja-JP" sz="3200" dirty="0"/>
          </a:p>
          <a:p>
            <a:pPr marL="692150" indent="-514350">
              <a:lnSpc>
                <a:spcPct val="90000"/>
              </a:lnSpc>
              <a:spcBef>
                <a:spcPts val="0"/>
              </a:spcBef>
              <a:buClr>
                <a:schemeClr val="dk1"/>
              </a:buClr>
              <a:buSzPts val="2800"/>
              <a:buAutoNum type="arabicPeriod"/>
            </a:pPr>
            <a:r>
              <a:rPr lang="ja-JP" altLang="en-US" sz="3200" dirty="0"/>
              <a:t>図書館の</a:t>
            </a:r>
            <a:r>
              <a:rPr lang="ja-JP" altLang="en-US" sz="3200" dirty="0">
                <a:solidFill>
                  <a:srgbClr val="FF0000"/>
                </a:solidFill>
              </a:rPr>
              <a:t>データベース</a:t>
            </a:r>
            <a:r>
              <a:rPr lang="ja-JP" altLang="en-US" sz="3200" dirty="0"/>
              <a:t>を活用する</a:t>
            </a:r>
            <a:endParaRPr lang="en-US" altLang="ja-JP" sz="3200" dirty="0"/>
          </a:p>
          <a:p>
            <a:pPr marL="692150" indent="-514350">
              <a:lnSpc>
                <a:spcPct val="90000"/>
              </a:lnSpc>
              <a:spcBef>
                <a:spcPts val="0"/>
              </a:spcBef>
              <a:buClr>
                <a:schemeClr val="dk1"/>
              </a:buClr>
              <a:buSzPts val="2800"/>
              <a:buAutoNum type="arabicPeriod"/>
            </a:pPr>
            <a:endParaRPr lang="en-US" altLang="ja-JP" sz="3000" dirty="0"/>
          </a:p>
          <a:p>
            <a:pPr marL="177800" indent="0">
              <a:lnSpc>
                <a:spcPct val="90000"/>
              </a:lnSpc>
              <a:spcBef>
                <a:spcPts val="0"/>
              </a:spcBef>
              <a:buClr>
                <a:schemeClr val="dk1"/>
              </a:buClr>
              <a:buSzPts val="2800"/>
              <a:buNone/>
            </a:pPr>
            <a:r>
              <a:rPr lang="en-US" altLang="ja-JP" sz="3200" dirty="0"/>
              <a:t>2. </a:t>
            </a:r>
            <a:r>
              <a:rPr lang="ja-JP" altLang="en-US" sz="3200" dirty="0">
                <a:solidFill>
                  <a:srgbClr val="FF0000"/>
                </a:solidFill>
              </a:rPr>
              <a:t>キーワード</a:t>
            </a:r>
            <a:r>
              <a:rPr lang="ja-JP" altLang="en-US" sz="3200" dirty="0"/>
              <a:t>を調整する</a:t>
            </a:r>
            <a:endParaRPr lang="en-US" altLang="ja-JP" sz="3200" dirty="0"/>
          </a:p>
          <a:p>
            <a:pPr marL="909320" lvl="1" indent="-457200">
              <a:lnSpc>
                <a:spcPct val="90000"/>
              </a:lnSpc>
              <a:spcBef>
                <a:spcPts val="0"/>
              </a:spcBef>
              <a:buClr>
                <a:schemeClr val="dk1"/>
              </a:buClr>
              <a:buSzPts val="2800"/>
              <a:buFont typeface="Arial" panose="020B0604020202020204" pitchFamily="34" charset="0"/>
              <a:buChar char="•"/>
            </a:pPr>
            <a:r>
              <a:rPr lang="ja-JP" altLang="en-US" sz="3000" dirty="0"/>
              <a:t>検索ワードをより具体的に、あるいは抽象的にしてみる</a:t>
            </a:r>
            <a:endParaRPr lang="en-US" altLang="ja-JP" sz="3000" dirty="0"/>
          </a:p>
          <a:p>
            <a:pPr marL="177800" indent="0">
              <a:lnSpc>
                <a:spcPct val="90000"/>
              </a:lnSpc>
              <a:spcBef>
                <a:spcPts val="0"/>
              </a:spcBef>
              <a:buClr>
                <a:schemeClr val="dk1"/>
              </a:buClr>
              <a:buSzPts val="2800"/>
              <a:buNone/>
            </a:pPr>
            <a:r>
              <a:rPr lang="en-US" altLang="ja-JP" sz="3200" dirty="0"/>
              <a:t>3. </a:t>
            </a:r>
            <a:r>
              <a:rPr lang="ja-JP" altLang="en-US" sz="3200" dirty="0">
                <a:solidFill>
                  <a:srgbClr val="FF0000"/>
                </a:solidFill>
              </a:rPr>
              <a:t>芋づる式</a:t>
            </a:r>
            <a:r>
              <a:rPr lang="ja-JP" altLang="en-US" sz="3200" dirty="0"/>
              <a:t>に探し出す</a:t>
            </a:r>
            <a:endParaRPr lang="en-US" altLang="ja-JP" sz="3200" dirty="0"/>
          </a:p>
          <a:p>
            <a:pPr marL="909320" lvl="1" indent="-457200">
              <a:lnSpc>
                <a:spcPct val="90000"/>
              </a:lnSpc>
              <a:spcBef>
                <a:spcPts val="0"/>
              </a:spcBef>
              <a:buClr>
                <a:schemeClr val="dk1"/>
              </a:buClr>
              <a:buSzPts val="2800"/>
              <a:buFont typeface="Arial" panose="020B0604020202020204" pitchFamily="34" charset="0"/>
              <a:buChar char="•"/>
            </a:pPr>
            <a:r>
              <a:rPr lang="ja-JP" altLang="en-US" sz="3000" dirty="0"/>
              <a:t>参考文献を手掛かりにさらに探していく</a:t>
            </a:r>
            <a:endParaRPr lang="en-US" altLang="ja-JP" sz="3000" dirty="0"/>
          </a:p>
        </p:txBody>
      </p:sp>
      <p:sp>
        <p:nvSpPr>
          <p:cNvPr id="2" name="スライド番号プレースホルダー 1">
            <a:extLst>
              <a:ext uri="{FF2B5EF4-FFF2-40B4-BE49-F238E27FC236}">
                <a16:creationId xmlns:a16="http://schemas.microsoft.com/office/drawing/2014/main" id="{201B47F8-105F-3596-F768-57B5795E7051}"/>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ja-JP" smtClean="0"/>
              <a:t>6</a:t>
            </a:fld>
            <a:endParaRPr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3"/>
          <p:cNvSpPr txBox="1">
            <a:spLocks noGrp="1"/>
          </p:cNvSpPr>
          <p:nvPr>
            <p:ph type="title"/>
          </p:nvPr>
        </p:nvSpPr>
        <p:spPr>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ts val="4400"/>
              <a:buFont typeface="Arial"/>
              <a:buNone/>
            </a:pPr>
            <a:r>
              <a:rPr lang="ja-JP" altLang="en-US" dirty="0"/>
              <a:t>相談４「</a:t>
            </a:r>
            <a:r>
              <a:rPr lang="ja-JP" dirty="0"/>
              <a:t>オリジナリティのあるレポートが書きたい</a:t>
            </a:r>
            <a:r>
              <a:rPr lang="ja-JP" altLang="en-US" dirty="0"/>
              <a:t>」</a:t>
            </a:r>
            <a:endParaRPr dirty="0"/>
          </a:p>
        </p:txBody>
      </p:sp>
      <p:sp>
        <p:nvSpPr>
          <p:cNvPr id="97" name="Google Shape;97;p3"/>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463550" lvl="0" indent="-285750" algn="l" rtl="0">
              <a:lnSpc>
                <a:spcPct val="90000"/>
              </a:lnSpc>
              <a:spcBef>
                <a:spcPts val="0"/>
              </a:spcBef>
              <a:spcAft>
                <a:spcPts val="0"/>
              </a:spcAft>
              <a:buClr>
                <a:schemeClr val="dk1"/>
              </a:buClr>
              <a:buSzPts val="2800"/>
              <a:buFont typeface="Arial" panose="020B0604020202020204" pitchFamily="34" charset="0"/>
              <a:buChar char="•"/>
            </a:pPr>
            <a:r>
              <a:rPr lang="ja-JP" altLang="en-US" sz="3200" dirty="0"/>
              <a:t>論文のオリジナリティとは、</a:t>
            </a:r>
            <a:endParaRPr lang="en-US" altLang="ja-JP" sz="3000" dirty="0"/>
          </a:p>
          <a:p>
            <a:pPr marL="737870" lvl="1" indent="-285750">
              <a:lnSpc>
                <a:spcPct val="90000"/>
              </a:lnSpc>
              <a:spcBef>
                <a:spcPts val="0"/>
              </a:spcBef>
              <a:buClr>
                <a:schemeClr val="dk1"/>
              </a:buClr>
              <a:buSzPts val="2800"/>
              <a:buFont typeface="Arial" panose="020B0604020202020204" pitchFamily="34" charset="0"/>
              <a:buChar char="•"/>
            </a:pPr>
            <a:r>
              <a:rPr lang="ja-JP" altLang="en-US" sz="3000" dirty="0">
                <a:solidFill>
                  <a:srgbClr val="FF0000"/>
                </a:solidFill>
              </a:rPr>
              <a:t>先行研究との比較</a:t>
            </a:r>
            <a:r>
              <a:rPr lang="ja-JP" altLang="en-US" sz="3000" dirty="0"/>
              <a:t>によって決まる</a:t>
            </a:r>
            <a:endParaRPr lang="en-US" altLang="ja-JP" sz="3000" dirty="0"/>
          </a:p>
          <a:p>
            <a:pPr marL="737870" lvl="1" indent="-285750">
              <a:lnSpc>
                <a:spcPct val="90000"/>
              </a:lnSpc>
              <a:spcBef>
                <a:spcPts val="0"/>
              </a:spcBef>
              <a:buClr>
                <a:schemeClr val="dk1"/>
              </a:buClr>
              <a:buSzPts val="2800"/>
              <a:buFont typeface="Arial" panose="020B0604020202020204" pitchFamily="34" charset="0"/>
              <a:buChar char="•"/>
            </a:pPr>
            <a:r>
              <a:rPr lang="ja-JP" altLang="en-US" sz="3000" dirty="0"/>
              <a:t>突発的なアイデアだけでは判断できない</a:t>
            </a:r>
            <a:endParaRPr lang="en-US" altLang="ja-JP" sz="3000" dirty="0"/>
          </a:p>
          <a:p>
            <a:pPr marL="737870" lvl="1" indent="-285750">
              <a:lnSpc>
                <a:spcPct val="90000"/>
              </a:lnSpc>
              <a:spcBef>
                <a:spcPts val="0"/>
              </a:spcBef>
              <a:buClr>
                <a:schemeClr val="dk1"/>
              </a:buClr>
              <a:buSzPts val="2800"/>
              <a:buFont typeface="Arial" panose="020B0604020202020204" pitchFamily="34" charset="0"/>
              <a:buChar char="•"/>
            </a:pPr>
            <a:endParaRPr lang="en-US" altLang="ja-JP" sz="3200" dirty="0"/>
          </a:p>
          <a:p>
            <a:pPr marL="463550" lvl="0" indent="-285750" algn="l" rtl="0">
              <a:lnSpc>
                <a:spcPct val="90000"/>
              </a:lnSpc>
              <a:spcBef>
                <a:spcPts val="0"/>
              </a:spcBef>
              <a:spcAft>
                <a:spcPts val="0"/>
              </a:spcAft>
              <a:buClr>
                <a:schemeClr val="dk1"/>
              </a:buClr>
              <a:buSzPts val="2800"/>
              <a:buFont typeface="Arial" panose="020B0604020202020204" pitchFamily="34" charset="0"/>
              <a:buChar char="•"/>
            </a:pPr>
            <a:r>
              <a:rPr lang="ja-JP" altLang="en-US" sz="3200" dirty="0"/>
              <a:t>レポートの質は、後回しにする</a:t>
            </a:r>
            <a:endParaRPr lang="en-US" altLang="ja-JP" sz="3200" dirty="0"/>
          </a:p>
          <a:p>
            <a:pPr marL="737870" lvl="1" indent="-285750">
              <a:lnSpc>
                <a:spcPct val="90000"/>
              </a:lnSpc>
              <a:spcBef>
                <a:spcPts val="0"/>
              </a:spcBef>
              <a:buClr>
                <a:schemeClr val="dk1"/>
              </a:buClr>
              <a:buSzPts val="2800"/>
              <a:buFont typeface="Arial" panose="020B0604020202020204" pitchFamily="34" charset="0"/>
              <a:buChar char="•"/>
            </a:pPr>
            <a:r>
              <a:rPr lang="ja-JP" altLang="en-US" sz="3000" dirty="0"/>
              <a:t>書く前に質を気にしすぎると提出できないこともある</a:t>
            </a:r>
            <a:endParaRPr lang="en-US" altLang="ja-JP" sz="3000" dirty="0"/>
          </a:p>
          <a:p>
            <a:pPr marL="737870" lvl="1" indent="-285750">
              <a:lnSpc>
                <a:spcPct val="90000"/>
              </a:lnSpc>
              <a:spcBef>
                <a:spcPts val="0"/>
              </a:spcBef>
              <a:buClr>
                <a:schemeClr val="dk1"/>
              </a:buClr>
              <a:buSzPts val="2800"/>
              <a:buFont typeface="Arial" panose="020B0604020202020204" pitchFamily="34" charset="0"/>
              <a:buChar char="•"/>
            </a:pPr>
            <a:r>
              <a:rPr lang="ja-JP" altLang="en-US" sz="3000" dirty="0">
                <a:solidFill>
                  <a:srgbClr val="FF0000"/>
                </a:solidFill>
              </a:rPr>
              <a:t>書きながら、あるいは書いてから</a:t>
            </a:r>
            <a:r>
              <a:rPr lang="ja-JP" altLang="en-US" sz="3000" dirty="0"/>
              <a:t>の方が、推敲しやすい</a:t>
            </a:r>
            <a:endParaRPr lang="en-US" altLang="ja-JP" sz="3000" dirty="0"/>
          </a:p>
        </p:txBody>
      </p:sp>
      <p:sp>
        <p:nvSpPr>
          <p:cNvPr id="2" name="スライド番号プレースホルダー 1">
            <a:extLst>
              <a:ext uri="{FF2B5EF4-FFF2-40B4-BE49-F238E27FC236}">
                <a16:creationId xmlns:a16="http://schemas.microsoft.com/office/drawing/2014/main" id="{55669154-485C-598B-AD49-1244B0539593}"/>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ja-JP" smtClean="0"/>
              <a:t>7</a:t>
            </a:fld>
            <a:endParaRPr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8"/>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Arial"/>
              <a:buNone/>
            </a:pPr>
            <a:r>
              <a:rPr lang="ja-JP" altLang="en-US" dirty="0"/>
              <a:t>相談５「現状へ</a:t>
            </a:r>
            <a:r>
              <a:rPr lang="ja-JP" dirty="0"/>
              <a:t>の提案をしたい</a:t>
            </a:r>
            <a:r>
              <a:rPr lang="ja-JP" altLang="en-US" dirty="0"/>
              <a:t>」</a:t>
            </a:r>
            <a:endParaRPr dirty="0"/>
          </a:p>
        </p:txBody>
      </p:sp>
      <p:sp>
        <p:nvSpPr>
          <p:cNvPr id="121" name="Google Shape;121;p8"/>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635000" indent="-457200">
              <a:lnSpc>
                <a:spcPct val="90000"/>
              </a:lnSpc>
              <a:spcBef>
                <a:spcPts val="0"/>
              </a:spcBef>
              <a:buClr>
                <a:schemeClr val="dk1"/>
              </a:buClr>
              <a:buSzPts val="2800"/>
              <a:buFont typeface="Arial" panose="020B0604020202020204" pitchFamily="34" charset="0"/>
              <a:buChar char="•"/>
            </a:pPr>
            <a:r>
              <a:rPr lang="ja-JP" altLang="en-US" sz="3200" dirty="0"/>
              <a:t>分析を踏まえて現状への提案をする</a:t>
            </a:r>
            <a:endParaRPr lang="en-US" altLang="ja-JP" sz="3200" dirty="0"/>
          </a:p>
          <a:p>
            <a:pPr marL="452120" lvl="1" indent="0">
              <a:lnSpc>
                <a:spcPct val="90000"/>
              </a:lnSpc>
              <a:spcBef>
                <a:spcPts val="0"/>
              </a:spcBef>
              <a:buClr>
                <a:schemeClr val="dk1"/>
              </a:buClr>
              <a:buSzPts val="2800"/>
              <a:buNone/>
            </a:pPr>
            <a:r>
              <a:rPr lang="ja-JP" altLang="en-US" sz="2800" dirty="0"/>
              <a:t>  →</a:t>
            </a:r>
            <a:r>
              <a:rPr lang="ja-JP" altLang="en-US" sz="2800" dirty="0">
                <a:solidFill>
                  <a:srgbClr val="FF0000"/>
                </a:solidFill>
              </a:rPr>
              <a:t>論文の本来の目的からは外れてしまう</a:t>
            </a:r>
            <a:endParaRPr lang="en-US" altLang="ja-JP" sz="2800" dirty="0">
              <a:solidFill>
                <a:srgbClr val="FF0000"/>
              </a:solidFill>
            </a:endParaRPr>
          </a:p>
          <a:p>
            <a:pPr marL="909320" lvl="1" indent="-457200">
              <a:lnSpc>
                <a:spcPct val="90000"/>
              </a:lnSpc>
              <a:spcBef>
                <a:spcPts val="0"/>
              </a:spcBef>
              <a:buClr>
                <a:schemeClr val="dk1"/>
              </a:buClr>
              <a:buSzPts val="2800"/>
              <a:buFont typeface="Wingdings" panose="05000000000000000000" pitchFamily="2" charset="2"/>
              <a:buChar char="l"/>
            </a:pPr>
            <a:endParaRPr lang="en-US" altLang="ja-JP" sz="2800" dirty="0"/>
          </a:p>
          <a:p>
            <a:pPr marL="635000" indent="-457200">
              <a:lnSpc>
                <a:spcPct val="90000"/>
              </a:lnSpc>
              <a:spcBef>
                <a:spcPts val="0"/>
              </a:spcBef>
              <a:buClr>
                <a:schemeClr val="dk1"/>
              </a:buClr>
              <a:buSzPts val="2800"/>
              <a:buFont typeface="Arial" panose="020B0604020202020204" pitchFamily="34" charset="0"/>
              <a:buChar char="•"/>
            </a:pPr>
            <a:r>
              <a:rPr lang="ja-JP" altLang="en-US" sz="3200" dirty="0"/>
              <a:t>論文に必要な要素は１</a:t>
            </a:r>
            <a:r>
              <a:rPr lang="en-US" altLang="ja-JP" sz="3200" dirty="0"/>
              <a:t>. </a:t>
            </a:r>
            <a:r>
              <a:rPr lang="ja-JP" altLang="en-US" sz="3200" dirty="0"/>
              <a:t>問い、</a:t>
            </a:r>
            <a:r>
              <a:rPr lang="en-US" altLang="ja-JP" sz="3200" dirty="0"/>
              <a:t>2. </a:t>
            </a:r>
            <a:r>
              <a:rPr lang="ja-JP" altLang="en-US" sz="3200" dirty="0"/>
              <a:t>主張、３</a:t>
            </a:r>
            <a:r>
              <a:rPr lang="en-US" altLang="ja-JP" sz="3200" dirty="0"/>
              <a:t>. </a:t>
            </a:r>
            <a:r>
              <a:rPr lang="ja-JP" altLang="en-US" sz="3200" dirty="0"/>
              <a:t>論証</a:t>
            </a:r>
            <a:r>
              <a:rPr lang="ja-JP" altLang="en-US" sz="3200" baseline="30000" dirty="0"/>
              <a:t>１</a:t>
            </a:r>
            <a:endParaRPr lang="en-US" altLang="ja-JP" baseline="30000" dirty="0"/>
          </a:p>
          <a:p>
            <a:pPr marL="635000" indent="-457200">
              <a:lnSpc>
                <a:spcPct val="90000"/>
              </a:lnSpc>
              <a:spcBef>
                <a:spcPts val="0"/>
              </a:spcBef>
              <a:buClr>
                <a:schemeClr val="dk1"/>
              </a:buClr>
              <a:buSzPts val="2800"/>
              <a:buFont typeface="Wingdings" panose="05000000000000000000" pitchFamily="2" charset="2"/>
              <a:buChar char="l"/>
            </a:pPr>
            <a:endParaRPr lang="en-US" altLang="ja-JP" sz="3200" dirty="0"/>
          </a:p>
          <a:p>
            <a:pPr marL="635000" indent="-457200">
              <a:lnSpc>
                <a:spcPct val="90000"/>
              </a:lnSpc>
              <a:spcBef>
                <a:spcPts val="0"/>
              </a:spcBef>
              <a:buClr>
                <a:schemeClr val="dk1"/>
              </a:buClr>
              <a:buSzPts val="2800"/>
              <a:buFont typeface="Arial" panose="020B0604020202020204" pitchFamily="34" charset="0"/>
              <a:buChar char="•"/>
            </a:pPr>
            <a:r>
              <a:rPr lang="ja-JP" altLang="en-US" sz="3200" dirty="0"/>
              <a:t>担当教員に提案の形式あるいは要素を入れてもよいか</a:t>
            </a:r>
            <a:r>
              <a:rPr lang="ja-JP" altLang="en-US" sz="3200" dirty="0">
                <a:solidFill>
                  <a:srgbClr val="FF0000"/>
                </a:solidFill>
              </a:rPr>
              <a:t>事前に確認</a:t>
            </a:r>
            <a:r>
              <a:rPr lang="ja-JP" altLang="en-US" sz="3200" dirty="0"/>
              <a:t>する</a:t>
            </a:r>
            <a:endParaRPr sz="3200" dirty="0"/>
          </a:p>
        </p:txBody>
      </p:sp>
      <p:sp>
        <p:nvSpPr>
          <p:cNvPr id="3" name="スライド番号プレースホルダー 2">
            <a:extLst>
              <a:ext uri="{FF2B5EF4-FFF2-40B4-BE49-F238E27FC236}">
                <a16:creationId xmlns:a16="http://schemas.microsoft.com/office/drawing/2014/main" id="{88129209-75D5-2D9A-B589-53E045F01193}"/>
              </a:ext>
            </a:extLst>
          </p:cNvPr>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altLang="ja-JP" smtClean="0"/>
              <a:t>8</a:t>
            </a:fld>
            <a:endParaRPr lang="ja-JP" altLang="en-US"/>
          </a:p>
        </p:txBody>
      </p:sp>
      <p:sp>
        <p:nvSpPr>
          <p:cNvPr id="4" name="テキスト ボックス 3">
            <a:extLst>
              <a:ext uri="{FF2B5EF4-FFF2-40B4-BE49-F238E27FC236}">
                <a16:creationId xmlns:a16="http://schemas.microsoft.com/office/drawing/2014/main" id="{E6C7F752-C6DC-23FB-D29A-2D646BCE46E0}"/>
              </a:ext>
            </a:extLst>
          </p:cNvPr>
          <p:cNvSpPr txBox="1"/>
          <p:nvPr/>
        </p:nvSpPr>
        <p:spPr>
          <a:xfrm>
            <a:off x="6724890" y="6307672"/>
            <a:ext cx="5324355" cy="276999"/>
          </a:xfrm>
          <a:prstGeom prst="rect">
            <a:avLst/>
          </a:prstGeom>
          <a:noFill/>
        </p:spPr>
        <p:txBody>
          <a:bodyPr wrap="square" rtlCol="0">
            <a:spAutoFit/>
          </a:bodyPr>
          <a:lstStyle/>
          <a:p>
            <a:r>
              <a:rPr kumimoji="1" lang="ja-JP" altLang="en-US" sz="1200" dirty="0"/>
              <a:t>戸田山和久</a:t>
            </a:r>
            <a:r>
              <a:rPr kumimoji="1" lang="en-US" altLang="ja-JP" sz="1200" dirty="0"/>
              <a:t>(2012)『</a:t>
            </a:r>
            <a:r>
              <a:rPr kumimoji="1" lang="ja-JP" altLang="en-US" sz="1200" dirty="0"/>
              <a:t>論文の教室：レポートから卒論まで</a:t>
            </a:r>
            <a:r>
              <a:rPr kumimoji="1" lang="en-US" altLang="ja-JP" sz="1200" dirty="0"/>
              <a:t>』NHK</a:t>
            </a:r>
            <a:r>
              <a:rPr kumimoji="1" lang="ja-JP" altLang="en-US" sz="1200" dirty="0"/>
              <a:t>出版</a:t>
            </a:r>
            <a:r>
              <a:rPr kumimoji="1" lang="en-US" altLang="ja-JP" sz="1200" dirty="0"/>
              <a:t>.</a:t>
            </a:r>
            <a:endParaRPr kumimoji="1" lang="ja-JP" altLang="en-US" sz="1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シャボン">
  <a:themeElements>
    <a:clrScheme name="シャボン">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シャボン">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シャボン">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TM03457510[[fn=シャボン]]</Template>
  <TotalTime>1117</TotalTime>
  <Words>3644</Words>
  <Application>Microsoft Office PowerPoint</Application>
  <PresentationFormat>ワイド画面</PresentationFormat>
  <Paragraphs>287</Paragraphs>
  <Slides>10</Slides>
  <Notes>10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Arial</vt:lpstr>
      <vt:lpstr>Century Gothic</vt:lpstr>
      <vt:lpstr>Garamond</vt:lpstr>
      <vt:lpstr>Wingdings</vt:lpstr>
      <vt:lpstr>シャボン</vt:lpstr>
      <vt:lpstr>LAカウンターで よく受ける相談 5選</vt:lpstr>
      <vt:lpstr>目次</vt:lpstr>
      <vt:lpstr>相談１「テーマが決められない」</vt:lpstr>
      <vt:lpstr>相談１「テーマが決められない」</vt:lpstr>
      <vt:lpstr>相談2「引用ばかりになってしまって、自分の文章が少ない気がする」</vt:lpstr>
      <vt:lpstr>相談2「引用ばかりになってしまって、自分の文章が少ない気がする」</vt:lpstr>
      <vt:lpstr>相談３「資料がないから書けない」</vt:lpstr>
      <vt:lpstr>相談４「オリジナリティのあるレポートが書きたい」</vt:lpstr>
      <vt:lpstr>相談５「現状への提案をしたい」</vt:lpstr>
      <vt:lpstr>さいごに：よく伝えるアドバイス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レポートが書けない時、</dc:title>
  <cp:revision>70</cp:revision>
  <cp:lastPrinted>2025-02-20T05:37:46Z</cp:lastPrinted>
  <dcterms:created xsi:type="dcterms:W3CDTF">2023-10-16T06:55:37Z</dcterms:created>
  <dcterms:modified xsi:type="dcterms:W3CDTF">2025-02-20T05:47:30Z</dcterms:modified>
</cp:coreProperties>
</file>