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60" r:id="rId3"/>
    <p:sldId id="261" r:id="rId4"/>
    <p:sldId id="262" r:id="rId5"/>
    <p:sldId id="266" r:id="rId6"/>
    <p:sldId id="267" r:id="rId7"/>
    <p:sldId id="268" r:id="rId8"/>
    <p:sldId id="264" r:id="rId9"/>
    <p:sldId id="269" r:id="rId10"/>
    <p:sldId id="263" r:id="rId11"/>
    <p:sldId id="258" r:id="rId12"/>
    <p:sldId id="265" r:id="rId13"/>
    <p:sldId id="270" r:id="rId14"/>
    <p:sldId id="259"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49059" autoAdjust="0"/>
  </p:normalViewPr>
  <p:slideViewPr>
    <p:cSldViewPr snapToGrid="0">
      <p:cViewPr varScale="1">
        <p:scale>
          <a:sx n="35" d="100"/>
          <a:sy n="35" d="100"/>
        </p:scale>
        <p:origin x="2406"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024BD4-28A1-4F95-ADE0-A93753959A2B}" type="datetimeFigureOut">
              <a:rPr kumimoji="1" lang="ja-JP" altLang="en-US" smtClean="0"/>
              <a:t>2025/2/20</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CCD10AA-FB43-43CC-83FD-1498AF05E84D}" type="slidenum">
              <a:rPr kumimoji="1" lang="ja-JP" altLang="en-US" smtClean="0"/>
              <a:t>‹#›</a:t>
            </a:fld>
            <a:endParaRPr kumimoji="1" lang="ja-JP" altLang="en-US"/>
          </a:p>
        </p:txBody>
      </p:sp>
    </p:spTree>
    <p:extLst>
      <p:ext uri="{BB962C8B-B14F-4D97-AF65-F5344CB8AC3E}">
        <p14:creationId xmlns:p14="http://schemas.microsoft.com/office/powerpoint/2010/main" val="340661961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本ショートセミナーでは、レポート課題で見落とされがちな「ケアレスミス」を少しでも無くすために気を付けるべきポイントについて紹介します。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ECCD10AA-FB43-43CC-83FD-1498AF05E84D}" type="slidenum">
              <a:rPr kumimoji="1" lang="ja-JP" altLang="en-US" smtClean="0"/>
              <a:t>1</a:t>
            </a:fld>
            <a:endParaRPr kumimoji="1" lang="ja-JP" altLang="en-US"/>
          </a:p>
        </p:txBody>
      </p:sp>
    </p:spTree>
    <p:extLst>
      <p:ext uri="{BB962C8B-B14F-4D97-AF65-F5344CB8AC3E}">
        <p14:creationId xmlns:p14="http://schemas.microsoft.com/office/powerpoint/2010/main" val="340143979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つづいて、参考文献の書き方についても注意すべきポイントがあります。</a:t>
            </a:r>
            <a:endParaRPr kumimoji="1" lang="en-US" altLang="ja-JP" dirty="0"/>
          </a:p>
          <a:p>
            <a:r>
              <a:rPr kumimoji="1" lang="ja-JP" altLang="en-US" dirty="0"/>
              <a:t>（ここでは、参考文献の個別の書き方のルールや詳細については触れません。それらは</a:t>
            </a:r>
            <a:r>
              <a:rPr kumimoji="1" lang="en-US" altLang="ja-JP" dirty="0"/>
              <a:t>Master of Writing</a:t>
            </a:r>
            <a:r>
              <a:rPr kumimoji="1" lang="ja-JP" altLang="en-US" dirty="0"/>
              <a:t>に記載があるのでそちらをご参照ください）</a:t>
            </a:r>
            <a:endParaRPr kumimoji="1" lang="en-US" altLang="ja-JP" dirty="0"/>
          </a:p>
          <a:p>
            <a:endParaRPr kumimoji="1" lang="en-US" altLang="ja-JP" dirty="0"/>
          </a:p>
          <a:p>
            <a:r>
              <a:rPr kumimoji="1" lang="ja-JP" altLang="en-US" dirty="0"/>
              <a:t>参考文献は、じつは最初に読まれる可能性が高いということをご存じでしょうか。論文を読むとき、参考文献を先に確認する研究者は少なくありません。筆者がどのようなストーリーで論じようとしているのか、またその議論を論じるために踏まえるべき先行研究が参照されているかどうか（＝論文が一定以上の質を有しているかどうか）は、参考文献リストを見るだけである程度判断が可能なのです。</a:t>
            </a:r>
            <a:endParaRPr kumimoji="1" lang="en-US" altLang="ja-JP" dirty="0"/>
          </a:p>
          <a:p>
            <a:endParaRPr kumimoji="1" lang="en-US" altLang="ja-JP" dirty="0"/>
          </a:p>
          <a:p>
            <a:r>
              <a:rPr kumimoji="1" lang="ja-JP" altLang="en-US" dirty="0"/>
              <a:t>参考文献リストの準備においても、気を抜いてはいけません。最低限守らなければならないルールがいくつかあります。</a:t>
            </a:r>
            <a:endParaRPr kumimoji="1" lang="en-US" altLang="ja-JP" dirty="0"/>
          </a:p>
          <a:p>
            <a:r>
              <a:rPr kumimoji="1" lang="ja-JP" altLang="en-US" dirty="0"/>
              <a:t>まず、文献が規則通りに並べられているかどうか。これは「あいうえお順」あるいは「アルファベット順」で統一することが標準です。しばしばあるミスとして、「本文で言及した順番」で参考文献リストに並べる方がいますが、それは正しくありません。</a:t>
            </a:r>
            <a:endParaRPr kumimoji="1" lang="en-US" altLang="ja-JP" dirty="0"/>
          </a:p>
          <a:p>
            <a:endParaRPr kumimoji="1" lang="en-US" altLang="ja-JP" dirty="0"/>
          </a:p>
          <a:p>
            <a:r>
              <a:rPr kumimoji="1" lang="ja-JP" altLang="en-US" dirty="0"/>
              <a:t>また、</a:t>
            </a:r>
            <a:r>
              <a:rPr kumimoji="1" lang="en-US" altLang="ja-JP" dirty="0"/>
              <a:t>web</a:t>
            </a:r>
            <a:r>
              <a:rPr kumimoji="1" lang="ja-JP" altLang="en-US" dirty="0"/>
              <a:t>サイトや新聞記事の引用の方法にミスがある場合が非常に多いです（詳しくは先述の</a:t>
            </a:r>
            <a:r>
              <a:rPr kumimoji="1" lang="en-US" altLang="ja-JP" dirty="0"/>
              <a:t>Master of Writing</a:t>
            </a:r>
            <a:r>
              <a:rPr kumimoji="1" lang="ja-JP" altLang="en-US" dirty="0"/>
              <a:t>を参照してください）。</a:t>
            </a:r>
            <a:r>
              <a:rPr kumimoji="1" lang="en-US" altLang="ja-JP" dirty="0"/>
              <a:t>web</a:t>
            </a:r>
            <a:r>
              <a:rPr kumimoji="1" lang="ja-JP" altLang="en-US" dirty="0"/>
              <a:t>サイトの場合は「公開日」「</a:t>
            </a:r>
            <a:r>
              <a:rPr kumimoji="1" lang="en-US" altLang="ja-JP" dirty="0"/>
              <a:t>URL</a:t>
            </a:r>
            <a:r>
              <a:rPr kumimoji="1" lang="ja-JP" altLang="en-US" dirty="0"/>
              <a:t>」「最終アクセス日」を必ず記しましょう。新聞記事をオンラインで取得した場合も同様です。付け加えれば、</a:t>
            </a:r>
            <a:r>
              <a:rPr kumimoji="1" lang="en-US" altLang="ja-JP" dirty="0"/>
              <a:t>Word</a:t>
            </a:r>
            <a:r>
              <a:rPr kumimoji="1" lang="ja-JP" altLang="en-US" dirty="0"/>
              <a:t>で</a:t>
            </a:r>
            <a:r>
              <a:rPr kumimoji="1" lang="en-US" altLang="ja-JP" dirty="0"/>
              <a:t>URL</a:t>
            </a:r>
            <a:r>
              <a:rPr kumimoji="1" lang="ja-JP" altLang="en-US" dirty="0"/>
              <a:t>を記載したときにしばしば付される「ハイパーリンク」は設定を解除しておくことが無難です。ハイパーリンクをつけたまま印刷したり、</a:t>
            </a:r>
            <a:r>
              <a:rPr kumimoji="1" lang="en-US" altLang="ja-JP" dirty="0"/>
              <a:t>PDF</a:t>
            </a:r>
            <a:r>
              <a:rPr kumimoji="1" lang="ja-JP" altLang="en-US" dirty="0"/>
              <a:t>化したりすると、</a:t>
            </a:r>
            <a:r>
              <a:rPr kumimoji="1" lang="en-US" altLang="ja-JP" dirty="0"/>
              <a:t>URL</a:t>
            </a:r>
            <a:r>
              <a:rPr kumimoji="1" lang="ja-JP" altLang="en-US" dirty="0"/>
              <a:t>のみ青字や下線が引かれた状態で印字されてしまいます。</a:t>
            </a:r>
            <a:endParaRPr kumimoji="1" lang="en-US" altLang="ja-JP" dirty="0"/>
          </a:p>
          <a:p>
            <a:endParaRPr kumimoji="1" lang="en-US" altLang="ja-JP" dirty="0"/>
          </a:p>
          <a:p>
            <a:r>
              <a:rPr kumimoji="1" lang="ja-JP" altLang="en-US" dirty="0"/>
              <a:t>参考文献を並べる際は、</a:t>
            </a:r>
            <a:r>
              <a:rPr kumimoji="1" lang="en-US" altLang="ja-JP" dirty="0"/>
              <a:t>Word</a:t>
            </a:r>
            <a:r>
              <a:rPr kumimoji="1" lang="ja-JP" altLang="en-US" dirty="0"/>
              <a:t>の「ぶらさげ機能」を活用するだけでぐっと読みやすくなります。しばしば箇条書きで参考文献を並べる学生がいますが、箇条書きは使用しないことが一般的です。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ECCD10AA-FB43-43CC-83FD-1498AF05E84D}" type="slidenum">
              <a:rPr kumimoji="1" lang="ja-JP" altLang="en-US" smtClean="0"/>
              <a:t>10</a:t>
            </a:fld>
            <a:endParaRPr kumimoji="1" lang="ja-JP" altLang="en-US"/>
          </a:p>
        </p:txBody>
      </p:sp>
    </p:spTree>
    <p:extLst>
      <p:ext uri="{BB962C8B-B14F-4D97-AF65-F5344CB8AC3E}">
        <p14:creationId xmlns:p14="http://schemas.microsoft.com/office/powerpoint/2010/main" val="34180611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みなさん、「奥付」とは何かご存じでしょうか。奥付とは、書籍の書誌情報の詳細を記載しているページのことを指しています。その名の通り、ほとんどの場合は書籍の最終ページかその周辺にあります（洋書の場合は反対に、表表紙のウラ、つまり書籍の冒頭に示されています）。</a:t>
            </a:r>
            <a:endParaRPr kumimoji="1" lang="en-US" altLang="ja-JP" dirty="0"/>
          </a:p>
          <a:p>
            <a:endParaRPr kumimoji="1" lang="en-US" altLang="ja-JP" dirty="0"/>
          </a:p>
          <a:p>
            <a:r>
              <a:rPr kumimoji="1" lang="ja-JP" altLang="en-US" dirty="0"/>
              <a:t>参考文献リストを作成したり、書籍の書誌情報を確認したりするときは、かならずこの奥付を確認しましょう。その際、この奥付の見方を知っておかなければ、参考文献として書誌情報を記載する際にいくつかミスをしてしまうことがあります。</a:t>
            </a:r>
            <a:endParaRPr kumimoji="1" lang="en-US" altLang="ja-JP" dirty="0"/>
          </a:p>
          <a:p>
            <a:endParaRPr kumimoji="1" lang="en-US" altLang="ja-JP" dirty="0"/>
          </a:p>
          <a:p>
            <a:r>
              <a:rPr kumimoji="1" lang="ja-JP" altLang="en-US" dirty="0"/>
              <a:t>まず、本当に多いミスとして、その書籍の出版・発行社の社名の記載ミスです。レポートでは「新書」や、文庫化された学術書籍を参照・引用するケースも少なくないと思います。そのとき、参考文献の末尾に記載される「発行社／出版社」の部分に「●●新書」と書いてしまったり、「○○文庫」と記載してしまったりするケースが非常に多いです。これは、それらの書籍の表紙・背表紙に実際に「ちくま学芸文庫」と記載されているからだと推察されます（身近に新書や文庫があれば確認してみてください）。正しくは、たとえば「ちくま新書」「ちくま学芸文庫」の場合は「筑摩書房」が、「岩波新書」の場合は「岩波書房」が発行社に該当します。奥付を再現した右の図のように、発行社／出版社の情報は奥付の真ん中付近に記載されていることが多いです。</a:t>
            </a:r>
            <a:endParaRPr kumimoji="1" lang="en-US" altLang="ja-JP" dirty="0"/>
          </a:p>
          <a:p>
            <a:endParaRPr kumimoji="1" lang="en-US" altLang="ja-JP" dirty="0"/>
          </a:p>
          <a:p>
            <a:r>
              <a:rPr kumimoji="1" lang="ja-JP" altLang="en-US" dirty="0"/>
              <a:t>もうひとつ混乱を招きやすいのが、「版」と「刷」のちがいです。奥付をみると、多くの書籍で、発行年の箇所に「第〇版」「第〇刷」という記載があります。これらの情報も参考文献リストには記載するべきなのでしょうか？</a:t>
            </a:r>
            <a:endParaRPr kumimoji="1" lang="en-US" altLang="ja-JP" dirty="0"/>
          </a:p>
          <a:p>
            <a:endParaRPr kumimoji="1" lang="en-US" altLang="ja-JP" dirty="0"/>
          </a:p>
          <a:p>
            <a:r>
              <a:rPr kumimoji="1" lang="ja-JP" altLang="en-US" dirty="0"/>
              <a:t>「版」は、英語で言うと「エディション」や「ヴァージョン」です。「セカンド・エディション」や「ヴァージョン</a:t>
            </a:r>
            <a:r>
              <a:rPr kumimoji="1" lang="en-US" altLang="ja-JP" dirty="0"/>
              <a:t>2</a:t>
            </a:r>
            <a:r>
              <a:rPr kumimoji="1" lang="ja-JP" altLang="en-US" dirty="0"/>
              <a:t>」と言われると、最初のヴァージョン（ファースト・エディション／ヴァージョン</a:t>
            </a:r>
            <a:r>
              <a:rPr kumimoji="1" lang="en-US" altLang="ja-JP" dirty="0"/>
              <a:t>1</a:t>
            </a:r>
            <a:r>
              <a:rPr kumimoji="1" lang="ja-JP" altLang="en-US" dirty="0"/>
              <a:t>）とは「内容的に異なるもの」あるいは「続編」的な意味合いとして理解することが一般的ですよね。書籍の「第〇版」もこれと同じです。同じタイトルの書籍ではありますが、初めて出版されたもの（初版と言います）に対して、印刷ミスや誤字脱字の修正をしたり、あるいは時代に合わせて内容を追記したりすることによって内容を改編した場合、「第</a:t>
            </a:r>
            <a:r>
              <a:rPr kumimoji="1" lang="en-US" altLang="ja-JP" dirty="0"/>
              <a:t>2</a:t>
            </a:r>
            <a:r>
              <a:rPr kumimoji="1" lang="ja-JP" altLang="en-US" dirty="0"/>
              <a:t>版」として再出版されるのです。初版と第</a:t>
            </a:r>
            <a:r>
              <a:rPr kumimoji="1" lang="en-US" altLang="ja-JP" dirty="0"/>
              <a:t>2</a:t>
            </a:r>
            <a:r>
              <a:rPr kumimoji="1" lang="ja-JP" altLang="en-US" dirty="0"/>
              <a:t>版とでは、たとえタイトルが同じでも内容が異なるので、参考文献リストに記載するときには「自分が参照した版・ヴァージョン」を明記しなければなりません（なぜなら、もしあなたが参照・言及した箇所が「第</a:t>
            </a:r>
            <a:r>
              <a:rPr kumimoji="1" lang="en-US" altLang="ja-JP" dirty="0"/>
              <a:t>2</a:t>
            </a:r>
            <a:r>
              <a:rPr kumimoji="1" lang="ja-JP" altLang="en-US" dirty="0"/>
              <a:t>版で新たに追記された文章」だった場合、同じ書籍の初版しか持っていない人はあなたの引用した情報にアクセスすることができなくなってしまうからです）。</a:t>
            </a:r>
            <a:endParaRPr kumimoji="1" lang="en-US" altLang="ja-JP" dirty="0"/>
          </a:p>
          <a:p>
            <a:endParaRPr kumimoji="1" lang="en-US" altLang="ja-JP" dirty="0"/>
          </a:p>
          <a:p>
            <a:r>
              <a:rPr kumimoji="1" lang="ja-JP" altLang="en-US" dirty="0"/>
              <a:t>これに対して、「刷」は、内容に変化がありません。書籍は、初めて刊行される際に、一定の発行部数だけ販売されます（これが「第</a:t>
            </a:r>
            <a:r>
              <a:rPr kumimoji="1" lang="en-US" altLang="ja-JP" dirty="0"/>
              <a:t>1</a:t>
            </a:r>
            <a:r>
              <a:rPr kumimoji="1" lang="ja-JP" altLang="en-US" dirty="0"/>
              <a:t>刷」です）。その後、もしその書籍が人気を博し、多くの人が購入することになると、最初の発行部数ではいつか在庫が尽きてしまいますね。そのようなときに、書籍は「増刷」されます。すなわち、既に刊行された「第</a:t>
            </a:r>
            <a:r>
              <a:rPr kumimoji="1" lang="en-US" altLang="ja-JP" dirty="0"/>
              <a:t>1</a:t>
            </a:r>
            <a:r>
              <a:rPr kumimoji="1" lang="ja-JP" altLang="en-US" dirty="0"/>
              <a:t>刷」の書籍と「まったく同じもの」を、さらに一定部数印刷・発行し、販売します。「第</a:t>
            </a:r>
            <a:r>
              <a:rPr kumimoji="1" lang="en-US" altLang="ja-JP" dirty="0"/>
              <a:t>2</a:t>
            </a:r>
            <a:r>
              <a:rPr kumimoji="1" lang="ja-JP" altLang="en-US" dirty="0"/>
              <a:t>刷」や「第</a:t>
            </a:r>
            <a:r>
              <a:rPr kumimoji="1" lang="en-US" altLang="ja-JP" dirty="0"/>
              <a:t>3</a:t>
            </a:r>
            <a:r>
              <a:rPr kumimoji="1" lang="ja-JP" altLang="en-US" dirty="0"/>
              <a:t>刷」は、あなたが手に持っているその書籍が増刷されたものであることを指しています。たとえば「第</a:t>
            </a:r>
            <a:r>
              <a:rPr kumimoji="1" lang="en-US" altLang="ja-JP" dirty="0"/>
              <a:t>10</a:t>
            </a:r>
            <a:r>
              <a:rPr kumimoji="1" lang="ja-JP" altLang="en-US" dirty="0"/>
              <a:t>刷」だと、その書籍は最初に発行されたものからさらに</a:t>
            </a:r>
            <a:r>
              <a:rPr kumimoji="1" lang="en-US" altLang="ja-JP" dirty="0"/>
              <a:t>9</a:t>
            </a:r>
            <a:r>
              <a:rPr kumimoji="1" lang="ja-JP" altLang="en-US" dirty="0"/>
              <a:t>回の増刷をされているということになります。したがって一般的には「刷」が多いほど「売れている」と判断できるでしょう。</a:t>
            </a:r>
            <a:endParaRPr kumimoji="1" lang="en-US" altLang="ja-JP" dirty="0"/>
          </a:p>
          <a:p>
            <a:endParaRPr kumimoji="1" lang="en-US" altLang="ja-JP" dirty="0"/>
          </a:p>
          <a:p>
            <a:r>
              <a:rPr kumimoji="1" lang="ja-JP" altLang="en-US" dirty="0"/>
              <a:t>余談が長くなってしまいましたが、重要なポイントは、「版」は参考文献に記載するということです。タイトルの直後等に、「第〇版」という情報を付記しましょう。「刷」は本自体の内容に変化がないので、無視して構いません。</a:t>
            </a:r>
            <a:endParaRPr kumimoji="1" lang="en-US" altLang="ja-JP" dirty="0"/>
          </a:p>
          <a:p>
            <a:endParaRPr kumimoji="1" lang="en-US" altLang="ja-JP" dirty="0"/>
          </a:p>
          <a:p>
            <a:r>
              <a:rPr kumimoji="1" lang="ja-JP" altLang="en-US" dirty="0"/>
              <a:t>こうした「版」や「刷」、発行所の正式名称は表紙に記載されていない場合が多いです。参考文献を作成する際、引用する際は、必ず奥付をチェックする癖をつけましょう。</a:t>
            </a:r>
            <a:endParaRPr kumimoji="1" lang="en-US" altLang="ja-JP" dirty="0"/>
          </a:p>
        </p:txBody>
      </p:sp>
      <p:sp>
        <p:nvSpPr>
          <p:cNvPr id="4" name="スライド番号プレースホルダー 3"/>
          <p:cNvSpPr>
            <a:spLocks noGrp="1"/>
          </p:cNvSpPr>
          <p:nvPr>
            <p:ph type="sldNum" sz="quarter" idx="5"/>
          </p:nvPr>
        </p:nvSpPr>
        <p:spPr/>
        <p:txBody>
          <a:bodyPr/>
          <a:lstStyle/>
          <a:p>
            <a:fld id="{ECCD10AA-FB43-43CC-83FD-1498AF05E84D}" type="slidenum">
              <a:rPr kumimoji="1" lang="ja-JP" altLang="en-US" smtClean="0"/>
              <a:t>11</a:t>
            </a:fld>
            <a:endParaRPr kumimoji="1" lang="ja-JP" altLang="en-US"/>
          </a:p>
        </p:txBody>
      </p:sp>
    </p:spTree>
    <p:extLst>
      <p:ext uri="{BB962C8B-B14F-4D97-AF65-F5344CB8AC3E}">
        <p14:creationId xmlns:p14="http://schemas.microsoft.com/office/powerpoint/2010/main" val="38373134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レポートが完成しても、提出をし終えるまでは気を抜いてはいけません。メールや「</a:t>
            </a:r>
            <a:r>
              <a:rPr kumimoji="1" lang="en-US" altLang="ja-JP"/>
              <a:t>Canvas LMS</a:t>
            </a:r>
            <a:r>
              <a:rPr kumimoji="1" lang="ja-JP" altLang="en-US"/>
              <a:t>」</a:t>
            </a:r>
            <a:r>
              <a:rPr kumimoji="1" lang="ja-JP" altLang="en-US" dirty="0"/>
              <a:t>などでレポートを提出する機会が増えているかと思いますが、そこで注意すべきなのがデータの「ファイル名」です。</a:t>
            </a:r>
            <a:endParaRPr kumimoji="1" lang="en-US" altLang="ja-JP" dirty="0"/>
          </a:p>
          <a:p>
            <a:endParaRPr kumimoji="1" lang="en-US" altLang="ja-JP" dirty="0"/>
          </a:p>
          <a:p>
            <a:r>
              <a:rPr kumimoji="1" lang="ja-JP" altLang="en-US" dirty="0"/>
              <a:t>悪い例として、「社会学レポート課題」「立教 太郎」「なぜ人は観光するのか」など、課題名や提出者名、レポートのタイトルといった情報のみのファイル名でレポートデータが提出されるケースが非常に多くなっています。</a:t>
            </a:r>
            <a:endParaRPr kumimoji="1" lang="en-US" altLang="ja-JP" dirty="0"/>
          </a:p>
          <a:p>
            <a:endParaRPr kumimoji="1" lang="en-US" altLang="ja-JP" dirty="0"/>
          </a:p>
          <a:p>
            <a:r>
              <a:rPr kumimoji="1" lang="ja-JP" altLang="en-US" dirty="0"/>
              <a:t>レポートに基本情報を記載するというポイントでも説明したように、重要なのは、「受けとる側の気持ちに立つこと」です。ファイル名も、受け取る側の状況を想像してみましょう。提出者の名前だけが記されたファイルを送付されても、何の講義の、何の課題なのかといった情報がわからず、親切ではありません。また「社会学レポート課題」というファイル名では提出者がわからないことに加えて、同じようなファイル名で送付する学生が多いゆえに、全く同じファイル名のデータがいくつも集まってしまいます。ファイル名が重複すると、教員がダウンロードしたときに、ファイルが上書きされてしまったり、内容の確認モレが生じてしまったりする可能性もゼロではありません。</a:t>
            </a:r>
            <a:endParaRPr kumimoji="1" lang="en-US" altLang="ja-JP" dirty="0"/>
          </a:p>
          <a:p>
            <a:endParaRPr kumimoji="1" lang="en-US" altLang="ja-JP" dirty="0"/>
          </a:p>
          <a:p>
            <a:r>
              <a:rPr kumimoji="1" lang="ja-JP" altLang="en-US" dirty="0"/>
              <a:t>ファイル名には、「講義名」「学籍番号」「名前」「提出日</a:t>
            </a:r>
            <a:r>
              <a:rPr kumimoji="1" lang="en-US" altLang="ja-JP" dirty="0"/>
              <a:t>(2022</a:t>
            </a:r>
            <a:r>
              <a:rPr kumimoji="1" lang="ja-JP" altLang="en-US" dirty="0"/>
              <a:t>年</a:t>
            </a:r>
            <a:r>
              <a:rPr kumimoji="1" lang="en-US" altLang="ja-JP" dirty="0"/>
              <a:t>1</a:t>
            </a:r>
            <a:r>
              <a:rPr kumimoji="1" lang="ja-JP" altLang="en-US" dirty="0"/>
              <a:t>月</a:t>
            </a:r>
            <a:r>
              <a:rPr kumimoji="1" lang="en-US" altLang="ja-JP" dirty="0"/>
              <a:t>30</a:t>
            </a:r>
            <a:r>
              <a:rPr kumimoji="1" lang="ja-JP" altLang="en-US" dirty="0"/>
              <a:t>日に提出したならば</a:t>
            </a:r>
            <a:r>
              <a:rPr kumimoji="1" lang="en-US" altLang="ja-JP" dirty="0"/>
              <a:t>20220130</a:t>
            </a:r>
            <a:r>
              <a:rPr kumimoji="1" lang="ja-JP" altLang="en-US" dirty="0"/>
              <a:t>などでも</a:t>
            </a:r>
            <a:r>
              <a:rPr kumimoji="1" lang="en-US" altLang="ja-JP" dirty="0"/>
              <a:t>OK)</a:t>
            </a:r>
            <a:r>
              <a:rPr kumimoji="1" lang="ja-JP" altLang="en-US" dirty="0"/>
              <a:t>」といった情報を付しましょう。とくに提出日の情報は、もし再提出をすることになった場合に最新版が送り手／受け手ともに判別しやすくなります。</a:t>
            </a:r>
            <a:endParaRPr kumimoji="1" lang="en-US" altLang="ja-JP" dirty="0"/>
          </a:p>
          <a:p>
            <a:endParaRPr kumimoji="1" lang="en-US" altLang="ja-JP" dirty="0"/>
          </a:p>
          <a:p>
            <a:r>
              <a:rPr kumimoji="1" lang="ja-JP" altLang="en-US" dirty="0"/>
              <a:t>レポートに毎回「修正版○○レポート」「○○レポート最新版」などの名前をつけて、フォルダが「修正版」だらけになったり、どれが「最新版」なのかわからなくなったり、していませんか？ファイル名の管理は自分自身のデータの管理にも役立ちます。また、データでレポート課題や、あるいは資料を誰かに送付する機会は大学でも増えていますし、大学卒業後も多々あることでしょう。ファイル名や、関連してメールの「件名」に気を遣うクセは、早めにつけておくことを推奨し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ECCD10AA-FB43-43CC-83FD-1498AF05E84D}" type="slidenum">
              <a:rPr kumimoji="1" lang="ja-JP" altLang="en-US" smtClean="0"/>
              <a:t>12</a:t>
            </a:fld>
            <a:endParaRPr kumimoji="1" lang="ja-JP" altLang="en-US"/>
          </a:p>
        </p:txBody>
      </p:sp>
    </p:spTree>
    <p:extLst>
      <p:ext uri="{BB962C8B-B14F-4D97-AF65-F5344CB8AC3E}">
        <p14:creationId xmlns:p14="http://schemas.microsoft.com/office/powerpoint/2010/main" val="28336643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以上、形式において具体的に気を付けるべき、最低限のポイントを説明してきました。</a:t>
            </a:r>
            <a:endParaRPr kumimoji="1" lang="en-US" altLang="ja-JP" dirty="0"/>
          </a:p>
          <a:p>
            <a:endParaRPr kumimoji="1" lang="en-US" altLang="ja-JP" dirty="0"/>
          </a:p>
          <a:p>
            <a:r>
              <a:rPr kumimoji="1" lang="ja-JP" altLang="en-US" dirty="0"/>
              <a:t>根本的な話かもしれませんが、以上を踏まえたうえで最も重要となるのは、やはり「完成後、提出前に必ず再確認すること」に尽きると思います。レポートは、完成したらいったん寝かせましょう。完成してすぐに提出してしまうことは危険です。「早く解放されたい」という気持ちをぐっとこらえ、時間をおいて読み直すことで、形式的なミスを減らすことができるだけでなく、内容を推敲し質を高めることもできます。</a:t>
            </a:r>
            <a:endParaRPr kumimoji="1" lang="en-US" altLang="ja-JP" dirty="0"/>
          </a:p>
          <a:p>
            <a:endParaRPr kumimoji="1" lang="en-US" altLang="ja-JP" dirty="0"/>
          </a:p>
          <a:p>
            <a:r>
              <a:rPr kumimoji="1" lang="ja-JP" altLang="en-US" dirty="0"/>
              <a:t>心がけとしては、レポートは〆切直前ではなく、余裕をもって終わらせることが肝心です。完成したら、一晩、あるいは少し寝かせて、時間をおいて改めて読み直しましょう。後に読み直すならば、ひとつの課題が終わったときにすぐに</a:t>
            </a:r>
            <a:r>
              <a:rPr kumimoji="1" lang="en-US" altLang="ja-JP" dirty="0"/>
              <a:t>2</a:t>
            </a:r>
            <a:r>
              <a:rPr kumimoji="1" lang="ja-JP" altLang="en-US" dirty="0"/>
              <a:t>つ目の課題に着手しても問題ありません（その代わり、</a:t>
            </a:r>
            <a:r>
              <a:rPr kumimoji="1" lang="en-US" altLang="ja-JP" dirty="0"/>
              <a:t>2</a:t>
            </a:r>
            <a:r>
              <a:rPr kumimoji="1" lang="ja-JP" altLang="en-US" dirty="0"/>
              <a:t>つ目の課題が終わったら、</a:t>
            </a:r>
            <a:r>
              <a:rPr kumimoji="1" lang="en-US" altLang="ja-JP" dirty="0"/>
              <a:t>1</a:t>
            </a:r>
            <a:r>
              <a:rPr kumimoji="1" lang="ja-JP" altLang="en-US" dirty="0"/>
              <a:t>つ目の課題を読み直すようにしましょう）。</a:t>
            </a:r>
            <a:endParaRPr kumimoji="1" lang="en-US" altLang="ja-JP" dirty="0"/>
          </a:p>
          <a:p>
            <a:endParaRPr kumimoji="1" lang="en-US" altLang="ja-JP" dirty="0"/>
          </a:p>
          <a:p>
            <a:r>
              <a:rPr kumimoji="1" lang="ja-JP" altLang="en-US" dirty="0"/>
              <a:t>また、もし可能であれば、同じ講義を受講している友人・知人と事前にレポートの読み合わせをすることをおすすめしたいと思います。誰かに読んでもらうだけで、自分では気づかなかったミスを発見できますし、面白かった部分についてコメントをもらうことでモチベーションにもつながるでしょう。期末試験は多くの場合、期末レポートを提出したあとは成績が開示されるだけなので、そのレポートについて授業期間内に教員からフィードバックを受けることが難しい現状です。「出しっぱなし」にするのではなく、誰かに読んでもらって自身の研鑽につなげていってほしいと思います。</a:t>
            </a:r>
            <a:endParaRPr kumimoji="1" lang="en-US" altLang="ja-JP" dirty="0"/>
          </a:p>
          <a:p>
            <a:endParaRPr kumimoji="1" lang="en-US" altLang="ja-JP" dirty="0"/>
          </a:p>
          <a:p>
            <a:r>
              <a:rPr kumimoji="1" lang="ja-JP" altLang="en-US" dirty="0"/>
              <a:t>そしてラーニングアドバイザーは、いつでもみなさんのレポート相談をお待ちしています。なるべく提出前に余裕をもってお越しいただければ、形式的なミスはもちろん、内容について感想やコメントを提出前にお話することもできると思います。テーマ設定や書き方に関する基礎的な質問も大歓迎です。ぜひ、私たちを頼っていただけたら嬉しいです。</a:t>
            </a:r>
          </a:p>
        </p:txBody>
      </p:sp>
      <p:sp>
        <p:nvSpPr>
          <p:cNvPr id="4" name="スライド番号プレースホルダー 3"/>
          <p:cNvSpPr>
            <a:spLocks noGrp="1"/>
          </p:cNvSpPr>
          <p:nvPr>
            <p:ph type="sldNum" sz="quarter" idx="5"/>
          </p:nvPr>
        </p:nvSpPr>
        <p:spPr/>
        <p:txBody>
          <a:bodyPr/>
          <a:lstStyle/>
          <a:p>
            <a:fld id="{ECCD10AA-FB43-43CC-83FD-1498AF05E84D}" type="slidenum">
              <a:rPr kumimoji="1" lang="ja-JP" altLang="en-US" smtClean="0"/>
              <a:t>13</a:t>
            </a:fld>
            <a:endParaRPr kumimoji="1" lang="ja-JP" altLang="en-US"/>
          </a:p>
        </p:txBody>
      </p:sp>
    </p:spTree>
    <p:extLst>
      <p:ext uri="{BB962C8B-B14F-4D97-AF65-F5344CB8AC3E}">
        <p14:creationId xmlns:p14="http://schemas.microsoft.com/office/powerpoint/2010/main" val="22388370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以上、レポートの形式にまつわるショートセミナーでした。ショートセミナーの資料で使用した文献を最後のスライドに示しています。立教大学図書館が編纂している</a:t>
            </a:r>
            <a:r>
              <a:rPr kumimoji="1" lang="en-US" altLang="ja-JP" dirty="0"/>
              <a:t>『</a:t>
            </a:r>
            <a:r>
              <a:rPr kumimoji="1" lang="ja-JP" altLang="en-US" dirty="0"/>
              <a:t>レポート作成ガイド</a:t>
            </a:r>
            <a:r>
              <a:rPr kumimoji="1" lang="en-US" altLang="ja-JP" dirty="0"/>
              <a:t>』</a:t>
            </a:r>
            <a:r>
              <a:rPr kumimoji="1" lang="ja-JP" altLang="en-US" dirty="0"/>
              <a:t>、そして教育開発・支援センターによる</a:t>
            </a:r>
            <a:r>
              <a:rPr kumimoji="1" lang="en-US" altLang="ja-JP" dirty="0"/>
              <a:t>『Master of Writing』</a:t>
            </a:r>
            <a:r>
              <a:rPr kumimoji="1" lang="ja-JP" altLang="en-US" dirty="0"/>
              <a:t>はどちらも非常に参考になる資料ですから、ぜひチェックしてみてください。</a:t>
            </a:r>
            <a:endParaRPr kumimoji="1" lang="en-US" altLang="ja-JP" dirty="0"/>
          </a:p>
          <a:p>
            <a:r>
              <a:rPr kumimoji="1" lang="ja-JP" altLang="en-US" dirty="0"/>
              <a:t>以上となります。ありがとうございました。</a:t>
            </a:r>
          </a:p>
        </p:txBody>
      </p:sp>
      <p:sp>
        <p:nvSpPr>
          <p:cNvPr id="4" name="スライド番号プレースホルダー 3"/>
          <p:cNvSpPr>
            <a:spLocks noGrp="1"/>
          </p:cNvSpPr>
          <p:nvPr>
            <p:ph type="sldNum" sz="quarter" idx="5"/>
          </p:nvPr>
        </p:nvSpPr>
        <p:spPr/>
        <p:txBody>
          <a:bodyPr/>
          <a:lstStyle/>
          <a:p>
            <a:fld id="{ECCD10AA-FB43-43CC-83FD-1498AF05E84D}" type="slidenum">
              <a:rPr kumimoji="1" lang="ja-JP" altLang="en-US" smtClean="0"/>
              <a:t>14</a:t>
            </a:fld>
            <a:endParaRPr kumimoji="1" lang="ja-JP" altLang="en-US"/>
          </a:p>
        </p:txBody>
      </p:sp>
    </p:spTree>
    <p:extLst>
      <p:ext uri="{BB962C8B-B14F-4D97-AF65-F5344CB8AC3E}">
        <p14:creationId xmlns:p14="http://schemas.microsoft.com/office/powerpoint/2010/main" val="20856237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レポートでは、与えられたテーマについて資料（先行研究や事例、ニュース記事、史料など）を集め、それをもとに自分のオリジナルな意見／視点を論理的に説明することが重要です。また、読みやすく、説得的な文章を書くよう心掛けることも大切です。しかし、レポートにおいて肝心なことは、実はそれだけではありません。今述べたことがらと同じかそれ以上に重要なのが、レポートの「形式」です。</a:t>
            </a:r>
            <a:endParaRPr kumimoji="1" lang="en-US" altLang="ja-JP" dirty="0"/>
          </a:p>
          <a:p>
            <a:endParaRPr kumimoji="1" lang="en-US" altLang="ja-JP" dirty="0"/>
          </a:p>
          <a:p>
            <a:r>
              <a:rPr kumimoji="1" lang="ja-JP" altLang="en-US" dirty="0"/>
              <a:t>ここでいう「形式」とは、レポートにおいて定められている「ルール」が守られているかどうかということや、提出前に気づくことができたはずの「ケアレスミス」に関わることがらを指します。そう聞くと、「些細な事」と思われるかもしれません。しかし、この「形式」をしっかりと意識することは、じつは内容の質に深く関わってくることがあります。また、レポートを例に「形式」について学んでおくことで、就活や、大学を卒業した後の様々な人生の機会でみなさんの助けになる可能性があります。このような「形式」の重要性について知ることが、本日のねらいです。</a:t>
            </a:r>
            <a:endParaRPr kumimoji="1" lang="en-US" altLang="ja-JP" dirty="0"/>
          </a:p>
          <a:p>
            <a:endParaRPr kumimoji="1" lang="en-US" altLang="ja-JP" dirty="0"/>
          </a:p>
          <a:p>
            <a:r>
              <a:rPr kumimoji="1" lang="ja-JP" altLang="en-US" dirty="0"/>
              <a:t>そうは言っても、学期末などレポートや試験準備で忙しい時期に、ケアレスミスや形式的な不注意を完全に回避することは難しいかもしれません。レポートはみなさんが受講している各講義で（それも同じ頃を〆切にして）要求され、試験準備と合わせて同時進行でこなしていかなければならない場合がほとんどです。また、講義ごとに提出方法や「ルール」が異なる場合も多いですね。その状況下ではついつい、ひとつ課題を終えたらすぐに次の課題に着手したくなります。そうなると、ひとつひとつのレポートに、細かなミスや形式的な見落としが残ってしまうことがあります。</a:t>
            </a:r>
            <a:endParaRPr kumimoji="1" lang="en-US" altLang="ja-JP" dirty="0"/>
          </a:p>
          <a:p>
            <a:endParaRPr kumimoji="1" lang="en-US" altLang="ja-JP" dirty="0"/>
          </a:p>
          <a:p>
            <a:r>
              <a:rPr kumimoji="1" lang="ja-JP" altLang="en-US" dirty="0"/>
              <a:t>いくつものレポートを抱えながらも、形式的なミスを可能な限り無くすためには、なにが必要でしょうか。本日は、どのような種類のレポートにおいても最低限共通している「ここだけは守ってほしい」形式上のポイントについて、ラーニング・アドバイザーが</a:t>
            </a:r>
            <a:r>
              <a:rPr kumimoji="1" lang="en-US" altLang="ja-JP" dirty="0"/>
              <a:t>TA(</a:t>
            </a:r>
            <a:r>
              <a:rPr kumimoji="1" lang="ja-JP" altLang="en-US" dirty="0"/>
              <a:t>ティーチング・アシスタント</a:t>
            </a:r>
            <a:r>
              <a:rPr kumimoji="1" lang="en-US" altLang="ja-JP" dirty="0"/>
              <a:t>)</a:t>
            </a:r>
            <a:r>
              <a:rPr kumimoji="1" lang="ja-JP" altLang="en-US" dirty="0"/>
              <a:t>などで目にした実例をもとに紹介します。</a:t>
            </a:r>
            <a:endParaRPr kumimoji="1" lang="en-US" altLang="ja-JP" dirty="0"/>
          </a:p>
          <a:p>
            <a:endParaRPr kumimoji="1" lang="en-US" altLang="ja-JP" dirty="0"/>
          </a:p>
        </p:txBody>
      </p:sp>
      <p:sp>
        <p:nvSpPr>
          <p:cNvPr id="4" name="スライド番号プレースホルダー 3"/>
          <p:cNvSpPr>
            <a:spLocks noGrp="1"/>
          </p:cNvSpPr>
          <p:nvPr>
            <p:ph type="sldNum" sz="quarter" idx="5"/>
          </p:nvPr>
        </p:nvSpPr>
        <p:spPr/>
        <p:txBody>
          <a:bodyPr/>
          <a:lstStyle/>
          <a:p>
            <a:fld id="{ECCD10AA-FB43-43CC-83FD-1498AF05E84D}" type="slidenum">
              <a:rPr kumimoji="1" lang="ja-JP" altLang="en-US" smtClean="0"/>
              <a:t>2</a:t>
            </a:fld>
            <a:endParaRPr kumimoji="1" lang="ja-JP" altLang="en-US"/>
          </a:p>
        </p:txBody>
      </p:sp>
    </p:spTree>
    <p:extLst>
      <p:ext uri="{BB962C8B-B14F-4D97-AF65-F5344CB8AC3E}">
        <p14:creationId xmlns:p14="http://schemas.microsoft.com/office/powerpoint/2010/main" val="33860612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のスライドから具体例に入りますが、その前に、なぜ、ときとして「形式」が「内容」よりも大事でありうるのか、という点について説明します。スポーツを例にして考えてみてください。例えばあなたが野球選手で、ピッチャーだとします。ピッチャーの役割は、一言でいえば「良い球を投げて、バッターにヒットを打たせないこと」です。あなたは球速のある、コントロールのよい直球や変化球を投げることができます。しかし、投球フォームが野球のルールに違反していたら、どうなってしまうでしょうか。どんなに「良い球」を投げることができても、ルールを守ることができなければ登板もできませんし、野球の試合も成立しなくなってしまいます。</a:t>
            </a:r>
            <a:endParaRPr kumimoji="1" lang="en-US" altLang="ja-JP" dirty="0"/>
          </a:p>
          <a:p>
            <a:endParaRPr kumimoji="1" lang="en-US" altLang="ja-JP" dirty="0"/>
          </a:p>
          <a:p>
            <a:r>
              <a:rPr kumimoji="1" lang="ja-JP" altLang="en-US" dirty="0"/>
              <a:t>野球から離れますが、レポートの場合もうひとつ肝心なのが、「良いレポートとは何か」という評価の基準があいまいだということです。マークシートや一問一答形式のテストとは異なり、正解／不正解もありません。また、参考文献や一次資料の数が多いからといってすなわち「良い」とも限りませんし、文字数やレポートの枚数の多さもしかりです。「レポートの良さ」は客観的に数値化することができないので、教員はその代わりに、内容が論理的・説得的であるかどうか、しっかり調べられているか、オリジナリティがあるかどうか、といった点を、数値化するかわりに総合的に判断し、評価することになります。重要なのは、このように点数や評価をつけていくときに、形式上のミスは「減点する客観的な根拠」になってしまうということです。言い換えれば、内容の質的な評価は、もしかしたら評価する人によって異なる場合がありますが、客観的な形式的ミスの場合は、「誰が見ても減点対象となる」のです。「形式的なミスがあっても減点されない／高成績をとる」ためには、よほど優れたクオリティが必要とされる場合がほとんどといえるでしょう。</a:t>
            </a:r>
            <a:endParaRPr kumimoji="1" lang="en-US" altLang="ja-JP" dirty="0"/>
          </a:p>
          <a:p>
            <a:endParaRPr kumimoji="1" lang="en-US" altLang="ja-JP" dirty="0"/>
          </a:p>
          <a:p>
            <a:r>
              <a:rPr kumimoji="1" lang="ja-JP" altLang="en-US" dirty="0"/>
              <a:t>これは就活や進学をはじめ、あらゆる機会に関係することです。採否や合否が分かれる応募書類はダイレクトに関わる問題ですし、そうでない書類においても、形式的なミスは取引相手や読者の心象に少なからず影響を与えてしまいます。就活をはじめとした競争的な募集の場合は、評価者は数十人・数百人の応募書類を読むことになります。そのとき審査者が考えているのは、「優れた原石」と「審査に値しないもの」を振り分けること、つまり「ふるい落とし」なのです。形式的なミスが目立つ応募書類は内容の質が評価される前にふるいにかけられてしまう（勝負の土俵にも上がれない）と考えたら、また、自分がそのような理由で落選したとしたら、悔しくなりませんか？</a:t>
            </a:r>
            <a:endParaRPr kumimoji="1" lang="en-US" altLang="ja-JP" dirty="0"/>
          </a:p>
          <a:p>
            <a:endParaRPr kumimoji="1" lang="en-US" altLang="ja-JP" dirty="0"/>
          </a:p>
          <a:p>
            <a:r>
              <a:rPr kumimoji="1" lang="ja-JP" altLang="en-US" dirty="0"/>
              <a:t>形式的なことがらは軽視されがちで、見落とされがちですが、じつは評価者がチェックしているポイントのひとつでもあるのです。「たかが形式、されど形式。あなどるなかれ」の精神は、大学のレポートで練習しながら身につけておくと、どこかで役に立つかもしれません。それでは、次のスライドから具体的に気を付けるべきポイントを確認していきましょう。</a:t>
            </a:r>
          </a:p>
        </p:txBody>
      </p:sp>
      <p:sp>
        <p:nvSpPr>
          <p:cNvPr id="4" name="スライド番号プレースホルダー 3"/>
          <p:cNvSpPr>
            <a:spLocks noGrp="1"/>
          </p:cNvSpPr>
          <p:nvPr>
            <p:ph type="sldNum" sz="quarter" idx="5"/>
          </p:nvPr>
        </p:nvSpPr>
        <p:spPr/>
        <p:txBody>
          <a:bodyPr/>
          <a:lstStyle/>
          <a:p>
            <a:fld id="{ECCD10AA-FB43-43CC-83FD-1498AF05E84D}" type="slidenum">
              <a:rPr kumimoji="1" lang="ja-JP" altLang="en-US" smtClean="0"/>
              <a:t>3</a:t>
            </a:fld>
            <a:endParaRPr kumimoji="1" lang="ja-JP" altLang="en-US"/>
          </a:p>
        </p:txBody>
      </p:sp>
    </p:spTree>
    <p:extLst>
      <p:ext uri="{BB962C8B-B14F-4D97-AF65-F5344CB8AC3E}">
        <p14:creationId xmlns:p14="http://schemas.microsoft.com/office/powerpoint/2010/main" val="34136545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最初は、レポートに記載する基本的な情報についてです。このスライドに載っている情報は、基本的にはどのような分野・種類のレポートにも必要不可欠なものといってよいでしょう。</a:t>
            </a:r>
            <a:endParaRPr kumimoji="1" lang="en-US" altLang="ja-JP" dirty="0"/>
          </a:p>
          <a:p>
            <a:endParaRPr kumimoji="1" lang="en-US" altLang="ja-JP" dirty="0"/>
          </a:p>
          <a:p>
            <a:r>
              <a:rPr kumimoji="1" lang="ja-JP" altLang="en-US" dirty="0"/>
              <a:t>まず、レポートを書くあなたについての情報です。「講義名」「あなたの学部・学科・学年・学籍番号・名前」「提出日」、この</a:t>
            </a:r>
            <a:r>
              <a:rPr kumimoji="1" lang="en-US" altLang="ja-JP" dirty="0"/>
              <a:t>3</a:t>
            </a:r>
            <a:r>
              <a:rPr kumimoji="1" lang="ja-JP" altLang="en-US" dirty="0"/>
              <a:t>つは必ずセットだと考えてください。これらの情報は多くの場合は用紙の右上に、場合によっては左上に配置しましょう。意外かもしれませんが、「名前が書かれていないレポート」が提出されるケースはじつは少なくありません。</a:t>
            </a:r>
            <a:endParaRPr kumimoji="1" lang="en-US" altLang="ja-JP" dirty="0"/>
          </a:p>
          <a:p>
            <a:r>
              <a:rPr kumimoji="1" lang="ja-JP" altLang="en-US" dirty="0"/>
              <a:t>また大学教員は、多くの場合、ひとつの学期で複数の講義を担当し、複数のレポートを管理・採点します。レポートの冒頭に講義名と学生の情報が記されていると、評価の過程がスムーズになります。レポートに限らず、他者に文書を提出する場合はつねに受け手の状況や立場を想像してみることが大事だと言えるかもしれません。</a:t>
            </a:r>
            <a:endParaRPr kumimoji="1" lang="en-US" altLang="ja-JP" dirty="0"/>
          </a:p>
          <a:p>
            <a:endParaRPr kumimoji="1" lang="en-US" altLang="ja-JP" dirty="0"/>
          </a:p>
          <a:p>
            <a:r>
              <a:rPr kumimoji="1" lang="en-US" altLang="ja-JP" dirty="0"/>
              <a:t>2</a:t>
            </a:r>
            <a:r>
              <a:rPr kumimoji="1" lang="ja-JP" altLang="en-US" dirty="0"/>
              <a:t>点目は、タイトルです。あくまで一般的にですが、レポート課題には「自分のオリジナルなタイトル」を付すとよいでしょう。このとき、複数のレポートのテーマから選択して記述するタイプの課題ならば、自分が選択した課題の番号や名前も併記します。タイトルの本来の役割は、「本文内容のエッセンスを一言で要約したもの」だと言うことができ、したがってオリジナルなタイトルが付されているだけで、読み手は提出者の主張をイメージすることができます。タイトルを考える作業は要約の練習でもあり、自分の主張を一言で、かつ明瞭に相手に伝える訓練になります。こなれてくると、読み手を惹きつけるタイトルを考えることもできるようになりますので、練習だと思って「タイトルをつけるクセ」をつけてみましょう。</a:t>
            </a:r>
            <a:endParaRPr kumimoji="1" lang="en-US" altLang="ja-JP" dirty="0"/>
          </a:p>
          <a:p>
            <a:endParaRPr kumimoji="1" lang="en-US" altLang="ja-JP" dirty="0"/>
          </a:p>
          <a:p>
            <a:r>
              <a:rPr kumimoji="1" lang="en-US" altLang="ja-JP" dirty="0"/>
              <a:t>3</a:t>
            </a:r>
            <a:r>
              <a:rPr kumimoji="1" lang="ja-JP" altLang="en-US" dirty="0"/>
              <a:t>点目は、字数の明示です。レポートでは多くの場合、字数か枚数の制限が課されます。字数の場合は、本文を書き終えた直後や、</a:t>
            </a:r>
            <a:r>
              <a:rPr kumimoji="1" lang="en-US" altLang="ja-JP" dirty="0"/>
              <a:t>1</a:t>
            </a:r>
            <a:r>
              <a:rPr kumimoji="1" lang="ja-JP" altLang="en-US" dirty="0"/>
              <a:t>行下の左右いずれかの隅に本文の総字数を記しましょう。そうすることで、課題の条件を満たしていることを読み手に伝えることができます。</a:t>
            </a:r>
            <a:endParaRPr kumimoji="1" lang="en-US" altLang="ja-JP" dirty="0"/>
          </a:p>
          <a:p>
            <a:endParaRPr kumimoji="1" lang="en-US" altLang="ja-JP" dirty="0"/>
          </a:p>
          <a:p>
            <a:r>
              <a:rPr kumimoji="1" lang="ja-JP" altLang="en-US" dirty="0"/>
              <a:t>最後に、レポートが複数ページとなる場合は、ページ数を挿入しましょう。これは、印刷して紙媒体で提出する場合も、</a:t>
            </a:r>
            <a:r>
              <a:rPr kumimoji="1" lang="en-US" altLang="ja-JP" dirty="0"/>
              <a:t>PDF</a:t>
            </a:r>
            <a:r>
              <a:rPr kumimoji="1" lang="ja-JP" altLang="en-US" dirty="0"/>
              <a:t>や</a:t>
            </a:r>
            <a:r>
              <a:rPr kumimoji="1" lang="en-US" altLang="ja-JP" dirty="0"/>
              <a:t>Word</a:t>
            </a:r>
            <a:r>
              <a:rPr kumimoji="1" lang="ja-JP" altLang="en-US" dirty="0"/>
              <a:t>データで提出する場合も同じです。また個人の好みもありますが、スライドの例で示しているタイプのページ数表記（現在のページ数／総ページ数）は、読み手が総ページ数を容易に把握できるため、おすすめです。</a:t>
            </a:r>
            <a:endParaRPr kumimoji="1" lang="en-US" altLang="ja-JP" dirty="0"/>
          </a:p>
          <a:p>
            <a:endParaRPr kumimoji="1" lang="en-US" altLang="ja-JP" dirty="0"/>
          </a:p>
          <a:p>
            <a:r>
              <a:rPr kumimoji="1" lang="ja-JP" altLang="en-US" dirty="0"/>
              <a:t>字数とページ数については、後ほどもう一度触れることになります。</a:t>
            </a:r>
          </a:p>
        </p:txBody>
      </p:sp>
      <p:sp>
        <p:nvSpPr>
          <p:cNvPr id="4" name="スライド番号プレースホルダー 3"/>
          <p:cNvSpPr>
            <a:spLocks noGrp="1"/>
          </p:cNvSpPr>
          <p:nvPr>
            <p:ph type="sldNum" sz="quarter" idx="5"/>
          </p:nvPr>
        </p:nvSpPr>
        <p:spPr/>
        <p:txBody>
          <a:bodyPr/>
          <a:lstStyle/>
          <a:p>
            <a:fld id="{ECCD10AA-FB43-43CC-83FD-1498AF05E84D}" type="slidenum">
              <a:rPr kumimoji="1" lang="ja-JP" altLang="en-US" smtClean="0"/>
              <a:t>4</a:t>
            </a:fld>
            <a:endParaRPr kumimoji="1" lang="ja-JP" altLang="en-US"/>
          </a:p>
        </p:txBody>
      </p:sp>
    </p:spTree>
    <p:extLst>
      <p:ext uri="{BB962C8B-B14F-4D97-AF65-F5344CB8AC3E}">
        <p14:creationId xmlns:p14="http://schemas.microsoft.com/office/powerpoint/2010/main" val="10006178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さて、いま</a:t>
            </a:r>
            <a:r>
              <a:rPr kumimoji="1" lang="en-US" altLang="ja-JP" dirty="0"/>
              <a:t>2</a:t>
            </a:r>
            <a:r>
              <a:rPr kumimoji="1" lang="ja-JP" altLang="en-US" dirty="0"/>
              <a:t>枚のレポート画像がスライドに示されています。第一印象として、左右どちらが「見やすい」と感じますか？</a:t>
            </a:r>
            <a:endParaRPr kumimoji="1" lang="en-US" altLang="ja-JP" dirty="0"/>
          </a:p>
          <a:p>
            <a:r>
              <a:rPr kumimoji="1" lang="ja-JP" altLang="en-US" dirty="0"/>
              <a:t>多くの方は、右側のレポートに良い印象を抱くのではないでしょうか。</a:t>
            </a:r>
            <a:endParaRPr kumimoji="1" lang="en-US" altLang="ja-JP" dirty="0"/>
          </a:p>
          <a:p>
            <a:endParaRPr kumimoji="1" lang="en-US" altLang="ja-JP" dirty="0"/>
          </a:p>
          <a:p>
            <a:r>
              <a:rPr kumimoji="1" lang="ja-JP" altLang="en-US" dirty="0"/>
              <a:t>この心象の違いは、レポートをぱっと見たときの「余白」の量が関与しています。よく見てみると、左側のレポートには段落がひとつしかありません。対して右側は、短いものや長めのものも交えつつ、複数の段落が設けられています。</a:t>
            </a:r>
            <a:endParaRPr kumimoji="1" lang="en-US" altLang="ja-JP" dirty="0"/>
          </a:p>
          <a:p>
            <a:endParaRPr kumimoji="1" lang="en-US" altLang="ja-JP" dirty="0"/>
          </a:p>
          <a:p>
            <a:r>
              <a:rPr kumimoji="1" lang="ja-JP" altLang="en-US" dirty="0"/>
              <a:t>じつは、左側のようなレポートが提出される機会は決して少なくないのです。それでは、なぜ、左側より右側のレポートのほうが望ましいと考えられているのでしょうか。</a:t>
            </a:r>
            <a:endParaRPr kumimoji="1" lang="en-US" altLang="ja-JP" dirty="0"/>
          </a:p>
        </p:txBody>
      </p:sp>
      <p:sp>
        <p:nvSpPr>
          <p:cNvPr id="4" name="スライド番号プレースホルダー 3"/>
          <p:cNvSpPr>
            <a:spLocks noGrp="1"/>
          </p:cNvSpPr>
          <p:nvPr>
            <p:ph type="sldNum" sz="quarter" idx="5"/>
          </p:nvPr>
        </p:nvSpPr>
        <p:spPr/>
        <p:txBody>
          <a:bodyPr/>
          <a:lstStyle/>
          <a:p>
            <a:fld id="{ECCD10AA-FB43-43CC-83FD-1498AF05E84D}" type="slidenum">
              <a:rPr kumimoji="1" lang="ja-JP" altLang="en-US" smtClean="0"/>
              <a:t>5</a:t>
            </a:fld>
            <a:endParaRPr kumimoji="1" lang="ja-JP" altLang="en-US"/>
          </a:p>
        </p:txBody>
      </p:sp>
    </p:spTree>
    <p:extLst>
      <p:ext uri="{BB962C8B-B14F-4D97-AF65-F5344CB8AC3E}">
        <p14:creationId xmlns:p14="http://schemas.microsoft.com/office/powerpoint/2010/main" val="8540920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先のスライドでは「見やすさ」を軸に問いかけをしました。左側は段落がひとつしかなく、対して右側には複数の段落があり、余白が確保され、見た目の印象に違いが生じていましたね。ですがこの段落と改行は、じつは「見た目」（形式）を越えて、「内容の質」に深く関わる要素でもあるのです。</a:t>
            </a:r>
            <a:endParaRPr kumimoji="1" lang="en-US" altLang="ja-JP" dirty="0"/>
          </a:p>
          <a:p>
            <a:endParaRPr kumimoji="1" lang="en-US" altLang="ja-JP" dirty="0"/>
          </a:p>
          <a:p>
            <a:r>
              <a:rPr kumimoji="1" lang="ja-JP" altLang="en-US" dirty="0"/>
              <a:t>先ほども説明したように、教員はひとつの講義で数十から数百枚のレポートを読みます（一週間で複数のコマを担当するので、実際にはその数倍の数となります）。これはレポートに限らず、就職の採用を担当する人事の人びとなども同様に、大量の申請書を読むことになります。そのような状況で、文字がびっしりと詰まった、余白のない文章を目にしたらどうでしょうか。直前で「見た目よりも内容の質に深く関わる」と書きましたが、やはり「見やすさ」は見た目や第一印象にも影響することは否定できないように思います。</a:t>
            </a:r>
            <a:endParaRPr kumimoji="1" lang="en-US" altLang="ja-JP" dirty="0"/>
          </a:p>
          <a:p>
            <a:endParaRPr kumimoji="1" lang="en-US" altLang="ja-JP" dirty="0"/>
          </a:p>
          <a:p>
            <a:r>
              <a:rPr kumimoji="1" lang="ja-JP" altLang="en-US" dirty="0"/>
              <a:t>しかしそうはいっても、教員や採用官は見た目の第一印象だけで点数をつけることはありません。内容をきちんと読んで、しかるべく評価をします。レポートであれば、文章の説明能力や、論理的な思考の能力を評価するでしょう。</a:t>
            </a:r>
            <a:endParaRPr kumimoji="1" lang="en-US" altLang="ja-JP" dirty="0"/>
          </a:p>
          <a:p>
            <a:endParaRPr kumimoji="1" lang="en-US" altLang="ja-JP" dirty="0"/>
          </a:p>
          <a:p>
            <a:r>
              <a:rPr kumimoji="1" lang="ja-JP" altLang="en-US" dirty="0"/>
              <a:t>ここで肝心なのが、この「内容の評価」の文脈において、段落分けというポイントが再び登場するということです。レポートを一目見たときに適切な段落分けがなされている（改行があり、結果的に余白がある）ことは、書き手の文章能力や論理構成の能力を示してもいるのです。</a:t>
            </a:r>
            <a:endParaRPr kumimoji="1" lang="en-US" altLang="ja-JP" dirty="0"/>
          </a:p>
          <a:p>
            <a:endParaRPr kumimoji="1" lang="en-US" altLang="ja-JP" dirty="0"/>
          </a:p>
          <a:p>
            <a:r>
              <a:rPr kumimoji="1" lang="ja-JP" altLang="en-US" dirty="0"/>
              <a:t>論理的な文章（アカデミック・ライティング）は、パラグラフ・ライティングを基本とします。そのもっとも基礎的なルールは「ひとつの段落（パラグラフ）ではひとつの主張のみおこなう」というものです。右下の図で示しているように、段落は、「主張→根拠や事例→主張の繰り返しや次の段落の主張へのつなぎ」という一連の流れによって構成されていて、そのような段落がいくつも組み合わされ、ひとつの主張へとまとめられたものが論文やレポートとなります。そしてアカデミック・ライティングが上手な人の多くは、自分がレポートや論文で主張したいことを説得的に書くためにいくつの段落が必要かを逆算して、文章の構成を考えます。たとえば「</a:t>
            </a:r>
            <a:r>
              <a:rPr kumimoji="1" lang="en-US" altLang="ja-JP" dirty="0"/>
              <a:t>A</a:t>
            </a:r>
            <a:r>
              <a:rPr kumimoji="1" lang="ja-JP" altLang="en-US" dirty="0"/>
              <a:t>は</a:t>
            </a:r>
            <a:r>
              <a:rPr kumimoji="1" lang="en-US" altLang="ja-JP" dirty="0"/>
              <a:t>C</a:t>
            </a:r>
            <a:r>
              <a:rPr kumimoji="1" lang="ja-JP" altLang="en-US" dirty="0"/>
              <a:t>である」というレポート／論文を書きたい場合、①「</a:t>
            </a:r>
            <a:r>
              <a:rPr kumimoji="1" lang="en-US" altLang="ja-JP" dirty="0"/>
              <a:t>A</a:t>
            </a:r>
            <a:r>
              <a:rPr kumimoji="1" lang="ja-JP" altLang="en-US" dirty="0"/>
              <a:t>は</a:t>
            </a:r>
            <a:r>
              <a:rPr kumimoji="1" lang="en-US" altLang="ja-JP" dirty="0"/>
              <a:t>B</a:t>
            </a:r>
            <a:r>
              <a:rPr kumimoji="1" lang="ja-JP" altLang="en-US" dirty="0"/>
              <a:t>である」②「</a:t>
            </a:r>
            <a:r>
              <a:rPr kumimoji="1" lang="en-US" altLang="ja-JP" dirty="0"/>
              <a:t>B</a:t>
            </a:r>
            <a:r>
              <a:rPr kumimoji="1" lang="ja-JP" altLang="en-US" dirty="0"/>
              <a:t>は</a:t>
            </a:r>
            <a:r>
              <a:rPr kumimoji="1" lang="en-US" altLang="ja-JP" dirty="0"/>
              <a:t>C</a:t>
            </a:r>
            <a:r>
              <a:rPr kumimoji="1" lang="ja-JP" altLang="en-US" dirty="0"/>
              <a:t>である」③「したがって、結論として</a:t>
            </a:r>
            <a:r>
              <a:rPr kumimoji="1" lang="en-US" altLang="ja-JP" dirty="0"/>
              <a:t>A</a:t>
            </a:r>
            <a:r>
              <a:rPr kumimoji="1" lang="ja-JP" altLang="en-US" dirty="0"/>
              <a:t>は</a:t>
            </a:r>
            <a:r>
              <a:rPr kumimoji="1" lang="en-US" altLang="ja-JP" dirty="0"/>
              <a:t>C</a:t>
            </a:r>
            <a:r>
              <a:rPr kumimoji="1" lang="ja-JP" altLang="en-US" dirty="0"/>
              <a:t>である」という</a:t>
            </a:r>
            <a:r>
              <a:rPr kumimoji="1" lang="en-US" altLang="ja-JP" dirty="0"/>
              <a:t>3</a:t>
            </a:r>
            <a:r>
              <a:rPr kumimoji="1" lang="ja-JP" altLang="en-US" dirty="0"/>
              <a:t>つの段落が必要だと考える、ということです。レポートを書き始めるまえに、どのくらいの数の段落に分けるかを、つまりレポート全体の話の流れをどのように作るかを検討する時間を作ってみましょう。</a:t>
            </a:r>
            <a:endParaRPr kumimoji="1" lang="en-US" altLang="ja-JP" dirty="0"/>
          </a:p>
          <a:p>
            <a:endParaRPr kumimoji="1" lang="en-US" altLang="ja-JP" dirty="0"/>
          </a:p>
          <a:p>
            <a:r>
              <a:rPr kumimoji="1" lang="ja-JP" altLang="en-US" dirty="0"/>
              <a:t>必死にレポートを書いていると、気づいたら段落がとても長くなってしまったり、段落分けをせずに最初から最後まで書いてしまっていたりすることもあるかもしれません。そのときは、書き終えた後や途中で読み直し、段落分けを見直してみましょう。ひとつの段落で複数の話をしていないかどうか、チェックしてみましょう。</a:t>
            </a:r>
            <a:endParaRPr kumimoji="1" lang="en-US" altLang="ja-JP" dirty="0"/>
          </a:p>
        </p:txBody>
      </p:sp>
      <p:sp>
        <p:nvSpPr>
          <p:cNvPr id="4" name="スライド番号プレースホルダー 3"/>
          <p:cNvSpPr>
            <a:spLocks noGrp="1"/>
          </p:cNvSpPr>
          <p:nvPr>
            <p:ph type="sldNum" sz="quarter" idx="5"/>
          </p:nvPr>
        </p:nvSpPr>
        <p:spPr/>
        <p:txBody>
          <a:bodyPr/>
          <a:lstStyle/>
          <a:p>
            <a:fld id="{ECCD10AA-FB43-43CC-83FD-1498AF05E84D}" type="slidenum">
              <a:rPr kumimoji="1" lang="ja-JP" altLang="en-US" smtClean="0"/>
              <a:t>6</a:t>
            </a:fld>
            <a:endParaRPr kumimoji="1" lang="ja-JP" altLang="en-US"/>
          </a:p>
        </p:txBody>
      </p:sp>
    </p:spTree>
    <p:extLst>
      <p:ext uri="{BB962C8B-B14F-4D97-AF65-F5344CB8AC3E}">
        <p14:creationId xmlns:p14="http://schemas.microsoft.com/office/powerpoint/2010/main" val="28730885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dirty="0"/>
              <a:t>3</a:t>
            </a:r>
            <a:r>
              <a:rPr kumimoji="1" lang="ja-JP" altLang="en-US" dirty="0"/>
              <a:t>つ目は、フォントやページ設定に関することです。</a:t>
            </a:r>
            <a:endParaRPr kumimoji="1" lang="en-US" altLang="ja-JP" dirty="0"/>
          </a:p>
          <a:p>
            <a:endParaRPr kumimoji="1" lang="en-US" altLang="ja-JP" dirty="0"/>
          </a:p>
          <a:p>
            <a:r>
              <a:rPr kumimoji="1" lang="ja-JP" altLang="en-US" dirty="0"/>
              <a:t>右に挙げている</a:t>
            </a:r>
            <a:r>
              <a:rPr kumimoji="1" lang="en-US" altLang="ja-JP" dirty="0"/>
              <a:t>2</a:t>
            </a:r>
            <a:r>
              <a:rPr kumimoji="1" lang="ja-JP" altLang="en-US" dirty="0"/>
              <a:t>枚のレポート画像は、いずれも「よくある悪い例」です。</a:t>
            </a:r>
            <a:endParaRPr kumimoji="1" lang="en-US" altLang="ja-JP" dirty="0"/>
          </a:p>
          <a:p>
            <a:endParaRPr kumimoji="1" lang="en-US" altLang="ja-JP" dirty="0"/>
          </a:p>
          <a:p>
            <a:r>
              <a:rPr kumimoji="1" lang="ja-JP" altLang="en-US" dirty="0"/>
              <a:t>まず、タイトルが異様に大きかったり、本文の文字や行間が必要以上に大きく設定されていたりするケースが多いです。これらはページ数稼ぎの印象を与えてしまいます。タイトルは強調したくなると思いますが、その場合は太字にしたり、下線をひいたりして強調し、文字の大きさを変更しないことをおすすめします。</a:t>
            </a:r>
            <a:endParaRPr kumimoji="1" lang="en-US" altLang="ja-JP" dirty="0"/>
          </a:p>
          <a:p>
            <a:endParaRPr kumimoji="1" lang="en-US" altLang="ja-JP" dirty="0"/>
          </a:p>
          <a:p>
            <a:r>
              <a:rPr kumimoji="1" lang="ja-JP" altLang="en-US" dirty="0"/>
              <a:t>また、レポートのなかで一部分だけ異なるフォントが混じっているケースも多いです。これは異なる</a:t>
            </a:r>
            <a:r>
              <a:rPr kumimoji="1" lang="en-US" altLang="ja-JP" dirty="0"/>
              <a:t>Word</a:t>
            </a:r>
            <a:r>
              <a:rPr kumimoji="1" lang="ja-JP" altLang="en-US" dirty="0"/>
              <a:t>ファイルや</a:t>
            </a:r>
            <a:r>
              <a:rPr kumimoji="1" lang="en-US" altLang="ja-JP" dirty="0"/>
              <a:t>PDF</a:t>
            </a:r>
            <a:r>
              <a:rPr kumimoji="1" lang="ja-JP" altLang="en-US" dirty="0"/>
              <a:t>などから「コピー＆ペースト」した際に生じやすいので、評価者は「コピペ」ではないかと疑ってしまうでしょう。付け加えれば、本文に半角スペースが混じりこんでいる場合も散見されます。これは</a:t>
            </a:r>
            <a:r>
              <a:rPr kumimoji="1" lang="en-US" altLang="ja-JP" dirty="0"/>
              <a:t>PDF</a:t>
            </a:r>
            <a:r>
              <a:rPr kumimoji="1" lang="ja-JP" altLang="en-US" dirty="0"/>
              <a:t>の文書をコピーして</a:t>
            </a:r>
            <a:r>
              <a:rPr kumimoji="1" lang="en-US" altLang="ja-JP" dirty="0"/>
              <a:t>Word</a:t>
            </a:r>
            <a:r>
              <a:rPr kumimoji="1" lang="ja-JP" altLang="en-US" dirty="0"/>
              <a:t>にペーストした際にしばしば起きる現象です。コピペ、より正確にいえば「他者の文章やアイデアを、引用なく自分の文章やアイデアとして記述すること」を指す「剽窃」「盗用」が疑われてしまいますので、（それらを行わないことは大前提として）レポートの提出まえに一度読み直して確認するようにしてください。なお、フォントや半角スペースは一度紙に印刷してチェックすると気付きやすいです。</a:t>
            </a:r>
            <a:endParaRPr kumimoji="1" lang="en-US" altLang="ja-JP" dirty="0"/>
          </a:p>
          <a:p>
            <a:endParaRPr kumimoji="1" lang="en-US" altLang="ja-JP" dirty="0"/>
          </a:p>
          <a:p>
            <a:r>
              <a:rPr kumimoji="1" lang="ja-JP" altLang="en-US" dirty="0"/>
              <a:t>次に、段落と段落の間が</a:t>
            </a:r>
            <a:r>
              <a:rPr kumimoji="1" lang="en-US" altLang="ja-JP" dirty="0"/>
              <a:t>1</a:t>
            </a:r>
            <a:r>
              <a:rPr kumimoji="1" lang="ja-JP" altLang="en-US" dirty="0"/>
              <a:t>行ずつ空けられているレポートも散見されます。これはウェブサイトのニュース記事やブログによくある形式ですが、レポートや論文のようなアカデミックな文章には適しません。</a:t>
            </a:r>
            <a:endParaRPr kumimoji="1" lang="en-US" altLang="ja-JP" dirty="0"/>
          </a:p>
          <a:p>
            <a:endParaRPr kumimoji="1" lang="en-US" altLang="ja-JP" dirty="0"/>
          </a:p>
          <a:p>
            <a:r>
              <a:rPr kumimoji="1" lang="ja-JP" altLang="en-US" dirty="0"/>
              <a:t>鉄則として、フォント、フォントサイズ、そして行間やページの余白等のページ設定は基本的に初期設定から変更しないことをおすすめします。また、先に述べたようにタイトルは太字や下線程度の強調に留めておきましょう。赤色にしたり、黄色の帯で強調したりしているレポートも少なくありませんが、やや「過度」な強調だと思われてしまう可能性があります。</a:t>
            </a:r>
          </a:p>
        </p:txBody>
      </p:sp>
      <p:sp>
        <p:nvSpPr>
          <p:cNvPr id="4" name="スライド番号プレースホルダー 3"/>
          <p:cNvSpPr>
            <a:spLocks noGrp="1"/>
          </p:cNvSpPr>
          <p:nvPr>
            <p:ph type="sldNum" sz="quarter" idx="5"/>
          </p:nvPr>
        </p:nvSpPr>
        <p:spPr/>
        <p:txBody>
          <a:bodyPr/>
          <a:lstStyle/>
          <a:p>
            <a:fld id="{ECCD10AA-FB43-43CC-83FD-1498AF05E84D}" type="slidenum">
              <a:rPr kumimoji="1" lang="ja-JP" altLang="en-US" smtClean="0"/>
              <a:t>7</a:t>
            </a:fld>
            <a:endParaRPr kumimoji="1" lang="ja-JP" altLang="en-US"/>
          </a:p>
        </p:txBody>
      </p:sp>
    </p:spTree>
    <p:extLst>
      <p:ext uri="{BB962C8B-B14F-4D97-AF65-F5344CB8AC3E}">
        <p14:creationId xmlns:p14="http://schemas.microsoft.com/office/powerpoint/2010/main" val="6889065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次に、文字数についてよくある質問にお答えします。</a:t>
            </a:r>
            <a:endParaRPr kumimoji="1" lang="en-US" altLang="ja-JP" dirty="0"/>
          </a:p>
          <a:p>
            <a:r>
              <a:rPr kumimoji="1" lang="ja-JP" altLang="en-US" dirty="0"/>
              <a:t>「○○について</a:t>
            </a:r>
            <a:r>
              <a:rPr kumimoji="1" lang="en-US" altLang="ja-JP" dirty="0"/>
              <a:t>2,000</a:t>
            </a:r>
            <a:r>
              <a:rPr kumimoji="1" lang="ja-JP" altLang="en-US" dirty="0"/>
              <a:t>字程度で論じなさい」という課題を出されたとき、「</a:t>
            </a:r>
            <a:r>
              <a:rPr kumimoji="1" lang="en-US" altLang="ja-JP" dirty="0"/>
              <a:t>2,000</a:t>
            </a:r>
            <a:r>
              <a:rPr kumimoji="1" lang="ja-JP" altLang="en-US" dirty="0"/>
              <a:t>字程度」はどれほどの範囲を示しているのでしょうか。</a:t>
            </a:r>
            <a:endParaRPr kumimoji="1" lang="en-US" altLang="ja-JP" dirty="0"/>
          </a:p>
          <a:p>
            <a:endParaRPr kumimoji="1" lang="en-US" altLang="ja-JP" dirty="0"/>
          </a:p>
          <a:p>
            <a:r>
              <a:rPr kumimoji="1" lang="ja-JP" altLang="en-US" dirty="0"/>
              <a:t>「〇字程度」と指示された場合には、一般的には「指示された字数のプラスマイナス</a:t>
            </a:r>
            <a:r>
              <a:rPr kumimoji="1" lang="en-US" altLang="ja-JP" dirty="0"/>
              <a:t>10</a:t>
            </a:r>
            <a:r>
              <a:rPr kumimoji="1" lang="ja-JP" altLang="en-US" dirty="0"/>
              <a:t>パーセント」が目安だと考えられます。つまり</a:t>
            </a:r>
            <a:r>
              <a:rPr kumimoji="1" lang="en-US" altLang="ja-JP" dirty="0"/>
              <a:t>2,000</a:t>
            </a:r>
            <a:r>
              <a:rPr kumimoji="1" lang="ja-JP" altLang="en-US" dirty="0"/>
              <a:t>字程度の場合は、</a:t>
            </a:r>
            <a:r>
              <a:rPr kumimoji="1" lang="en-US" altLang="ja-JP" dirty="0"/>
              <a:t>1,800</a:t>
            </a:r>
            <a:r>
              <a:rPr kumimoji="1" lang="ja-JP" altLang="en-US" dirty="0"/>
              <a:t>字から</a:t>
            </a:r>
            <a:r>
              <a:rPr kumimoji="1" lang="en-US" altLang="ja-JP" dirty="0"/>
              <a:t>2,200</a:t>
            </a:r>
            <a:r>
              <a:rPr kumimoji="1" lang="ja-JP" altLang="en-US" dirty="0"/>
              <a:t>字あたりが大まかな目安となるということです。</a:t>
            </a:r>
            <a:endParaRPr kumimoji="1" lang="en-US" altLang="ja-JP" dirty="0"/>
          </a:p>
          <a:p>
            <a:endParaRPr kumimoji="1" lang="en-US" altLang="ja-JP" dirty="0"/>
          </a:p>
          <a:p>
            <a:r>
              <a:rPr kumimoji="1" lang="ja-JP" altLang="en-US" dirty="0"/>
              <a:t>「程度」ではなく、「〇字以上」「以内」、あるいは「〇枚以内」などとして指示された場合には、その上限・下限をしっかり守りましょう。</a:t>
            </a:r>
            <a:endParaRPr kumimoji="1" lang="en-US" altLang="ja-JP" dirty="0"/>
          </a:p>
          <a:p>
            <a:endParaRPr kumimoji="1" lang="en-US" altLang="ja-JP" dirty="0"/>
          </a:p>
          <a:p>
            <a:r>
              <a:rPr kumimoji="1" lang="ja-JP" altLang="en-US" dirty="0"/>
              <a:t>そして、基本情報のスライドでも説明しましたが、字数やページ数（＝ページ番号）は、基本的にはレポートに記載するよう意識しましょう。とくに文字数について、レポートを</a:t>
            </a:r>
            <a:r>
              <a:rPr kumimoji="1" lang="en-US" altLang="ja-JP" dirty="0"/>
              <a:t>PDF</a:t>
            </a:r>
            <a:r>
              <a:rPr kumimoji="1" lang="ja-JP" altLang="en-US" dirty="0"/>
              <a:t>化して送付したり、紙媒体で提出したりする場合は必ず字数を記載するようにしてください。</a:t>
            </a:r>
            <a:r>
              <a:rPr kumimoji="1" lang="en-US" altLang="ja-JP" dirty="0"/>
              <a:t>Word</a:t>
            </a:r>
            <a:r>
              <a:rPr kumimoji="1" lang="ja-JP" altLang="en-US" dirty="0"/>
              <a:t>のデータファイルで提出する場合は、評価者は</a:t>
            </a:r>
            <a:r>
              <a:rPr kumimoji="1" lang="en-US" altLang="ja-JP" dirty="0"/>
              <a:t>Word</a:t>
            </a:r>
            <a:r>
              <a:rPr kumimoji="1" lang="ja-JP" altLang="en-US" dirty="0"/>
              <a:t>で文字数を容易にカウントすることができますが、</a:t>
            </a:r>
            <a:r>
              <a:rPr kumimoji="1" lang="en-US" altLang="ja-JP" dirty="0"/>
              <a:t>PDF</a:t>
            </a:r>
            <a:r>
              <a:rPr kumimoji="1" lang="ja-JP" altLang="en-US" dirty="0"/>
              <a:t>や紙の場合では、文字数を数えるのは大変です。指定された要件を守っていることを伝えるためにも、字数やページ数はつけるようにしましょう。</a:t>
            </a:r>
            <a:endParaRPr kumimoji="1" lang="en-US" altLang="ja-JP" dirty="0"/>
          </a:p>
        </p:txBody>
      </p:sp>
      <p:sp>
        <p:nvSpPr>
          <p:cNvPr id="4" name="スライド番号プレースホルダー 3"/>
          <p:cNvSpPr>
            <a:spLocks noGrp="1"/>
          </p:cNvSpPr>
          <p:nvPr>
            <p:ph type="sldNum" sz="quarter" idx="5"/>
          </p:nvPr>
        </p:nvSpPr>
        <p:spPr/>
        <p:txBody>
          <a:bodyPr/>
          <a:lstStyle/>
          <a:p>
            <a:fld id="{ECCD10AA-FB43-43CC-83FD-1498AF05E84D}" type="slidenum">
              <a:rPr kumimoji="1" lang="ja-JP" altLang="en-US" smtClean="0"/>
              <a:t>8</a:t>
            </a:fld>
            <a:endParaRPr kumimoji="1" lang="ja-JP" altLang="en-US"/>
          </a:p>
        </p:txBody>
      </p:sp>
    </p:spTree>
    <p:extLst>
      <p:ext uri="{BB962C8B-B14F-4D97-AF65-F5344CB8AC3E}">
        <p14:creationId xmlns:p14="http://schemas.microsoft.com/office/powerpoint/2010/main" val="23824903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図表の出典の示し方も、ミスが多いポイントです。</a:t>
            </a:r>
            <a:endParaRPr kumimoji="1" lang="en-US" altLang="ja-JP" dirty="0"/>
          </a:p>
          <a:p>
            <a:r>
              <a:rPr kumimoji="1" lang="ja-JP" altLang="en-US" dirty="0"/>
              <a:t>レポートを図表で示すときは、つぎの</a:t>
            </a:r>
            <a:r>
              <a:rPr kumimoji="1" lang="en-US" altLang="ja-JP" dirty="0"/>
              <a:t>3</a:t>
            </a:r>
            <a:r>
              <a:rPr kumimoji="1" lang="ja-JP" altLang="en-US" dirty="0"/>
              <a:t>つの点を思い出してください。① 図表を挿入する場合は、「図表＋出典」の前後の本文を</a:t>
            </a:r>
            <a:r>
              <a:rPr kumimoji="1" lang="en-US" altLang="ja-JP" dirty="0"/>
              <a:t>1</a:t>
            </a:r>
            <a:r>
              <a:rPr kumimoji="1" lang="ja-JP" altLang="en-US" dirty="0"/>
              <a:t>行空けてください。そして② 図表を挿入する場合は、本文でその図表に関連した内容を記述している箇所の付近に挿入しましょう。なるべく、図表に関連した言及をしている段落の直後に図表を置いたり、最悪でも同じページ内に挿入したりするよう意識してください。最後に、③図表の出典を書く位置は、「図は下」、「表は上」と数学の公式のように覚えてください（スライド右側の図参照）。写真も図と同様に、写真の下に出典をつけます。</a:t>
            </a:r>
            <a:endParaRPr kumimoji="1" lang="en-US" altLang="ja-JP" dirty="0"/>
          </a:p>
        </p:txBody>
      </p:sp>
      <p:sp>
        <p:nvSpPr>
          <p:cNvPr id="4" name="スライド番号プレースホルダー 3"/>
          <p:cNvSpPr>
            <a:spLocks noGrp="1"/>
          </p:cNvSpPr>
          <p:nvPr>
            <p:ph type="sldNum" sz="quarter" idx="5"/>
          </p:nvPr>
        </p:nvSpPr>
        <p:spPr/>
        <p:txBody>
          <a:bodyPr/>
          <a:lstStyle/>
          <a:p>
            <a:fld id="{ECCD10AA-FB43-43CC-83FD-1498AF05E84D}" type="slidenum">
              <a:rPr kumimoji="1" lang="ja-JP" altLang="en-US" smtClean="0"/>
              <a:t>9</a:t>
            </a:fld>
            <a:endParaRPr kumimoji="1" lang="ja-JP" altLang="en-US"/>
          </a:p>
        </p:txBody>
      </p:sp>
    </p:spTree>
    <p:extLst>
      <p:ext uri="{BB962C8B-B14F-4D97-AF65-F5344CB8AC3E}">
        <p14:creationId xmlns:p14="http://schemas.microsoft.com/office/powerpoint/2010/main" val="26777744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B9777C6-3914-458F-9CC7-9EF506B82B9B}" type="datetimeFigureOut">
              <a:rPr kumimoji="1" lang="ja-JP" altLang="en-US" smtClean="0"/>
              <a:t>2025/2/20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FF123B-7304-4F38-A7C7-ECE889FD3093}" type="slidenum">
              <a:rPr kumimoji="1" lang="ja-JP" altLang="en-US" smtClean="0"/>
              <a:t>‹#›</a:t>
            </a:fld>
            <a:endParaRPr kumimoji="1" lang="ja-JP" altLang="en-US"/>
          </a:p>
        </p:txBody>
      </p:sp>
    </p:spTree>
    <p:extLst>
      <p:ext uri="{BB962C8B-B14F-4D97-AF65-F5344CB8AC3E}">
        <p14:creationId xmlns:p14="http://schemas.microsoft.com/office/powerpoint/2010/main" val="10527373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B9777C6-3914-458F-9CC7-9EF506B82B9B}" type="datetimeFigureOut">
              <a:rPr kumimoji="1" lang="ja-JP" altLang="en-US" smtClean="0"/>
              <a:t>2025/2/20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FF123B-7304-4F38-A7C7-ECE889FD3093}" type="slidenum">
              <a:rPr kumimoji="1" lang="ja-JP" altLang="en-US" smtClean="0"/>
              <a:t>‹#›</a:t>
            </a:fld>
            <a:endParaRPr kumimoji="1" lang="ja-JP" altLang="en-US"/>
          </a:p>
        </p:txBody>
      </p:sp>
    </p:spTree>
    <p:extLst>
      <p:ext uri="{BB962C8B-B14F-4D97-AF65-F5344CB8AC3E}">
        <p14:creationId xmlns:p14="http://schemas.microsoft.com/office/powerpoint/2010/main" val="14374182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B9777C6-3914-458F-9CC7-9EF506B82B9B}" type="datetimeFigureOut">
              <a:rPr kumimoji="1" lang="ja-JP" altLang="en-US" smtClean="0"/>
              <a:t>2025/2/20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FF123B-7304-4F38-A7C7-ECE889FD3093}" type="slidenum">
              <a:rPr kumimoji="1" lang="ja-JP" altLang="en-US" smtClean="0"/>
              <a:t>‹#›</a:t>
            </a:fld>
            <a:endParaRPr kumimoji="1" lang="ja-JP" altLang="en-US"/>
          </a:p>
        </p:txBody>
      </p:sp>
    </p:spTree>
    <p:extLst>
      <p:ext uri="{BB962C8B-B14F-4D97-AF65-F5344CB8AC3E}">
        <p14:creationId xmlns:p14="http://schemas.microsoft.com/office/powerpoint/2010/main" val="3235412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B9777C6-3914-458F-9CC7-9EF506B82B9B}" type="datetimeFigureOut">
              <a:rPr kumimoji="1" lang="ja-JP" altLang="en-US" smtClean="0"/>
              <a:t>2025/2/20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FF123B-7304-4F38-A7C7-ECE889FD3093}" type="slidenum">
              <a:rPr kumimoji="1" lang="ja-JP" altLang="en-US" smtClean="0"/>
              <a:t>‹#›</a:t>
            </a:fld>
            <a:endParaRPr kumimoji="1" lang="ja-JP" altLang="en-US"/>
          </a:p>
        </p:txBody>
      </p:sp>
    </p:spTree>
    <p:extLst>
      <p:ext uri="{BB962C8B-B14F-4D97-AF65-F5344CB8AC3E}">
        <p14:creationId xmlns:p14="http://schemas.microsoft.com/office/powerpoint/2010/main" val="1048495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8B9777C6-3914-458F-9CC7-9EF506B82B9B}" type="datetimeFigureOut">
              <a:rPr kumimoji="1" lang="ja-JP" altLang="en-US" smtClean="0"/>
              <a:t>2025/2/20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3FF123B-7304-4F38-A7C7-ECE889FD3093}" type="slidenum">
              <a:rPr kumimoji="1" lang="ja-JP" altLang="en-US" smtClean="0"/>
              <a:t>‹#›</a:t>
            </a:fld>
            <a:endParaRPr kumimoji="1" lang="ja-JP" altLang="en-US"/>
          </a:p>
        </p:txBody>
      </p:sp>
    </p:spTree>
    <p:extLst>
      <p:ext uri="{BB962C8B-B14F-4D97-AF65-F5344CB8AC3E}">
        <p14:creationId xmlns:p14="http://schemas.microsoft.com/office/powerpoint/2010/main" val="5077362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8B9777C6-3914-458F-9CC7-9EF506B82B9B}" type="datetimeFigureOut">
              <a:rPr kumimoji="1" lang="ja-JP" altLang="en-US" smtClean="0"/>
              <a:t>2025/2/20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FF123B-7304-4F38-A7C7-ECE889FD3093}" type="slidenum">
              <a:rPr kumimoji="1" lang="ja-JP" altLang="en-US" smtClean="0"/>
              <a:t>‹#›</a:t>
            </a:fld>
            <a:endParaRPr kumimoji="1" lang="ja-JP" altLang="en-US"/>
          </a:p>
        </p:txBody>
      </p:sp>
    </p:spTree>
    <p:extLst>
      <p:ext uri="{BB962C8B-B14F-4D97-AF65-F5344CB8AC3E}">
        <p14:creationId xmlns:p14="http://schemas.microsoft.com/office/powerpoint/2010/main" val="32288764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B9777C6-3914-458F-9CC7-9EF506B82B9B}" type="datetimeFigureOut">
              <a:rPr kumimoji="1" lang="ja-JP" altLang="en-US" smtClean="0"/>
              <a:t>2025/2/20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3FF123B-7304-4F38-A7C7-ECE889FD3093}" type="slidenum">
              <a:rPr kumimoji="1" lang="ja-JP" altLang="en-US" smtClean="0"/>
              <a:t>‹#›</a:t>
            </a:fld>
            <a:endParaRPr kumimoji="1" lang="ja-JP" altLang="en-US"/>
          </a:p>
        </p:txBody>
      </p:sp>
    </p:spTree>
    <p:extLst>
      <p:ext uri="{BB962C8B-B14F-4D97-AF65-F5344CB8AC3E}">
        <p14:creationId xmlns:p14="http://schemas.microsoft.com/office/powerpoint/2010/main" val="29245952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B9777C6-3914-458F-9CC7-9EF506B82B9B}" type="datetimeFigureOut">
              <a:rPr kumimoji="1" lang="ja-JP" altLang="en-US" smtClean="0"/>
              <a:t>2025/2/20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3FF123B-7304-4F38-A7C7-ECE889FD3093}" type="slidenum">
              <a:rPr kumimoji="1" lang="ja-JP" altLang="en-US" smtClean="0"/>
              <a:t>‹#›</a:t>
            </a:fld>
            <a:endParaRPr kumimoji="1" lang="ja-JP" altLang="en-US"/>
          </a:p>
        </p:txBody>
      </p:sp>
    </p:spTree>
    <p:extLst>
      <p:ext uri="{BB962C8B-B14F-4D97-AF65-F5344CB8AC3E}">
        <p14:creationId xmlns:p14="http://schemas.microsoft.com/office/powerpoint/2010/main" val="3364780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9777C6-3914-458F-9CC7-9EF506B82B9B}" type="datetimeFigureOut">
              <a:rPr kumimoji="1" lang="ja-JP" altLang="en-US" smtClean="0"/>
              <a:t>2025/2/20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3FF123B-7304-4F38-A7C7-ECE889FD3093}" type="slidenum">
              <a:rPr kumimoji="1" lang="ja-JP" altLang="en-US" smtClean="0"/>
              <a:t>‹#›</a:t>
            </a:fld>
            <a:endParaRPr kumimoji="1" lang="ja-JP" altLang="en-US"/>
          </a:p>
        </p:txBody>
      </p:sp>
    </p:spTree>
    <p:extLst>
      <p:ext uri="{BB962C8B-B14F-4D97-AF65-F5344CB8AC3E}">
        <p14:creationId xmlns:p14="http://schemas.microsoft.com/office/powerpoint/2010/main" val="1741460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B9777C6-3914-458F-9CC7-9EF506B82B9B}" type="datetimeFigureOut">
              <a:rPr kumimoji="1" lang="ja-JP" altLang="en-US" smtClean="0"/>
              <a:t>2025/2/20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FF123B-7304-4F38-A7C7-ECE889FD3093}" type="slidenum">
              <a:rPr kumimoji="1" lang="ja-JP" altLang="en-US" smtClean="0"/>
              <a:t>‹#›</a:t>
            </a:fld>
            <a:endParaRPr kumimoji="1" lang="ja-JP" altLang="en-US"/>
          </a:p>
        </p:txBody>
      </p:sp>
    </p:spTree>
    <p:extLst>
      <p:ext uri="{BB962C8B-B14F-4D97-AF65-F5344CB8AC3E}">
        <p14:creationId xmlns:p14="http://schemas.microsoft.com/office/powerpoint/2010/main" val="4222222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8B9777C6-3914-458F-9CC7-9EF506B82B9B}" type="datetimeFigureOut">
              <a:rPr kumimoji="1" lang="ja-JP" altLang="en-US" smtClean="0"/>
              <a:t>2025/2/20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3FF123B-7304-4F38-A7C7-ECE889FD3093}" type="slidenum">
              <a:rPr kumimoji="1" lang="ja-JP" altLang="en-US" smtClean="0"/>
              <a:t>‹#›</a:t>
            </a:fld>
            <a:endParaRPr kumimoji="1" lang="ja-JP" altLang="en-US"/>
          </a:p>
        </p:txBody>
      </p:sp>
    </p:spTree>
    <p:extLst>
      <p:ext uri="{BB962C8B-B14F-4D97-AF65-F5344CB8AC3E}">
        <p14:creationId xmlns:p14="http://schemas.microsoft.com/office/powerpoint/2010/main" val="3798063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4">
            <a:lumMod val="60000"/>
            <a:lumOff val="40000"/>
            <a:alpha val="39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9777C6-3914-458F-9CC7-9EF506B82B9B}" type="datetimeFigureOut">
              <a:rPr kumimoji="1" lang="ja-JP" altLang="en-US" smtClean="0"/>
              <a:t>2025/2/20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FF123B-7304-4F38-A7C7-ECE889FD3093}" type="slidenum">
              <a:rPr kumimoji="1" lang="ja-JP" altLang="en-US" smtClean="0"/>
              <a:t>‹#›</a:t>
            </a:fld>
            <a:endParaRPr kumimoji="1" lang="ja-JP" altLang="en-US"/>
          </a:p>
        </p:txBody>
      </p:sp>
    </p:spTree>
    <p:extLst>
      <p:ext uri="{BB962C8B-B14F-4D97-AF65-F5344CB8AC3E}">
        <p14:creationId xmlns:p14="http://schemas.microsoft.com/office/powerpoint/2010/main" val="390366546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tmp"/><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tmp"/><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3.tmp"/></Relationships>
</file>

<file path=ppt/slides/_rels/slide6.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6.tmp"/></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tmp"/><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media/image8.tm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B43C889-2C01-472F-9329-907B64079728}"/>
              </a:ext>
            </a:extLst>
          </p:cNvPr>
          <p:cNvSpPr>
            <a:spLocks noGrp="1"/>
          </p:cNvSpPr>
          <p:nvPr>
            <p:ph type="ctrTitle"/>
          </p:nvPr>
        </p:nvSpPr>
        <p:spPr>
          <a:xfrm>
            <a:off x="111642" y="1945635"/>
            <a:ext cx="8920715" cy="1790700"/>
          </a:xfrm>
        </p:spPr>
        <p:txBody>
          <a:bodyPr>
            <a:normAutofit fontScale="90000"/>
          </a:bodyPr>
          <a:lstStyle/>
          <a:p>
            <a:r>
              <a:rPr kumimoji="1" lang="ja-JP" altLang="en-US" dirty="0">
                <a:latin typeface="HG明朝E" panose="02020909000000000000" pitchFamily="17" charset="-128"/>
                <a:ea typeface="HG明朝E" panose="02020909000000000000" pitchFamily="17" charset="-128"/>
              </a:rPr>
              <a:t>レポート提出その前に！</a:t>
            </a:r>
            <a:br>
              <a:rPr kumimoji="1" lang="en-US" altLang="ja-JP" dirty="0">
                <a:latin typeface="HG明朝E" panose="02020909000000000000" pitchFamily="17" charset="-128"/>
                <a:ea typeface="HG明朝E" panose="02020909000000000000" pitchFamily="17" charset="-128"/>
              </a:rPr>
            </a:br>
            <a:r>
              <a:rPr kumimoji="1" lang="ja-JP" altLang="en-US" sz="2000" dirty="0">
                <a:latin typeface="HG明朝E" panose="02020909000000000000" pitchFamily="17" charset="-128"/>
                <a:ea typeface="HG明朝E" panose="02020909000000000000" pitchFamily="17" charset="-128"/>
              </a:rPr>
              <a:t>　</a:t>
            </a:r>
            <a:br>
              <a:rPr kumimoji="1" lang="en-US" altLang="ja-JP" dirty="0">
                <a:latin typeface="HG明朝E" panose="02020909000000000000" pitchFamily="17" charset="-128"/>
                <a:ea typeface="HG明朝E" panose="02020909000000000000" pitchFamily="17" charset="-128"/>
              </a:rPr>
            </a:br>
            <a:r>
              <a:rPr lang="ja-JP" altLang="en-US" sz="3100" dirty="0">
                <a:latin typeface="HG明朝E" panose="02020909000000000000" pitchFamily="17" charset="-128"/>
                <a:ea typeface="HG明朝E" panose="02020909000000000000" pitchFamily="17" charset="-128"/>
              </a:rPr>
              <a:t>　　　　　　</a:t>
            </a:r>
            <a:r>
              <a:rPr kumimoji="1" lang="ja-JP" altLang="en-US" sz="3100" dirty="0">
                <a:latin typeface="HG明朝E" panose="02020909000000000000" pitchFamily="17" charset="-128"/>
                <a:ea typeface="HG明朝E" panose="02020909000000000000" pitchFamily="17" charset="-128"/>
              </a:rPr>
              <a:t>の重要性と要チェックポイントの紹介</a:t>
            </a:r>
            <a:endParaRPr kumimoji="1" lang="ja-JP" altLang="en-US" dirty="0">
              <a:latin typeface="HG明朝E" panose="02020909000000000000" pitchFamily="17" charset="-128"/>
              <a:ea typeface="HG明朝E" panose="02020909000000000000" pitchFamily="17" charset="-128"/>
            </a:endParaRPr>
          </a:p>
        </p:txBody>
      </p:sp>
      <p:sp>
        <p:nvSpPr>
          <p:cNvPr id="3" name="字幕 2">
            <a:extLst>
              <a:ext uri="{FF2B5EF4-FFF2-40B4-BE49-F238E27FC236}">
                <a16:creationId xmlns:a16="http://schemas.microsoft.com/office/drawing/2014/main" id="{14C1A511-E748-45C3-A4BE-AE14E2E9A222}"/>
              </a:ext>
            </a:extLst>
          </p:cNvPr>
          <p:cNvSpPr>
            <a:spLocks noGrp="1"/>
          </p:cNvSpPr>
          <p:nvPr>
            <p:ph type="subTitle" idx="1"/>
          </p:nvPr>
        </p:nvSpPr>
        <p:spPr>
          <a:xfrm>
            <a:off x="2174357" y="5541818"/>
            <a:ext cx="6747970" cy="1290851"/>
          </a:xfrm>
        </p:spPr>
        <p:txBody>
          <a:bodyPr/>
          <a:lstStyle/>
          <a:p>
            <a:pPr algn="r"/>
            <a:r>
              <a:rPr lang="ja-JP" altLang="en-US" sz="1800" dirty="0"/>
              <a:t>立教大学</a:t>
            </a:r>
            <a:r>
              <a:rPr kumimoji="1" lang="ja-JP" altLang="en-US" sz="1800" dirty="0"/>
              <a:t>図書館 </a:t>
            </a:r>
            <a:r>
              <a:rPr lang="ja-JP" altLang="en-US" sz="1800" dirty="0"/>
              <a:t>ラーニングアドバイザー</a:t>
            </a:r>
            <a:endParaRPr lang="en-US" altLang="ja-JP" sz="1800" dirty="0"/>
          </a:p>
          <a:p>
            <a:pPr algn="r"/>
            <a:r>
              <a:rPr lang="en-US" altLang="ja-JP" sz="1800" dirty="0"/>
              <a:t>2025.3</a:t>
            </a:r>
            <a:r>
              <a:rPr lang="ja-JP" altLang="en-US" sz="1800" dirty="0"/>
              <a:t>一部更新</a:t>
            </a:r>
            <a:endParaRPr lang="en-US" altLang="ja-JP" sz="1800" dirty="0"/>
          </a:p>
          <a:p>
            <a:endParaRPr kumimoji="1" lang="ja-JP" altLang="en-US" dirty="0"/>
          </a:p>
        </p:txBody>
      </p:sp>
      <p:sp>
        <p:nvSpPr>
          <p:cNvPr id="4" name="テキスト ボックス 3">
            <a:extLst>
              <a:ext uri="{FF2B5EF4-FFF2-40B4-BE49-F238E27FC236}">
                <a16:creationId xmlns:a16="http://schemas.microsoft.com/office/drawing/2014/main" id="{0A094886-ED7C-48A0-B285-9ED32E7D7B6A}"/>
              </a:ext>
            </a:extLst>
          </p:cNvPr>
          <p:cNvSpPr txBox="1"/>
          <p:nvPr/>
        </p:nvSpPr>
        <p:spPr>
          <a:xfrm rot="375544">
            <a:off x="1275773" y="3183784"/>
            <a:ext cx="1620957" cy="523220"/>
          </a:xfrm>
          <a:prstGeom prst="rect">
            <a:avLst/>
          </a:prstGeom>
          <a:noFill/>
        </p:spPr>
        <p:txBody>
          <a:bodyPr wrap="none" rtlCol="0">
            <a:spAutoFit/>
          </a:bodyPr>
          <a:lstStyle/>
          <a:p>
            <a:r>
              <a:rPr kumimoji="1" lang="ja-JP" altLang="en-US" sz="2800" dirty="0">
                <a:solidFill>
                  <a:schemeClr val="accent2">
                    <a:lumMod val="75000"/>
                  </a:schemeClr>
                </a:solidFill>
                <a:latin typeface="HG明朝E" panose="02020909000000000000" pitchFamily="17" charset="-128"/>
                <a:ea typeface="HG明朝E" panose="02020909000000000000" pitchFamily="17" charset="-128"/>
              </a:rPr>
              <a:t>“形式”</a:t>
            </a:r>
          </a:p>
        </p:txBody>
      </p:sp>
    </p:spTree>
    <p:extLst>
      <p:ext uri="{BB962C8B-B14F-4D97-AF65-F5344CB8AC3E}">
        <p14:creationId xmlns:p14="http://schemas.microsoft.com/office/powerpoint/2010/main" val="6334469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4D6CEE3-6BB9-4F05-BF53-148A3705E0AC}"/>
              </a:ext>
            </a:extLst>
          </p:cNvPr>
          <p:cNvSpPr>
            <a:spLocks noGrp="1"/>
          </p:cNvSpPr>
          <p:nvPr>
            <p:ph type="title"/>
          </p:nvPr>
        </p:nvSpPr>
        <p:spPr>
          <a:xfrm>
            <a:off x="330939" y="39836"/>
            <a:ext cx="7886700" cy="478253"/>
          </a:xfrm>
        </p:spPr>
        <p:txBody>
          <a:bodyPr>
            <a:normAutofit/>
          </a:bodyPr>
          <a:lstStyle/>
          <a:p>
            <a:r>
              <a:rPr kumimoji="1" lang="ja-JP" altLang="en-US" sz="2800" dirty="0">
                <a:latin typeface="HG明朝E" panose="02020909000000000000" pitchFamily="17" charset="-128"/>
                <a:ea typeface="HG明朝E" panose="02020909000000000000" pitchFamily="17" charset="-128"/>
              </a:rPr>
              <a:t>⑥参考文献の書き方</a:t>
            </a:r>
          </a:p>
        </p:txBody>
      </p:sp>
      <p:sp>
        <p:nvSpPr>
          <p:cNvPr id="3" name="コンテンツ プレースホルダー 2">
            <a:extLst>
              <a:ext uri="{FF2B5EF4-FFF2-40B4-BE49-F238E27FC236}">
                <a16:creationId xmlns:a16="http://schemas.microsoft.com/office/drawing/2014/main" id="{FD025D51-A8F3-4B37-8824-A8AC0C817AAD}"/>
              </a:ext>
            </a:extLst>
          </p:cNvPr>
          <p:cNvSpPr>
            <a:spLocks noGrp="1"/>
          </p:cNvSpPr>
          <p:nvPr>
            <p:ph idx="1"/>
          </p:nvPr>
        </p:nvSpPr>
        <p:spPr>
          <a:xfrm>
            <a:off x="102997" y="582693"/>
            <a:ext cx="8842159" cy="5764944"/>
          </a:xfrm>
        </p:spPr>
        <p:txBody>
          <a:bodyPr>
            <a:normAutofit/>
          </a:bodyPr>
          <a:lstStyle/>
          <a:p>
            <a:pPr marL="0" indent="0">
              <a:buNone/>
            </a:pPr>
            <a:r>
              <a:rPr kumimoji="1" lang="ja-JP" altLang="en-US" sz="1800" dirty="0">
                <a:latin typeface="メイリオ" panose="020B0604030504040204" pitchFamily="50" charset="-128"/>
                <a:ea typeface="メイリオ" panose="020B0604030504040204" pitchFamily="50" charset="-128"/>
              </a:rPr>
              <a:t>◆</a:t>
            </a:r>
            <a:r>
              <a:rPr kumimoji="1" lang="ja-JP" altLang="en-US" sz="1800" dirty="0">
                <a:solidFill>
                  <a:srgbClr val="FF0000"/>
                </a:solidFill>
                <a:latin typeface="メイリオ" panose="020B0604030504040204" pitchFamily="50" charset="-128"/>
                <a:ea typeface="メイリオ" panose="020B0604030504040204" pitchFamily="50" charset="-128"/>
              </a:rPr>
              <a:t>参考文献を最初に読む評価者は多い！→文献の量・種類で内容や質が推測される</a:t>
            </a:r>
            <a:endParaRPr kumimoji="1" lang="en-US" altLang="ja-JP" sz="1800" dirty="0">
              <a:solidFill>
                <a:srgbClr val="FF0000"/>
              </a:solidFill>
              <a:latin typeface="メイリオ" panose="020B0604030504040204" pitchFamily="50" charset="-128"/>
              <a:ea typeface="メイリオ" panose="020B0604030504040204" pitchFamily="50" charset="-128"/>
            </a:endParaRPr>
          </a:p>
          <a:p>
            <a:pPr marL="0" indent="0">
              <a:buNone/>
            </a:pPr>
            <a:r>
              <a:rPr kumimoji="1" lang="ja-JP" altLang="en-US" sz="1800" dirty="0">
                <a:latin typeface="メイリオ" panose="020B0604030504040204" pitchFamily="50" charset="-128"/>
                <a:ea typeface="メイリオ" panose="020B0604030504040204" pitchFamily="50" charset="-128"/>
              </a:rPr>
              <a:t>◆規則通りに並べられていますか？（</a:t>
            </a:r>
            <a:r>
              <a:rPr lang="ja-JP" altLang="en-US" sz="1800" dirty="0">
                <a:latin typeface="メイリオ" panose="020B0604030504040204" pitchFamily="50" charset="-128"/>
                <a:ea typeface="メイリオ" panose="020B0604030504040204" pitchFamily="50" charset="-128"/>
              </a:rPr>
              <a:t>あいうえお順</a:t>
            </a:r>
            <a:r>
              <a:rPr lang="en-US" altLang="ja-JP" sz="1800" dirty="0">
                <a:latin typeface="メイリオ" panose="020B0604030504040204" pitchFamily="50" charset="-128"/>
                <a:ea typeface="メイリオ" panose="020B0604030504040204" pitchFamily="50" charset="-128"/>
              </a:rPr>
              <a:t>or</a:t>
            </a:r>
            <a:r>
              <a:rPr kumimoji="1" lang="ja-JP" altLang="en-US" sz="1800" dirty="0">
                <a:latin typeface="メイリオ" panose="020B0604030504040204" pitchFamily="50" charset="-128"/>
                <a:ea typeface="メイリオ" panose="020B0604030504040204" pitchFamily="50" charset="-128"/>
              </a:rPr>
              <a:t>アルファベット順）</a:t>
            </a:r>
            <a:endParaRPr kumimoji="1" lang="en-US" altLang="ja-JP" sz="1800" dirty="0">
              <a:latin typeface="メイリオ" panose="020B0604030504040204" pitchFamily="50" charset="-128"/>
              <a:ea typeface="メイリオ" panose="020B0604030504040204" pitchFamily="50" charset="-128"/>
            </a:endParaRPr>
          </a:p>
          <a:p>
            <a:pPr marL="0" indent="0">
              <a:buNone/>
            </a:pPr>
            <a:r>
              <a:rPr lang="ja-JP" altLang="en-US" sz="1800" dirty="0">
                <a:latin typeface="メイリオ" panose="020B0604030504040204" pitchFamily="50" charset="-128"/>
                <a:ea typeface="メイリオ" panose="020B0604030504040204" pitchFamily="50" charset="-128"/>
              </a:rPr>
              <a:t>　</a:t>
            </a:r>
            <a:r>
              <a:rPr lang="en-US" altLang="ja-JP" sz="1800" dirty="0">
                <a:latin typeface="メイリオ" panose="020B0604030504040204" pitchFamily="50" charset="-128"/>
                <a:ea typeface="メイリオ" panose="020B0604030504040204" pitchFamily="50" charset="-128"/>
              </a:rPr>
              <a:t>※</a:t>
            </a:r>
            <a:r>
              <a:rPr lang="ja-JP" altLang="en-US" sz="1800" dirty="0">
                <a:latin typeface="メイリオ" panose="020B0604030504040204" pitchFamily="50" charset="-128"/>
                <a:ea typeface="メイリオ" panose="020B0604030504040204" pitchFamily="50" charset="-128"/>
              </a:rPr>
              <a:t>本文で言及した順ではありません</a:t>
            </a:r>
            <a:endParaRPr kumimoji="1" lang="en-US" altLang="ja-JP" sz="1800" dirty="0">
              <a:latin typeface="メイリオ" panose="020B0604030504040204" pitchFamily="50" charset="-128"/>
              <a:ea typeface="メイリオ" panose="020B0604030504040204" pitchFamily="50" charset="-128"/>
            </a:endParaRPr>
          </a:p>
          <a:p>
            <a:pPr marL="0" indent="0">
              <a:buNone/>
            </a:pPr>
            <a:r>
              <a:rPr lang="ja-JP" altLang="en-US" sz="1800" dirty="0">
                <a:latin typeface="メイリオ" panose="020B0604030504040204" pitchFamily="50" charset="-128"/>
                <a:ea typeface="メイリオ" panose="020B0604030504040204" pitchFamily="50" charset="-128"/>
              </a:rPr>
              <a:t>　</a:t>
            </a:r>
            <a:r>
              <a:rPr lang="en-US" altLang="ja-JP" sz="1800" dirty="0">
                <a:latin typeface="メイリオ" panose="020B0604030504040204" pitchFamily="50" charset="-128"/>
                <a:ea typeface="メイリオ" panose="020B0604030504040204" pitchFamily="50" charset="-128"/>
              </a:rPr>
              <a:t>※</a:t>
            </a:r>
            <a:r>
              <a:rPr lang="ja-JP" altLang="en-US" sz="1800" dirty="0">
                <a:latin typeface="メイリオ" panose="020B0604030504040204" pitchFamily="50" charset="-128"/>
                <a:ea typeface="メイリオ" panose="020B0604030504040204" pitchFamily="50" charset="-128"/>
              </a:rPr>
              <a:t>大事なのは、どちらかの方法で</a:t>
            </a:r>
            <a:r>
              <a:rPr lang="ja-JP" altLang="en-US" sz="1800" dirty="0">
                <a:solidFill>
                  <a:srgbClr val="FF0000"/>
                </a:solidFill>
                <a:latin typeface="メイリオ" panose="020B0604030504040204" pitchFamily="50" charset="-128"/>
                <a:ea typeface="メイリオ" panose="020B0604030504040204" pitchFamily="50" charset="-128"/>
              </a:rPr>
              <a:t>統一されていること</a:t>
            </a:r>
            <a:endParaRPr lang="en-US" altLang="ja-JP" sz="1800" dirty="0">
              <a:solidFill>
                <a:srgbClr val="FF0000"/>
              </a:solidFill>
              <a:latin typeface="メイリオ" panose="020B0604030504040204" pitchFamily="50" charset="-128"/>
              <a:ea typeface="メイリオ" panose="020B0604030504040204" pitchFamily="50" charset="-128"/>
            </a:endParaRPr>
          </a:p>
          <a:p>
            <a:endParaRPr kumimoji="1" lang="en-US" altLang="ja-JP" sz="1800" dirty="0">
              <a:latin typeface="メイリオ" panose="020B0604030504040204" pitchFamily="50" charset="-128"/>
              <a:ea typeface="メイリオ" panose="020B0604030504040204" pitchFamily="50" charset="-128"/>
            </a:endParaRPr>
          </a:p>
          <a:p>
            <a:pPr marL="0" indent="0">
              <a:buNone/>
            </a:pPr>
            <a:r>
              <a:rPr lang="ja-JP" altLang="en-US" sz="1800" dirty="0">
                <a:latin typeface="メイリオ" panose="020B0604030504040204" pitchFamily="50" charset="-128"/>
                <a:ea typeface="メイリオ" panose="020B0604030504040204" pitchFamily="50" charset="-128"/>
              </a:rPr>
              <a:t>◆</a:t>
            </a:r>
            <a:r>
              <a:rPr lang="en-US" altLang="ja-JP" sz="1800" dirty="0">
                <a:latin typeface="メイリオ" panose="020B0604030504040204" pitchFamily="50" charset="-128"/>
                <a:ea typeface="メイリオ" panose="020B0604030504040204" pitchFamily="50" charset="-128"/>
              </a:rPr>
              <a:t>Web</a:t>
            </a:r>
            <a:r>
              <a:rPr lang="ja-JP" altLang="en-US" sz="1800" dirty="0">
                <a:latin typeface="メイリオ" panose="020B0604030504040204" pitchFamily="50" charset="-128"/>
                <a:ea typeface="メイリオ" panose="020B0604030504040204" pitchFamily="50" charset="-128"/>
              </a:rPr>
              <a:t>サイトや新聞記事</a:t>
            </a:r>
            <a:endParaRPr lang="en-US" altLang="ja-JP" sz="1800" dirty="0">
              <a:latin typeface="メイリオ" panose="020B0604030504040204" pitchFamily="50" charset="-128"/>
              <a:ea typeface="メイリオ" panose="020B0604030504040204" pitchFamily="50" charset="-128"/>
            </a:endParaRPr>
          </a:p>
          <a:p>
            <a:pPr marL="0" indent="0">
              <a:buNone/>
            </a:pPr>
            <a:r>
              <a:rPr kumimoji="1" lang="ja-JP" altLang="en-US" sz="1800" dirty="0">
                <a:latin typeface="メイリオ" panose="020B0604030504040204" pitchFamily="50" charset="-128"/>
                <a:ea typeface="メイリオ" panose="020B0604030504040204" pitchFamily="50" charset="-128"/>
              </a:rPr>
              <a:t>・</a:t>
            </a:r>
            <a:r>
              <a:rPr kumimoji="1" lang="en-US" altLang="ja-JP" sz="1800" dirty="0">
                <a:latin typeface="メイリオ" panose="020B0604030504040204" pitchFamily="50" charset="-128"/>
                <a:ea typeface="メイリオ" panose="020B0604030504040204" pitchFamily="50" charset="-128"/>
              </a:rPr>
              <a:t>Web</a:t>
            </a:r>
            <a:r>
              <a:rPr kumimoji="1" lang="ja-JP" altLang="en-US" sz="1800" dirty="0">
                <a:latin typeface="メイリオ" panose="020B0604030504040204" pitchFamily="50" charset="-128"/>
                <a:ea typeface="メイリオ" panose="020B0604030504040204" pitchFamily="50" charset="-128"/>
              </a:rPr>
              <a:t>サイトの「公開日」「</a:t>
            </a:r>
            <a:r>
              <a:rPr kumimoji="1" lang="en-US" altLang="ja-JP" sz="1800" dirty="0">
                <a:latin typeface="メイリオ" panose="020B0604030504040204" pitchFamily="50" charset="-128"/>
                <a:ea typeface="メイリオ" panose="020B0604030504040204" pitchFamily="50" charset="-128"/>
              </a:rPr>
              <a:t>URL</a:t>
            </a:r>
            <a:r>
              <a:rPr kumimoji="1" lang="ja-JP" altLang="en-US" sz="1800" dirty="0">
                <a:latin typeface="メイリオ" panose="020B0604030504040204" pitchFamily="50" charset="-128"/>
                <a:ea typeface="メイリオ" panose="020B0604030504040204" pitchFamily="50" charset="-128"/>
              </a:rPr>
              <a:t>」「最終アクセス日」を記すこと。</a:t>
            </a:r>
            <a:endParaRPr kumimoji="1" lang="en-US" altLang="ja-JP" sz="1800" dirty="0">
              <a:latin typeface="メイリオ" panose="020B0604030504040204" pitchFamily="50" charset="-128"/>
              <a:ea typeface="メイリオ" panose="020B0604030504040204" pitchFamily="50" charset="-128"/>
            </a:endParaRPr>
          </a:p>
          <a:p>
            <a:pPr marL="0" indent="0">
              <a:buNone/>
            </a:pPr>
            <a:r>
              <a:rPr kumimoji="1" lang="ja-JP" altLang="en-US" sz="1800" dirty="0">
                <a:latin typeface="メイリオ" panose="020B0604030504040204" pitchFamily="50" charset="-128"/>
                <a:ea typeface="メイリオ" panose="020B0604030504040204" pitchFamily="50" charset="-128"/>
              </a:rPr>
              <a:t>・ハイパーリンクは削除</a:t>
            </a:r>
            <a:r>
              <a:rPr lang="ja-JP" altLang="en-US" sz="1800" dirty="0">
                <a:latin typeface="メイリオ" panose="020B0604030504040204" pitchFamily="50" charset="-128"/>
                <a:ea typeface="メイリオ" panose="020B0604030504040204" pitchFamily="50" charset="-128"/>
              </a:rPr>
              <a:t>が基本</a:t>
            </a:r>
            <a:endParaRPr lang="en-US" altLang="ja-JP" sz="1800" dirty="0">
              <a:latin typeface="メイリオ" panose="020B0604030504040204" pitchFamily="50" charset="-128"/>
              <a:ea typeface="メイリオ" panose="020B0604030504040204" pitchFamily="50" charset="-128"/>
            </a:endParaRPr>
          </a:p>
          <a:p>
            <a:pPr marL="0" indent="0">
              <a:buNone/>
            </a:pPr>
            <a:endParaRPr kumimoji="1" lang="en-US" altLang="ja-JP" sz="1800" dirty="0">
              <a:latin typeface="メイリオ" panose="020B0604030504040204" pitchFamily="50" charset="-128"/>
              <a:ea typeface="メイリオ" panose="020B0604030504040204" pitchFamily="50" charset="-128"/>
            </a:endParaRPr>
          </a:p>
          <a:p>
            <a:pPr marL="0" indent="0">
              <a:buNone/>
            </a:pPr>
            <a:r>
              <a:rPr lang="ja-JP" altLang="en-US" sz="1800" dirty="0">
                <a:latin typeface="メイリオ" panose="020B0604030504040204" pitchFamily="50" charset="-128"/>
                <a:ea typeface="メイリオ" panose="020B0604030504040204" pitchFamily="50" charset="-128"/>
              </a:rPr>
              <a:t>◆</a:t>
            </a:r>
            <a:r>
              <a:rPr kumimoji="1" lang="ja-JP" altLang="en-US" sz="1800" dirty="0">
                <a:solidFill>
                  <a:srgbClr val="FF0000"/>
                </a:solidFill>
                <a:latin typeface="メイリオ" panose="020B0604030504040204" pitchFamily="50" charset="-128"/>
                <a:ea typeface="メイリオ" panose="020B0604030504040204" pitchFamily="50" charset="-128"/>
              </a:rPr>
              <a:t>「ぶら下げ」機能</a:t>
            </a:r>
            <a:r>
              <a:rPr kumimoji="1" lang="ja-JP" altLang="en-US" sz="1800" dirty="0">
                <a:latin typeface="メイリオ" panose="020B0604030504040204" pitchFamily="50" charset="-128"/>
                <a:ea typeface="メイリオ" panose="020B0604030504040204" pitchFamily="50" charset="-128"/>
              </a:rPr>
              <a:t>を</a:t>
            </a:r>
            <a:r>
              <a:rPr lang="ja-JP" altLang="en-US" sz="1800" dirty="0">
                <a:latin typeface="メイリオ" panose="020B0604030504040204" pitchFamily="50" charset="-128"/>
                <a:ea typeface="メイリオ" panose="020B0604030504040204" pitchFamily="50" charset="-128"/>
              </a:rPr>
              <a:t>使用しましょう（右下の例）</a:t>
            </a:r>
            <a:endParaRPr kumimoji="1" lang="en-US" altLang="ja-JP" sz="1800" dirty="0">
              <a:latin typeface="メイリオ" panose="020B0604030504040204" pitchFamily="50" charset="-128"/>
              <a:ea typeface="メイリオ" panose="020B0604030504040204" pitchFamily="50" charset="-128"/>
            </a:endParaRPr>
          </a:p>
          <a:p>
            <a:pPr marL="0" indent="0">
              <a:buNone/>
            </a:pPr>
            <a:r>
              <a:rPr lang="ja-JP" altLang="en-US" sz="1800" dirty="0">
                <a:latin typeface="メイリオ" panose="020B0604030504040204" pitchFamily="50" charset="-128"/>
                <a:ea typeface="メイリオ" panose="020B0604030504040204" pitchFamily="50" charset="-128"/>
              </a:rPr>
              <a:t>参考文献を箇条書きにしたり、ただ並べるだけになっていませんか？</a:t>
            </a:r>
            <a:endParaRPr lang="en-US" altLang="ja-JP" sz="1800" dirty="0">
              <a:latin typeface="メイリオ" panose="020B0604030504040204" pitchFamily="50" charset="-128"/>
              <a:ea typeface="メイリオ" panose="020B0604030504040204" pitchFamily="50" charset="-128"/>
            </a:endParaRPr>
          </a:p>
          <a:p>
            <a:pPr marL="0" indent="0">
              <a:buNone/>
            </a:pPr>
            <a:r>
              <a:rPr kumimoji="1" lang="en-US" altLang="ja-JP" sz="1800" dirty="0">
                <a:latin typeface="メイリオ" panose="020B0604030504040204" pitchFamily="50" charset="-128"/>
                <a:ea typeface="メイリオ" panose="020B0604030504040204" pitchFamily="50" charset="-128"/>
              </a:rPr>
              <a:t>Word</a:t>
            </a:r>
            <a:r>
              <a:rPr kumimoji="1" lang="ja-JP" altLang="en-US" sz="1800" dirty="0">
                <a:latin typeface="メイリオ" panose="020B0604030504040204" pitchFamily="50" charset="-128"/>
                <a:ea typeface="メイリオ" panose="020B0604030504040204" pitchFamily="50" charset="-128"/>
              </a:rPr>
              <a:t>の「段落」タブから</a:t>
            </a:r>
            <a:endParaRPr kumimoji="1" lang="en-US" altLang="ja-JP" sz="1800" dirty="0">
              <a:latin typeface="メイリオ" panose="020B0604030504040204" pitchFamily="50" charset="-128"/>
              <a:ea typeface="メイリオ" panose="020B0604030504040204" pitchFamily="50" charset="-128"/>
            </a:endParaRPr>
          </a:p>
          <a:p>
            <a:pPr marL="0" indent="0">
              <a:buNone/>
            </a:pPr>
            <a:r>
              <a:rPr kumimoji="1" lang="ja-JP" altLang="en-US" sz="1800" dirty="0">
                <a:latin typeface="メイリオ" panose="020B0604030504040204" pitchFamily="50" charset="-128"/>
                <a:ea typeface="メイリオ" panose="020B0604030504040204" pitchFamily="50" charset="-128"/>
              </a:rPr>
              <a:t>→「インデントと行間隔」</a:t>
            </a:r>
            <a:endParaRPr kumimoji="1" lang="en-US" altLang="ja-JP" sz="1800" dirty="0">
              <a:latin typeface="メイリオ" panose="020B0604030504040204" pitchFamily="50" charset="-128"/>
              <a:ea typeface="メイリオ" panose="020B0604030504040204" pitchFamily="50" charset="-128"/>
            </a:endParaRPr>
          </a:p>
          <a:p>
            <a:pPr marL="0" indent="0">
              <a:buNone/>
            </a:pPr>
            <a:r>
              <a:rPr kumimoji="1" lang="ja-JP" altLang="en-US" sz="1800" dirty="0">
                <a:latin typeface="メイリオ" panose="020B0604030504040204" pitchFamily="50" charset="-128"/>
                <a:ea typeface="メイリオ" panose="020B0604030504040204" pitchFamily="50" charset="-128"/>
              </a:rPr>
              <a:t>→「インデント」</a:t>
            </a:r>
            <a:endParaRPr kumimoji="1" lang="en-US" altLang="ja-JP" sz="1800" dirty="0">
              <a:latin typeface="メイリオ" panose="020B0604030504040204" pitchFamily="50" charset="-128"/>
              <a:ea typeface="メイリオ" panose="020B0604030504040204" pitchFamily="50" charset="-128"/>
            </a:endParaRPr>
          </a:p>
          <a:p>
            <a:pPr marL="0" indent="0">
              <a:buNone/>
            </a:pPr>
            <a:r>
              <a:rPr kumimoji="1" lang="ja-JP" altLang="en-US" sz="1800" dirty="0">
                <a:latin typeface="メイリオ" panose="020B0604030504040204" pitchFamily="50" charset="-128"/>
                <a:ea typeface="メイリオ" panose="020B0604030504040204" pitchFamily="50" charset="-128"/>
              </a:rPr>
              <a:t>→「ぶら下げ」</a:t>
            </a:r>
            <a:endParaRPr kumimoji="1" lang="ja-JP" altLang="en-US" sz="2400" dirty="0">
              <a:latin typeface="メイリオ" panose="020B0604030504040204" pitchFamily="50" charset="-128"/>
              <a:ea typeface="メイリオ" panose="020B0604030504040204" pitchFamily="50" charset="-128"/>
            </a:endParaRPr>
          </a:p>
        </p:txBody>
      </p:sp>
      <p:pic>
        <p:nvPicPr>
          <p:cNvPr id="7" name="図 6" descr="テキスト&#10;&#10;自動的に生成された説明">
            <a:extLst>
              <a:ext uri="{FF2B5EF4-FFF2-40B4-BE49-F238E27FC236}">
                <a16:creationId xmlns:a16="http://schemas.microsoft.com/office/drawing/2014/main" id="{DFA2F6EC-C136-4B75-B5F3-06F7764B0718}"/>
              </a:ext>
            </a:extLst>
          </p:cNvPr>
          <p:cNvPicPr>
            <a:picLocks noChangeAspect="1"/>
          </p:cNvPicPr>
          <p:nvPr/>
        </p:nvPicPr>
        <p:blipFill rotWithShape="1">
          <a:blip r:embed="rId3">
            <a:extLst>
              <a:ext uri="{28A0092B-C50C-407E-A947-70E740481C1C}">
                <a14:useLocalDpi xmlns:a14="http://schemas.microsoft.com/office/drawing/2010/main" val="0"/>
              </a:ext>
            </a:extLst>
          </a:blip>
          <a:srcRect b="16018"/>
          <a:stretch/>
        </p:blipFill>
        <p:spPr>
          <a:xfrm>
            <a:off x="3519377" y="4648515"/>
            <a:ext cx="5537385" cy="2145761"/>
          </a:xfrm>
          <a:prstGeom prst="rect">
            <a:avLst/>
          </a:prstGeom>
        </p:spPr>
      </p:pic>
    </p:spTree>
    <p:extLst>
      <p:ext uri="{BB962C8B-B14F-4D97-AF65-F5344CB8AC3E}">
        <p14:creationId xmlns:p14="http://schemas.microsoft.com/office/powerpoint/2010/main" val="26687599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図 12" descr="テーブル が含まれている画像&#10;&#10;自動的に生成された説明">
            <a:extLst>
              <a:ext uri="{FF2B5EF4-FFF2-40B4-BE49-F238E27FC236}">
                <a16:creationId xmlns:a16="http://schemas.microsoft.com/office/drawing/2014/main" id="{08BFB2DA-C37A-4721-9CA9-D74C47264BF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39843" y="727735"/>
            <a:ext cx="3649630" cy="5402530"/>
          </a:xfrm>
          <a:prstGeom prst="rect">
            <a:avLst/>
          </a:prstGeom>
        </p:spPr>
      </p:pic>
      <p:sp>
        <p:nvSpPr>
          <p:cNvPr id="2" name="タイトル 1">
            <a:extLst>
              <a:ext uri="{FF2B5EF4-FFF2-40B4-BE49-F238E27FC236}">
                <a16:creationId xmlns:a16="http://schemas.microsoft.com/office/drawing/2014/main" id="{D6946375-71B1-438E-A2CE-C746FFA3B0BC}"/>
              </a:ext>
            </a:extLst>
          </p:cNvPr>
          <p:cNvSpPr>
            <a:spLocks noGrp="1"/>
          </p:cNvSpPr>
          <p:nvPr>
            <p:ph type="title"/>
          </p:nvPr>
        </p:nvSpPr>
        <p:spPr>
          <a:xfrm>
            <a:off x="459975" y="143185"/>
            <a:ext cx="7886700" cy="442742"/>
          </a:xfrm>
        </p:spPr>
        <p:txBody>
          <a:bodyPr>
            <a:normAutofit fontScale="90000"/>
          </a:bodyPr>
          <a:lstStyle/>
          <a:p>
            <a:r>
              <a:rPr kumimoji="1" lang="ja-JP" altLang="en-US" sz="3200" dirty="0">
                <a:latin typeface="HG明朝E" panose="02020909000000000000" pitchFamily="17" charset="-128"/>
                <a:ea typeface="HG明朝E" panose="02020909000000000000" pitchFamily="17" charset="-128"/>
              </a:rPr>
              <a:t>⑦奥付の見方</a:t>
            </a:r>
          </a:p>
        </p:txBody>
      </p:sp>
      <p:sp>
        <p:nvSpPr>
          <p:cNvPr id="3" name="コンテンツ プレースホルダー 2">
            <a:extLst>
              <a:ext uri="{FF2B5EF4-FFF2-40B4-BE49-F238E27FC236}">
                <a16:creationId xmlns:a16="http://schemas.microsoft.com/office/drawing/2014/main" id="{FF29A8CF-F98F-4386-B0CE-9CFB1CC57A08}"/>
              </a:ext>
            </a:extLst>
          </p:cNvPr>
          <p:cNvSpPr>
            <a:spLocks noGrp="1"/>
          </p:cNvSpPr>
          <p:nvPr>
            <p:ph idx="1"/>
          </p:nvPr>
        </p:nvSpPr>
        <p:spPr>
          <a:xfrm>
            <a:off x="51521" y="798990"/>
            <a:ext cx="5594678" cy="6059010"/>
          </a:xfrm>
        </p:spPr>
        <p:txBody>
          <a:bodyPr>
            <a:normAutofit/>
          </a:bodyPr>
          <a:lstStyle/>
          <a:p>
            <a:pPr marL="0" indent="0">
              <a:buNone/>
            </a:pPr>
            <a:r>
              <a:rPr kumimoji="1" lang="ja-JP" altLang="en-US" sz="2000" dirty="0">
                <a:latin typeface="メイリオ" panose="020B0604030504040204" pitchFamily="50" charset="-128"/>
                <a:ea typeface="メイリオ" panose="020B0604030504040204" pitchFamily="50" charset="-128"/>
              </a:rPr>
              <a:t>◆（本当に）多いミス</a:t>
            </a:r>
            <a:endParaRPr kumimoji="1" lang="en-US" altLang="ja-JP" sz="2000" dirty="0">
              <a:latin typeface="メイリオ" panose="020B0604030504040204" pitchFamily="50" charset="-128"/>
              <a:ea typeface="メイリオ" panose="020B0604030504040204" pitchFamily="50" charset="-128"/>
            </a:endParaRPr>
          </a:p>
          <a:p>
            <a:pPr marL="0" indent="0">
              <a:buNone/>
            </a:pPr>
            <a:r>
              <a:rPr kumimoji="1" lang="ja-JP" altLang="en-US" sz="2000" dirty="0">
                <a:latin typeface="メイリオ" panose="020B0604030504040204" pitchFamily="50" charset="-128"/>
                <a:ea typeface="メイリオ" panose="020B0604030504040204" pitchFamily="50" charset="-128"/>
              </a:rPr>
              <a:t>・参考文献の発行社に「●●新書」</a:t>
            </a:r>
            <a:r>
              <a:rPr lang="ja-JP" altLang="en-US" sz="2000" dirty="0">
                <a:latin typeface="メイリオ" panose="020B0604030504040204" pitchFamily="50" charset="-128"/>
                <a:ea typeface="メイリオ" panose="020B0604030504040204" pitchFamily="50" charset="-128"/>
              </a:rPr>
              <a:t>と書く</a:t>
            </a:r>
            <a:endParaRPr lang="en-US" altLang="ja-JP" sz="2000" dirty="0">
              <a:latin typeface="メイリオ" panose="020B0604030504040204" pitchFamily="50" charset="-128"/>
              <a:ea typeface="メイリオ" panose="020B0604030504040204" pitchFamily="50" charset="-128"/>
            </a:endParaRPr>
          </a:p>
          <a:p>
            <a:pPr marL="0" indent="0">
              <a:buNone/>
            </a:pPr>
            <a:r>
              <a:rPr kumimoji="1" lang="ja-JP" altLang="en-US" sz="2000" dirty="0">
                <a:latin typeface="メイリオ" panose="020B0604030504040204" pitchFamily="50" charset="-128"/>
                <a:ea typeface="メイリオ" panose="020B0604030504040204" pitchFamily="50" charset="-128"/>
              </a:rPr>
              <a:t>　ちくま新書　　　→　筑摩書房</a:t>
            </a:r>
            <a:endParaRPr kumimoji="1" lang="en-US" altLang="ja-JP" sz="2000" dirty="0">
              <a:latin typeface="メイリオ" panose="020B0604030504040204" pitchFamily="50" charset="-128"/>
              <a:ea typeface="メイリオ" panose="020B0604030504040204" pitchFamily="50" charset="-128"/>
            </a:endParaRPr>
          </a:p>
          <a:p>
            <a:pPr marL="0" indent="0">
              <a:buNone/>
            </a:pPr>
            <a:r>
              <a:rPr lang="ja-JP" altLang="en-US" sz="2000" dirty="0">
                <a:latin typeface="メイリオ" panose="020B0604030504040204" pitchFamily="50" charset="-128"/>
                <a:ea typeface="メイリオ" panose="020B0604030504040204" pitchFamily="50" charset="-128"/>
              </a:rPr>
              <a:t>　ちくま学芸文庫　→　筑摩書房</a:t>
            </a:r>
            <a:endParaRPr kumimoji="1" lang="en-US" altLang="ja-JP" sz="2000" dirty="0">
              <a:latin typeface="メイリオ" panose="020B0604030504040204" pitchFamily="50" charset="-128"/>
              <a:ea typeface="メイリオ" panose="020B0604030504040204" pitchFamily="50" charset="-128"/>
            </a:endParaRPr>
          </a:p>
          <a:p>
            <a:pPr marL="0" indent="0">
              <a:buNone/>
            </a:pPr>
            <a:r>
              <a:rPr kumimoji="1" lang="ja-JP" altLang="en-US" sz="2000" dirty="0">
                <a:latin typeface="メイリオ" panose="020B0604030504040204" pitchFamily="50" charset="-128"/>
                <a:ea typeface="メイリオ" panose="020B0604030504040204" pitchFamily="50" charset="-128"/>
              </a:rPr>
              <a:t>　岩波新書　　　　→　岩波書房</a:t>
            </a:r>
            <a:endParaRPr kumimoji="1" lang="en-US" altLang="ja-JP" sz="2000" dirty="0">
              <a:latin typeface="メイリオ" panose="020B0604030504040204" pitchFamily="50" charset="-128"/>
              <a:ea typeface="メイリオ" panose="020B0604030504040204" pitchFamily="50" charset="-128"/>
            </a:endParaRPr>
          </a:p>
          <a:p>
            <a:endParaRPr lang="en-US" altLang="ja-JP" sz="2000" dirty="0">
              <a:latin typeface="メイリオ" panose="020B0604030504040204" pitchFamily="50" charset="-128"/>
              <a:ea typeface="メイリオ" panose="020B0604030504040204" pitchFamily="50" charset="-128"/>
            </a:endParaRPr>
          </a:p>
          <a:p>
            <a:pPr marL="0" indent="0">
              <a:buNone/>
            </a:pPr>
            <a:r>
              <a:rPr lang="ja-JP" altLang="en-US" sz="2000" dirty="0">
                <a:latin typeface="メイリオ" panose="020B0604030504040204" pitchFamily="50" charset="-128"/>
                <a:ea typeface="メイリオ" panose="020B0604030504040204" pitchFamily="50" charset="-128"/>
              </a:rPr>
              <a:t>・参考文献の「版」の記載漏れ</a:t>
            </a:r>
            <a:endParaRPr lang="en-US" altLang="ja-JP" sz="2000" dirty="0">
              <a:latin typeface="メイリオ" panose="020B0604030504040204" pitchFamily="50" charset="-128"/>
              <a:ea typeface="メイリオ" panose="020B0604030504040204" pitchFamily="50" charset="-128"/>
            </a:endParaRPr>
          </a:p>
          <a:p>
            <a:pPr marL="0" indent="0">
              <a:buNone/>
            </a:pPr>
            <a:r>
              <a:rPr lang="ja-JP" altLang="en-US" sz="2000" dirty="0">
                <a:latin typeface="メイリオ" panose="020B0604030504040204" pitchFamily="50" charset="-128"/>
                <a:ea typeface="メイリオ" panose="020B0604030504040204" pitchFamily="50" charset="-128"/>
              </a:rPr>
              <a:t>「第●版」</a:t>
            </a:r>
            <a:endParaRPr lang="en-US" altLang="ja-JP" sz="2000" dirty="0">
              <a:latin typeface="メイリオ" panose="020B0604030504040204" pitchFamily="50" charset="-128"/>
              <a:ea typeface="メイリオ" panose="020B0604030504040204" pitchFamily="50" charset="-128"/>
            </a:endParaRPr>
          </a:p>
          <a:p>
            <a:pPr marL="0" indent="0">
              <a:buNone/>
            </a:pPr>
            <a:r>
              <a:rPr lang="ja-JP" altLang="en-US" sz="2000" dirty="0">
                <a:latin typeface="メイリオ" panose="020B0604030504040204" pitchFamily="50" charset="-128"/>
                <a:ea typeface="メイリオ" panose="020B0604030504040204" pitchFamily="50" charset="-128"/>
              </a:rPr>
              <a:t>→</a:t>
            </a:r>
            <a:r>
              <a:rPr lang="ja-JP" altLang="en-US" sz="2000" u="sng" dirty="0">
                <a:solidFill>
                  <a:srgbClr val="FF0000"/>
                </a:solidFill>
                <a:latin typeface="メイリオ" panose="020B0604030504040204" pitchFamily="50" charset="-128"/>
                <a:ea typeface="メイリオ" panose="020B0604030504040204" pitchFamily="50" charset="-128"/>
              </a:rPr>
              <a:t>初版と内容が異なる</a:t>
            </a:r>
            <a:r>
              <a:rPr lang="ja-JP" altLang="en-US" sz="2000" dirty="0">
                <a:solidFill>
                  <a:srgbClr val="FF0000"/>
                </a:solidFill>
                <a:latin typeface="メイリオ" panose="020B0604030504040204" pitchFamily="50" charset="-128"/>
                <a:ea typeface="メイリオ" panose="020B0604030504040204" pitchFamily="50" charset="-128"/>
              </a:rPr>
              <a:t>ため明示する必要あり</a:t>
            </a:r>
            <a:endParaRPr lang="en-US" altLang="ja-JP" sz="2000" dirty="0">
              <a:solidFill>
                <a:srgbClr val="FF0000"/>
              </a:solidFill>
              <a:latin typeface="メイリオ" panose="020B0604030504040204" pitchFamily="50" charset="-128"/>
              <a:ea typeface="メイリオ" panose="020B0604030504040204" pitchFamily="50" charset="-128"/>
            </a:endParaRPr>
          </a:p>
          <a:p>
            <a:pPr marL="0" indent="0">
              <a:buNone/>
            </a:pPr>
            <a:r>
              <a:rPr lang="ja-JP" altLang="en-US" sz="1600" dirty="0">
                <a:latin typeface="メイリオ" panose="020B0604030504040204" pitchFamily="50" charset="-128"/>
                <a:ea typeface="メイリオ" panose="020B0604030504040204" pitchFamily="50" charset="-128"/>
              </a:rPr>
              <a:t>例：</a:t>
            </a: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法の概念</a:t>
            </a: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第</a:t>
            </a:r>
            <a:r>
              <a:rPr lang="en-US" altLang="ja-JP" sz="1600" dirty="0">
                <a:latin typeface="メイリオ" panose="020B0604030504040204" pitchFamily="50" charset="-128"/>
                <a:ea typeface="メイリオ" panose="020B0604030504040204" pitchFamily="50" charset="-128"/>
              </a:rPr>
              <a:t>3</a:t>
            </a:r>
            <a:r>
              <a:rPr lang="ja-JP" altLang="en-US" sz="1600" dirty="0">
                <a:latin typeface="メイリオ" panose="020B0604030504040204" pitchFamily="50" charset="-128"/>
                <a:ea typeface="メイリオ" panose="020B0604030504040204" pitchFamily="50" charset="-128"/>
              </a:rPr>
              <a:t>版</a:t>
            </a: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あるいは</a:t>
            </a: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法の概念</a:t>
            </a: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第</a:t>
            </a:r>
            <a:r>
              <a:rPr lang="en-US" altLang="ja-JP" sz="1600" dirty="0">
                <a:latin typeface="メイリオ" panose="020B0604030504040204" pitchFamily="50" charset="-128"/>
                <a:ea typeface="メイリオ" panose="020B0604030504040204" pitchFamily="50" charset="-128"/>
              </a:rPr>
              <a:t>3</a:t>
            </a:r>
            <a:r>
              <a:rPr lang="ja-JP" altLang="en-US" sz="1600" dirty="0">
                <a:latin typeface="メイリオ" panose="020B0604030504040204" pitchFamily="50" charset="-128"/>
                <a:ea typeface="メイリオ" panose="020B0604030504040204" pitchFamily="50" charset="-128"/>
              </a:rPr>
              <a:t>版</a:t>
            </a: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等</a:t>
            </a:r>
            <a:endParaRPr lang="en-US" altLang="ja-JP" sz="1600" dirty="0">
              <a:latin typeface="メイリオ" panose="020B0604030504040204" pitchFamily="50" charset="-128"/>
              <a:ea typeface="メイリオ" panose="020B0604030504040204" pitchFamily="50" charset="-128"/>
            </a:endParaRPr>
          </a:p>
          <a:p>
            <a:pPr marL="0" indent="0">
              <a:buNone/>
            </a:pPr>
            <a:r>
              <a:rPr lang="en-US" altLang="ja-JP" sz="1600" dirty="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「第●刷」のみの場合は気にせず、</a:t>
            </a:r>
            <a:r>
              <a:rPr lang="en-US" altLang="ja-JP" sz="1600" dirty="0">
                <a:latin typeface="メイリオ" panose="020B0604030504040204" pitchFamily="50" charset="-128"/>
                <a:ea typeface="メイリオ" panose="020B0604030504040204" pitchFamily="50" charset="-128"/>
              </a:rPr>
              <a:t>1</a:t>
            </a:r>
            <a:r>
              <a:rPr lang="ja-JP" altLang="en-US" sz="1600" dirty="0">
                <a:latin typeface="メイリオ" panose="020B0604030504040204" pitchFamily="50" charset="-128"/>
                <a:ea typeface="メイリオ" panose="020B0604030504040204" pitchFamily="50" charset="-128"/>
              </a:rPr>
              <a:t>刷の年を記載</a:t>
            </a:r>
            <a:r>
              <a:rPr lang="en-US" altLang="ja-JP" sz="1600" dirty="0">
                <a:latin typeface="メイリオ" panose="020B0604030504040204" pitchFamily="50" charset="-128"/>
                <a:ea typeface="メイリオ" panose="020B0604030504040204" pitchFamily="50" charset="-128"/>
              </a:rPr>
              <a:t>)</a:t>
            </a:r>
          </a:p>
          <a:p>
            <a:pPr marL="0" indent="0">
              <a:buNone/>
            </a:pPr>
            <a:endParaRPr lang="en-US" altLang="ja-JP" sz="2000" dirty="0">
              <a:latin typeface="メイリオ" panose="020B0604030504040204" pitchFamily="50" charset="-128"/>
              <a:ea typeface="メイリオ" panose="020B0604030504040204" pitchFamily="50" charset="-128"/>
            </a:endParaRPr>
          </a:p>
          <a:p>
            <a:pPr marL="0" indent="0">
              <a:buNone/>
            </a:pPr>
            <a:r>
              <a:rPr lang="ja-JP" altLang="en-US" sz="2000" dirty="0">
                <a:latin typeface="メイリオ" panose="020B0604030504040204" pitchFamily="50" charset="-128"/>
                <a:ea typeface="メイリオ" panose="020B0604030504040204" pitchFamily="50" charset="-128"/>
              </a:rPr>
              <a:t>◆</a:t>
            </a:r>
            <a:r>
              <a:rPr kumimoji="1" lang="ja-JP" altLang="en-US" sz="1800" dirty="0">
                <a:latin typeface="メイリオ" panose="020B0604030504040204" pitchFamily="50" charset="-128"/>
                <a:ea typeface="メイリオ" panose="020B0604030504040204" pitchFamily="50" charset="-128"/>
              </a:rPr>
              <a:t>文献は表紙だけ</a:t>
            </a:r>
            <a:r>
              <a:rPr lang="ja-JP" altLang="en-US" sz="1800" dirty="0">
                <a:latin typeface="メイリオ" panose="020B0604030504040204" pitchFamily="50" charset="-128"/>
                <a:ea typeface="メイリオ" panose="020B0604030504040204" pitchFamily="50" charset="-128"/>
              </a:rPr>
              <a:t>でなく、</a:t>
            </a:r>
            <a:r>
              <a:rPr kumimoji="1" lang="ja-JP" altLang="en-US" sz="1800" dirty="0">
                <a:latin typeface="メイリオ" panose="020B0604030504040204" pitchFamily="50" charset="-128"/>
                <a:ea typeface="メイリオ" panose="020B0604030504040204" pitchFamily="50" charset="-128"/>
              </a:rPr>
              <a:t>かならず「</a:t>
            </a:r>
            <a:r>
              <a:rPr kumimoji="1" lang="ja-JP" altLang="en-US" sz="1800" dirty="0">
                <a:solidFill>
                  <a:srgbClr val="FF0000"/>
                </a:solidFill>
                <a:latin typeface="メイリオ" panose="020B0604030504040204" pitchFamily="50" charset="-128"/>
                <a:ea typeface="メイリオ" panose="020B0604030504040204" pitchFamily="50" charset="-128"/>
              </a:rPr>
              <a:t>奥付</a:t>
            </a:r>
            <a:r>
              <a:rPr kumimoji="1" lang="ja-JP" altLang="en-US" sz="1800" dirty="0">
                <a:latin typeface="メイリオ" panose="020B0604030504040204" pitchFamily="50" charset="-128"/>
                <a:ea typeface="メイリオ" panose="020B0604030504040204" pitchFamily="50" charset="-128"/>
              </a:rPr>
              <a:t>」</a:t>
            </a:r>
            <a:r>
              <a:rPr kumimoji="1" lang="en-US" altLang="ja-JP" sz="1800" dirty="0">
                <a:latin typeface="メイリオ" panose="020B0604030504040204" pitchFamily="50" charset="-128"/>
                <a:ea typeface="メイリオ" panose="020B0604030504040204" pitchFamily="50" charset="-128"/>
              </a:rPr>
              <a:t>(</a:t>
            </a:r>
            <a:r>
              <a:rPr kumimoji="1" lang="ja-JP" altLang="en-US" sz="1800" dirty="0">
                <a:latin typeface="メイリオ" panose="020B0604030504040204" pitchFamily="50" charset="-128"/>
                <a:ea typeface="メイリオ" panose="020B0604030504040204" pitchFamily="50" charset="-128"/>
              </a:rPr>
              <a:t>最終ページ</a:t>
            </a:r>
            <a:r>
              <a:rPr kumimoji="1" lang="en-US" altLang="ja-JP" sz="1800" dirty="0">
                <a:latin typeface="メイリオ" panose="020B0604030504040204" pitchFamily="50" charset="-128"/>
                <a:ea typeface="メイリオ" panose="020B0604030504040204" pitchFamily="50" charset="-128"/>
              </a:rPr>
              <a:t>)</a:t>
            </a:r>
            <a:r>
              <a:rPr lang="ja-JP" altLang="en-US" sz="1800" dirty="0">
                <a:latin typeface="メイリオ" panose="020B0604030504040204" pitchFamily="50" charset="-128"/>
                <a:ea typeface="メイリオ" panose="020B0604030504040204" pitchFamily="50" charset="-128"/>
              </a:rPr>
              <a:t>をチェックして、</a:t>
            </a:r>
            <a:r>
              <a:rPr lang="ja-JP" altLang="en-US" sz="1800" dirty="0">
                <a:solidFill>
                  <a:srgbClr val="FF0000"/>
                </a:solidFill>
                <a:latin typeface="メイリオ" panose="020B0604030504040204" pitchFamily="50" charset="-128"/>
                <a:ea typeface="メイリオ" panose="020B0604030504040204" pitchFamily="50" charset="-128"/>
              </a:rPr>
              <a:t>執筆者</a:t>
            </a:r>
            <a:r>
              <a:rPr lang="ja-JP" altLang="en-US" sz="1800" dirty="0">
                <a:latin typeface="メイリオ" panose="020B0604030504040204" pitchFamily="50" charset="-128"/>
                <a:ea typeface="メイリオ" panose="020B0604030504040204" pitchFamily="50" charset="-128"/>
              </a:rPr>
              <a:t>、</a:t>
            </a:r>
            <a:r>
              <a:rPr lang="ja-JP" altLang="en-US" sz="1800" dirty="0">
                <a:solidFill>
                  <a:srgbClr val="FF0000"/>
                </a:solidFill>
                <a:latin typeface="メイリオ" panose="020B0604030504040204" pitchFamily="50" charset="-128"/>
                <a:ea typeface="メイリオ" panose="020B0604030504040204" pitchFamily="50" charset="-128"/>
              </a:rPr>
              <a:t>刊行年</a:t>
            </a:r>
            <a:r>
              <a:rPr lang="en-US" altLang="ja-JP" sz="1800" dirty="0">
                <a:solidFill>
                  <a:srgbClr val="FF0000"/>
                </a:solidFill>
                <a:latin typeface="メイリオ" panose="020B0604030504040204" pitchFamily="50" charset="-128"/>
                <a:ea typeface="メイリオ" panose="020B0604030504040204" pitchFamily="50" charset="-128"/>
              </a:rPr>
              <a:t>(</a:t>
            </a:r>
            <a:r>
              <a:rPr lang="ja-JP" altLang="en-US" sz="1800" dirty="0">
                <a:solidFill>
                  <a:srgbClr val="FF0000"/>
                </a:solidFill>
                <a:latin typeface="メイリオ" panose="020B0604030504040204" pitchFamily="50" charset="-128"/>
                <a:ea typeface="メイリオ" panose="020B0604030504040204" pitchFamily="50" charset="-128"/>
              </a:rPr>
              <a:t>版</a:t>
            </a:r>
            <a:r>
              <a:rPr lang="en-US" altLang="ja-JP" sz="1800" dirty="0">
                <a:solidFill>
                  <a:srgbClr val="FF0000"/>
                </a:solidFill>
                <a:latin typeface="メイリオ" panose="020B0604030504040204" pitchFamily="50" charset="-128"/>
                <a:ea typeface="メイリオ" panose="020B0604030504040204" pitchFamily="50" charset="-128"/>
              </a:rPr>
              <a:t>)</a:t>
            </a:r>
            <a:r>
              <a:rPr lang="ja-JP" altLang="en-US" sz="1800" dirty="0">
                <a:latin typeface="メイリオ" panose="020B0604030504040204" pitchFamily="50" charset="-128"/>
                <a:ea typeface="メイリオ" panose="020B0604030504040204" pitchFamily="50" charset="-128"/>
              </a:rPr>
              <a:t>、</a:t>
            </a:r>
            <a:r>
              <a:rPr lang="ja-JP" altLang="en-US" sz="1800" dirty="0">
                <a:solidFill>
                  <a:srgbClr val="FF0000"/>
                </a:solidFill>
                <a:latin typeface="メイリオ" panose="020B0604030504040204" pitchFamily="50" charset="-128"/>
                <a:ea typeface="メイリオ" panose="020B0604030504040204" pitchFamily="50" charset="-128"/>
              </a:rPr>
              <a:t>訳者</a:t>
            </a:r>
            <a:r>
              <a:rPr lang="ja-JP" altLang="en-US" sz="1800" dirty="0">
                <a:latin typeface="メイリオ" panose="020B0604030504040204" pitchFamily="50" charset="-128"/>
                <a:ea typeface="メイリオ" panose="020B0604030504040204" pitchFamily="50" charset="-128"/>
              </a:rPr>
              <a:t>、</a:t>
            </a:r>
            <a:r>
              <a:rPr lang="ja-JP" altLang="en-US" sz="1800" dirty="0">
                <a:solidFill>
                  <a:srgbClr val="FF0000"/>
                </a:solidFill>
                <a:latin typeface="メイリオ" panose="020B0604030504040204" pitchFamily="50" charset="-128"/>
                <a:ea typeface="メイリオ" panose="020B0604030504040204" pitchFamily="50" charset="-128"/>
              </a:rPr>
              <a:t>書名</a:t>
            </a:r>
            <a:r>
              <a:rPr lang="ja-JP" altLang="en-US" sz="1800" dirty="0">
                <a:latin typeface="メイリオ" panose="020B0604030504040204" pitchFamily="50" charset="-128"/>
                <a:ea typeface="メイリオ" panose="020B0604030504040204" pitchFamily="50" charset="-128"/>
              </a:rPr>
              <a:t>、</a:t>
            </a:r>
            <a:r>
              <a:rPr lang="ja-JP" altLang="en-US" sz="1800" dirty="0">
                <a:solidFill>
                  <a:srgbClr val="FF0000"/>
                </a:solidFill>
                <a:latin typeface="メイリオ" panose="020B0604030504040204" pitchFamily="50" charset="-128"/>
                <a:ea typeface="メイリオ" panose="020B0604030504040204" pitchFamily="50" charset="-128"/>
              </a:rPr>
              <a:t>出版社名</a:t>
            </a:r>
            <a:r>
              <a:rPr lang="ja-JP" altLang="en-US" sz="1800" dirty="0">
                <a:latin typeface="メイリオ" panose="020B0604030504040204" pitchFamily="50" charset="-128"/>
                <a:ea typeface="メイリオ" panose="020B0604030504040204" pitchFamily="50" charset="-128"/>
              </a:rPr>
              <a:t>を確認する癖をつけましょう。</a:t>
            </a:r>
            <a:endParaRPr kumimoji="1" lang="ja-JP" altLang="en-US" sz="2000" dirty="0">
              <a:latin typeface="メイリオ" panose="020B0604030504040204" pitchFamily="50" charset="-128"/>
              <a:ea typeface="メイリオ" panose="020B0604030504040204" pitchFamily="50" charset="-128"/>
            </a:endParaRPr>
          </a:p>
        </p:txBody>
      </p:sp>
      <p:sp>
        <p:nvSpPr>
          <p:cNvPr id="6" name="正方形/長方形 5">
            <a:extLst>
              <a:ext uri="{FF2B5EF4-FFF2-40B4-BE49-F238E27FC236}">
                <a16:creationId xmlns:a16="http://schemas.microsoft.com/office/drawing/2014/main" id="{F07B2FF5-C037-48F4-AB33-7359D9EF4711}"/>
              </a:ext>
            </a:extLst>
          </p:cNvPr>
          <p:cNvSpPr/>
          <p:nvPr/>
        </p:nvSpPr>
        <p:spPr>
          <a:xfrm>
            <a:off x="6708432" y="1053347"/>
            <a:ext cx="1284245" cy="275722"/>
          </a:xfrm>
          <a:prstGeom prst="rect">
            <a:avLst/>
          </a:prstGeom>
          <a:noFill/>
          <a:ln w="222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a:extLst>
              <a:ext uri="{FF2B5EF4-FFF2-40B4-BE49-F238E27FC236}">
                <a16:creationId xmlns:a16="http://schemas.microsoft.com/office/drawing/2014/main" id="{38ECBC3C-DFB4-4B88-9DAF-2295F9FA167E}"/>
              </a:ext>
            </a:extLst>
          </p:cNvPr>
          <p:cNvSpPr txBox="1"/>
          <p:nvPr/>
        </p:nvSpPr>
        <p:spPr>
          <a:xfrm>
            <a:off x="5711182" y="6135295"/>
            <a:ext cx="3186985" cy="646331"/>
          </a:xfrm>
          <a:prstGeom prst="rect">
            <a:avLst/>
          </a:prstGeom>
          <a:noFill/>
        </p:spPr>
        <p:txBody>
          <a:bodyPr wrap="square" rtlCol="0">
            <a:spAutoFit/>
          </a:bodyPr>
          <a:lstStyle/>
          <a:p>
            <a:r>
              <a:rPr kumimoji="1" lang="en-US" altLang="ja-JP" sz="1200" dirty="0"/>
              <a:t>2021</a:t>
            </a:r>
            <a:r>
              <a:rPr kumimoji="1" lang="ja-JP" altLang="en-US" sz="1200" dirty="0"/>
              <a:t>年</a:t>
            </a:r>
            <a:r>
              <a:rPr kumimoji="1" lang="en-US" altLang="ja-JP" sz="1200" dirty="0"/>
              <a:t>10</a:t>
            </a:r>
            <a:r>
              <a:rPr kumimoji="1" lang="ja-JP" altLang="en-US" sz="1200" dirty="0"/>
              <a:t>月</a:t>
            </a:r>
            <a:r>
              <a:rPr kumimoji="1" lang="en-US" altLang="ja-JP" sz="1200" dirty="0"/>
              <a:t>13</a:t>
            </a:r>
            <a:r>
              <a:rPr kumimoji="1" lang="ja-JP" altLang="en-US" sz="1200" dirty="0"/>
              <a:t>日 以下の著作をもとに作成</a:t>
            </a:r>
            <a:endParaRPr kumimoji="1" lang="en-US" altLang="ja-JP" sz="1200" dirty="0"/>
          </a:p>
          <a:p>
            <a:r>
              <a:rPr kumimoji="1" lang="en-US" altLang="ja-JP" sz="1200" dirty="0"/>
              <a:t>(</a:t>
            </a:r>
            <a:r>
              <a:rPr kumimoji="1" lang="ja-JP" altLang="en-US" sz="1200" dirty="0"/>
              <a:t>ハート、</a:t>
            </a:r>
            <a:r>
              <a:rPr kumimoji="1" lang="en-US" altLang="ja-JP" sz="1200" dirty="0"/>
              <a:t>H.L.A.(2014)『</a:t>
            </a:r>
            <a:r>
              <a:rPr kumimoji="1" lang="ja-JP" altLang="en-US" sz="1200" dirty="0"/>
              <a:t>法の概念</a:t>
            </a:r>
            <a:r>
              <a:rPr kumimoji="1" lang="en-US" altLang="ja-JP" sz="1200" dirty="0"/>
              <a:t>(</a:t>
            </a:r>
            <a:r>
              <a:rPr kumimoji="1" lang="ja-JP" altLang="en-US" sz="1200" dirty="0"/>
              <a:t>第</a:t>
            </a:r>
            <a:r>
              <a:rPr kumimoji="1" lang="en-US" altLang="ja-JP" sz="1200" dirty="0"/>
              <a:t>3</a:t>
            </a:r>
            <a:r>
              <a:rPr kumimoji="1" lang="ja-JP" altLang="en-US" sz="1200" dirty="0"/>
              <a:t>版</a:t>
            </a:r>
            <a:r>
              <a:rPr kumimoji="1" lang="en-US" altLang="ja-JP" sz="1200" dirty="0"/>
              <a:t>)』</a:t>
            </a:r>
          </a:p>
          <a:p>
            <a:r>
              <a:rPr kumimoji="1" lang="ja-JP" altLang="en-US" sz="1200" dirty="0"/>
              <a:t>長谷部恭男訳、筑摩書房</a:t>
            </a:r>
            <a:r>
              <a:rPr kumimoji="1" lang="en-US" altLang="ja-JP" sz="1200" dirty="0"/>
              <a:t>)</a:t>
            </a:r>
            <a:endParaRPr kumimoji="1" lang="ja-JP" altLang="en-US" sz="1200" dirty="0"/>
          </a:p>
        </p:txBody>
      </p:sp>
      <p:sp>
        <p:nvSpPr>
          <p:cNvPr id="16" name="正方形/長方形 15">
            <a:extLst>
              <a:ext uri="{FF2B5EF4-FFF2-40B4-BE49-F238E27FC236}">
                <a16:creationId xmlns:a16="http://schemas.microsoft.com/office/drawing/2014/main" id="{A52B0C2A-082C-4EBA-AFEB-4DDD3D37A625}"/>
              </a:ext>
            </a:extLst>
          </p:cNvPr>
          <p:cNvSpPr/>
          <p:nvPr/>
        </p:nvSpPr>
        <p:spPr>
          <a:xfrm>
            <a:off x="7899991" y="3987208"/>
            <a:ext cx="592300" cy="1041991"/>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8EBD2A79-6D63-490A-9EAF-650C9CB156AC}"/>
              </a:ext>
            </a:extLst>
          </p:cNvPr>
          <p:cNvSpPr/>
          <p:nvPr/>
        </p:nvSpPr>
        <p:spPr>
          <a:xfrm>
            <a:off x="8346676" y="3073797"/>
            <a:ext cx="361390" cy="646332"/>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a:extLst>
              <a:ext uri="{FF2B5EF4-FFF2-40B4-BE49-F238E27FC236}">
                <a16:creationId xmlns:a16="http://schemas.microsoft.com/office/drawing/2014/main" id="{BAC65CAC-5BCF-40D8-8961-5B06E0E5B4F7}"/>
              </a:ext>
            </a:extLst>
          </p:cNvPr>
          <p:cNvSpPr/>
          <p:nvPr/>
        </p:nvSpPr>
        <p:spPr>
          <a:xfrm>
            <a:off x="7141564" y="2446592"/>
            <a:ext cx="161245" cy="2053128"/>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2" name="直線コネクタ 21">
            <a:extLst>
              <a:ext uri="{FF2B5EF4-FFF2-40B4-BE49-F238E27FC236}">
                <a16:creationId xmlns:a16="http://schemas.microsoft.com/office/drawing/2014/main" id="{B1825C81-D042-4D38-9618-602CD7BCDB06}"/>
              </a:ext>
            </a:extLst>
          </p:cNvPr>
          <p:cNvCxnSpPr/>
          <p:nvPr/>
        </p:nvCxnSpPr>
        <p:spPr>
          <a:xfrm flipH="1">
            <a:off x="4114800" y="1191208"/>
            <a:ext cx="2593632" cy="903406"/>
          </a:xfrm>
          <a:prstGeom prst="line">
            <a:avLst/>
          </a:prstGeom>
          <a:ln>
            <a:solidFill>
              <a:srgbClr val="FF0000"/>
            </a:solidFill>
            <a:prstDash val="lgDash"/>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F32D42F3-CCC0-4B05-BFEF-5763AA164742}"/>
              </a:ext>
            </a:extLst>
          </p:cNvPr>
          <p:cNvCxnSpPr>
            <a:cxnSpLocks/>
            <a:stCxn id="20" idx="0"/>
          </p:cNvCxnSpPr>
          <p:nvPr/>
        </p:nvCxnSpPr>
        <p:spPr>
          <a:xfrm flipH="1" flipV="1">
            <a:off x="4114801" y="2094616"/>
            <a:ext cx="3107386" cy="351976"/>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A14E1326-09BE-40FF-8C3C-ACF5F2B7E8C4}"/>
              </a:ext>
            </a:extLst>
          </p:cNvPr>
          <p:cNvCxnSpPr>
            <a:cxnSpLocks/>
            <a:stCxn id="19" idx="1"/>
          </p:cNvCxnSpPr>
          <p:nvPr/>
        </p:nvCxnSpPr>
        <p:spPr>
          <a:xfrm flipH="1">
            <a:off x="1360967" y="3396963"/>
            <a:ext cx="6985709" cy="323166"/>
          </a:xfrm>
          <a:prstGeom prst="line">
            <a:avLst/>
          </a:prstGeom>
          <a:ln>
            <a:solidFill>
              <a:srgbClr val="FF0000"/>
            </a:solidFill>
            <a:prstDash val="dashDot"/>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B240C496-5A93-477F-8C8C-0918C2986812}"/>
              </a:ext>
            </a:extLst>
          </p:cNvPr>
          <p:cNvCxnSpPr>
            <a:cxnSpLocks/>
            <a:stCxn id="16" idx="1"/>
          </p:cNvCxnSpPr>
          <p:nvPr/>
        </p:nvCxnSpPr>
        <p:spPr>
          <a:xfrm flipH="1">
            <a:off x="4922874" y="4508204"/>
            <a:ext cx="2977117" cy="361508"/>
          </a:xfrm>
          <a:prstGeom prst="line">
            <a:avLst/>
          </a:prstGeom>
          <a:ln>
            <a:solidFill>
              <a:srgbClr val="FF0000"/>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88370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EA02C2-0343-4254-89AC-8650E8942D8C}"/>
              </a:ext>
            </a:extLst>
          </p:cNvPr>
          <p:cNvSpPr>
            <a:spLocks noGrp="1"/>
          </p:cNvSpPr>
          <p:nvPr>
            <p:ph type="title"/>
          </p:nvPr>
        </p:nvSpPr>
        <p:spPr>
          <a:xfrm>
            <a:off x="522324" y="198515"/>
            <a:ext cx="7886700" cy="416109"/>
          </a:xfrm>
        </p:spPr>
        <p:txBody>
          <a:bodyPr>
            <a:normAutofit fontScale="90000"/>
          </a:bodyPr>
          <a:lstStyle/>
          <a:p>
            <a:r>
              <a:rPr kumimoji="1" lang="ja-JP" altLang="en-US" sz="3200" dirty="0">
                <a:latin typeface="HG明朝E" panose="02020909000000000000" pitchFamily="17" charset="-128"/>
                <a:ea typeface="HG明朝E" panose="02020909000000000000" pitchFamily="17" charset="-128"/>
              </a:rPr>
              <a:t>⑧ファイル名</a:t>
            </a:r>
          </a:p>
        </p:txBody>
      </p:sp>
      <p:sp>
        <p:nvSpPr>
          <p:cNvPr id="3" name="コンテンツ プレースホルダー 2">
            <a:extLst>
              <a:ext uri="{FF2B5EF4-FFF2-40B4-BE49-F238E27FC236}">
                <a16:creationId xmlns:a16="http://schemas.microsoft.com/office/drawing/2014/main" id="{FF79ABF8-17BC-4C3E-ABDD-A262B6D5D489}"/>
              </a:ext>
            </a:extLst>
          </p:cNvPr>
          <p:cNvSpPr>
            <a:spLocks noGrp="1"/>
          </p:cNvSpPr>
          <p:nvPr>
            <p:ph idx="1"/>
          </p:nvPr>
        </p:nvSpPr>
        <p:spPr>
          <a:xfrm>
            <a:off x="284085" y="838939"/>
            <a:ext cx="8575829" cy="6019061"/>
          </a:xfrm>
        </p:spPr>
        <p:txBody>
          <a:bodyPr>
            <a:normAutofit fontScale="85000" lnSpcReduction="20000"/>
          </a:bodyPr>
          <a:lstStyle/>
          <a:p>
            <a:pPr marL="0" indent="0">
              <a:buNone/>
            </a:pPr>
            <a:r>
              <a:rPr kumimoji="1" lang="ja-JP" altLang="en-US" sz="2000" dirty="0">
                <a:latin typeface="メイリオ" panose="020B0604030504040204" pitchFamily="50" charset="-128"/>
                <a:ea typeface="メイリオ" panose="020B0604030504040204" pitchFamily="50" charset="-128"/>
              </a:rPr>
              <a:t>◆レポートが完成しても、</a:t>
            </a:r>
            <a:r>
              <a:rPr kumimoji="1" lang="ja-JP" altLang="en-US" sz="2000" u="sng" dirty="0">
                <a:solidFill>
                  <a:srgbClr val="FF0000"/>
                </a:solidFill>
                <a:latin typeface="メイリオ" panose="020B0604030504040204" pitchFamily="50" charset="-128"/>
                <a:ea typeface="メイリオ" panose="020B0604030504040204" pitchFamily="50" charset="-128"/>
              </a:rPr>
              <a:t>教員に提出し終えるまで</a:t>
            </a:r>
            <a:r>
              <a:rPr kumimoji="1" lang="ja-JP" altLang="en-US" sz="2000" u="sng" dirty="0">
                <a:latin typeface="メイリオ" panose="020B0604030504040204" pitchFamily="50" charset="-128"/>
                <a:ea typeface="メイリオ" panose="020B0604030504040204" pitchFamily="50" charset="-128"/>
              </a:rPr>
              <a:t>気を抜くべからず</a:t>
            </a:r>
            <a:r>
              <a:rPr kumimoji="1" lang="ja-JP" altLang="en-US" sz="2000" dirty="0">
                <a:latin typeface="メイリオ" panose="020B0604030504040204" pitchFamily="50" charset="-128"/>
                <a:ea typeface="メイリオ" panose="020B0604030504040204" pitchFamily="50" charset="-128"/>
              </a:rPr>
              <a:t>。</a:t>
            </a:r>
            <a:endParaRPr kumimoji="1" lang="en-US" altLang="ja-JP" sz="2000" dirty="0">
              <a:latin typeface="メイリオ" panose="020B0604030504040204" pitchFamily="50" charset="-128"/>
              <a:ea typeface="メイリオ" panose="020B0604030504040204" pitchFamily="50" charset="-128"/>
            </a:endParaRPr>
          </a:p>
          <a:p>
            <a:endParaRPr lang="en-US" altLang="ja-JP" sz="2000" dirty="0">
              <a:latin typeface="メイリオ" panose="020B0604030504040204" pitchFamily="50" charset="-128"/>
              <a:ea typeface="メイリオ" panose="020B0604030504040204" pitchFamily="50" charset="-128"/>
            </a:endParaRPr>
          </a:p>
          <a:p>
            <a:pPr marL="0" indent="0">
              <a:buNone/>
            </a:pPr>
            <a:r>
              <a:rPr lang="ja-JP" altLang="en-US" sz="2000" dirty="0">
                <a:latin typeface="メイリオ" panose="020B0604030504040204" pitchFamily="50" charset="-128"/>
                <a:ea typeface="メイリオ" panose="020B0604030504040204" pitchFamily="50" charset="-128"/>
              </a:rPr>
              <a:t>◆ファイル名のよくある悪い例</a:t>
            </a:r>
            <a:endParaRPr lang="en-US" altLang="ja-JP" sz="2000" dirty="0">
              <a:latin typeface="メイリオ" panose="020B0604030504040204" pitchFamily="50" charset="-128"/>
              <a:ea typeface="メイリオ" panose="020B0604030504040204" pitchFamily="50" charset="-128"/>
            </a:endParaRPr>
          </a:p>
          <a:p>
            <a:pPr marL="0" indent="0">
              <a:buNone/>
            </a:pPr>
            <a:r>
              <a:rPr lang="ja-JP" altLang="en-US" sz="2000" dirty="0">
                <a:latin typeface="メイリオ" panose="020B0604030504040204" pitchFamily="50" charset="-128"/>
                <a:ea typeface="メイリオ" panose="020B0604030504040204" pitchFamily="50" charset="-128"/>
              </a:rPr>
              <a:t>　「社会学レポート課題」</a:t>
            </a:r>
            <a:endParaRPr lang="en-US" altLang="ja-JP" sz="2000" dirty="0">
              <a:latin typeface="メイリオ" panose="020B0604030504040204" pitchFamily="50" charset="-128"/>
              <a:ea typeface="メイリオ" panose="020B0604030504040204" pitchFamily="50" charset="-128"/>
            </a:endParaRPr>
          </a:p>
          <a:p>
            <a:pPr marL="0" indent="0">
              <a:buNone/>
            </a:pPr>
            <a:r>
              <a:rPr lang="ja-JP" altLang="en-US" sz="2000" dirty="0">
                <a:latin typeface="メイリオ" panose="020B0604030504040204" pitchFamily="50" charset="-128"/>
                <a:ea typeface="メイリオ" panose="020B0604030504040204" pitchFamily="50" charset="-128"/>
              </a:rPr>
              <a:t>　「●●  ●」</a:t>
            </a:r>
            <a:r>
              <a:rPr lang="en-US" altLang="ja-JP" sz="2000" dirty="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名前のみ</a:t>
            </a:r>
            <a:r>
              <a:rPr lang="en-US" altLang="ja-JP" sz="2000" dirty="0">
                <a:latin typeface="メイリオ" panose="020B0604030504040204" pitchFamily="50" charset="-128"/>
                <a:ea typeface="メイリオ" panose="020B0604030504040204" pitchFamily="50" charset="-128"/>
              </a:rPr>
              <a:t>)</a:t>
            </a:r>
          </a:p>
          <a:p>
            <a:pPr marL="0" indent="0">
              <a:buNone/>
            </a:pPr>
            <a:r>
              <a:rPr lang="ja-JP" altLang="en-US" sz="2000" dirty="0">
                <a:latin typeface="メイリオ" panose="020B0604030504040204" pitchFamily="50" charset="-128"/>
                <a:ea typeface="メイリオ" panose="020B0604030504040204" pitchFamily="50" charset="-128"/>
              </a:rPr>
              <a:t>　「なぜ人は観光するのか」</a:t>
            </a:r>
            <a:r>
              <a:rPr lang="en-US" altLang="ja-JP" sz="2000" dirty="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レポート課題の題のみ</a:t>
            </a:r>
            <a:r>
              <a:rPr lang="en-US" altLang="ja-JP" sz="2000" dirty="0">
                <a:latin typeface="メイリオ" panose="020B0604030504040204" pitchFamily="50" charset="-128"/>
                <a:ea typeface="メイリオ" panose="020B0604030504040204" pitchFamily="50" charset="-128"/>
              </a:rPr>
              <a:t>)</a:t>
            </a:r>
          </a:p>
          <a:p>
            <a:pPr marL="0" indent="0">
              <a:buNone/>
            </a:pPr>
            <a:endParaRPr lang="en-US" altLang="ja-JP" sz="2000" dirty="0">
              <a:latin typeface="メイリオ" panose="020B0604030504040204" pitchFamily="50" charset="-128"/>
              <a:ea typeface="メイリオ" panose="020B0604030504040204" pitchFamily="50" charset="-128"/>
            </a:endParaRPr>
          </a:p>
          <a:p>
            <a:pPr marL="0" indent="0">
              <a:buNone/>
            </a:pPr>
            <a:r>
              <a:rPr lang="ja-JP" altLang="en-US" sz="2000" dirty="0">
                <a:latin typeface="メイリオ" panose="020B0604030504040204" pitchFamily="50" charset="-128"/>
                <a:ea typeface="メイリオ" panose="020B0604030504040204" pitchFamily="50" charset="-128"/>
              </a:rPr>
              <a:t>◆ファイル名は、</a:t>
            </a:r>
            <a:r>
              <a:rPr lang="ja-JP" altLang="en-US" sz="2000" dirty="0">
                <a:solidFill>
                  <a:srgbClr val="FF0000"/>
                </a:solidFill>
                <a:latin typeface="メイリオ" panose="020B0604030504040204" pitchFamily="50" charset="-128"/>
                <a:ea typeface="メイリオ" panose="020B0604030504040204" pitchFamily="50" charset="-128"/>
              </a:rPr>
              <a:t>受け手の気持ちにたって考えましょう</a:t>
            </a:r>
            <a:endParaRPr lang="en-US" altLang="ja-JP" sz="2000" dirty="0">
              <a:solidFill>
                <a:srgbClr val="FF0000"/>
              </a:solidFill>
              <a:latin typeface="メイリオ" panose="020B0604030504040204" pitchFamily="50" charset="-128"/>
              <a:ea typeface="メイリオ" panose="020B0604030504040204" pitchFamily="50" charset="-128"/>
            </a:endParaRPr>
          </a:p>
          <a:p>
            <a:pPr marL="0" indent="0">
              <a:buNone/>
            </a:pPr>
            <a:r>
              <a:rPr lang="ja-JP" altLang="en-US" sz="2000" dirty="0">
                <a:latin typeface="メイリオ" panose="020B0604030504040204" pitchFamily="50" charset="-128"/>
                <a:ea typeface="メイリオ" panose="020B0604030504040204" pitchFamily="50" charset="-128"/>
              </a:rPr>
              <a:t>最低限必要な情報</a:t>
            </a:r>
            <a:endParaRPr lang="en-US" altLang="ja-JP" sz="2000" dirty="0">
              <a:latin typeface="メイリオ" panose="020B0604030504040204" pitchFamily="50" charset="-128"/>
              <a:ea typeface="メイリオ" panose="020B0604030504040204" pitchFamily="50" charset="-128"/>
            </a:endParaRPr>
          </a:p>
          <a:p>
            <a:pPr marL="0" indent="0">
              <a:buNone/>
            </a:pPr>
            <a:r>
              <a:rPr lang="ja-JP" altLang="en-US" sz="2000" dirty="0">
                <a:latin typeface="メイリオ" panose="020B0604030504040204" pitchFamily="50" charset="-128"/>
                <a:ea typeface="メイリオ" panose="020B0604030504040204" pitchFamily="50" charset="-128"/>
              </a:rPr>
              <a:t>　・講義名（教員は複数の講義を担当している場合がほとんど）</a:t>
            </a:r>
            <a:endParaRPr lang="en-US" altLang="ja-JP" sz="2000" dirty="0">
              <a:latin typeface="メイリオ" panose="020B0604030504040204" pitchFamily="50" charset="-128"/>
              <a:ea typeface="メイリオ" panose="020B0604030504040204" pitchFamily="50" charset="-128"/>
            </a:endParaRPr>
          </a:p>
          <a:p>
            <a:pPr marL="0" indent="0">
              <a:buNone/>
            </a:pPr>
            <a:r>
              <a:rPr lang="ja-JP" altLang="en-US" sz="2000" dirty="0">
                <a:latin typeface="メイリオ" panose="020B0604030504040204" pitchFamily="50" charset="-128"/>
                <a:ea typeface="メイリオ" panose="020B0604030504040204" pitchFamily="50" charset="-128"/>
              </a:rPr>
              <a:t>　・学籍番号</a:t>
            </a:r>
            <a:endParaRPr lang="en-US" altLang="ja-JP" sz="2000" dirty="0">
              <a:latin typeface="メイリオ" panose="020B0604030504040204" pitchFamily="50" charset="-128"/>
              <a:ea typeface="メイリオ" panose="020B0604030504040204" pitchFamily="50" charset="-128"/>
            </a:endParaRPr>
          </a:p>
          <a:p>
            <a:pPr marL="0" indent="0">
              <a:buNone/>
            </a:pPr>
            <a:r>
              <a:rPr lang="ja-JP" altLang="en-US" sz="2000" dirty="0">
                <a:latin typeface="メイリオ" panose="020B0604030504040204" pitchFamily="50" charset="-128"/>
                <a:ea typeface="メイリオ" panose="020B0604030504040204" pitchFamily="50" charset="-128"/>
              </a:rPr>
              <a:t>　・名前</a:t>
            </a:r>
            <a:endParaRPr lang="en-US" altLang="ja-JP" sz="2000" dirty="0">
              <a:latin typeface="メイリオ" panose="020B0604030504040204" pitchFamily="50" charset="-128"/>
              <a:ea typeface="メイリオ" panose="020B0604030504040204" pitchFamily="50" charset="-128"/>
            </a:endParaRPr>
          </a:p>
          <a:p>
            <a:pPr marL="0" indent="0">
              <a:buNone/>
            </a:pPr>
            <a:r>
              <a:rPr lang="ja-JP" altLang="en-US" sz="2000" dirty="0">
                <a:latin typeface="メイリオ" panose="020B0604030504040204" pitchFamily="50" charset="-128"/>
                <a:ea typeface="メイリオ" panose="020B0604030504040204" pitchFamily="50" charset="-128"/>
              </a:rPr>
              <a:t>ほか、情報に応じて必要な事柄</a:t>
            </a:r>
            <a:endParaRPr lang="en-US" altLang="ja-JP" sz="2000" dirty="0">
              <a:latin typeface="メイリオ" panose="020B0604030504040204" pitchFamily="50" charset="-128"/>
              <a:ea typeface="メイリオ" panose="020B0604030504040204" pitchFamily="50" charset="-128"/>
            </a:endParaRPr>
          </a:p>
          <a:p>
            <a:pPr marL="0" indent="0">
              <a:buNone/>
            </a:pPr>
            <a:r>
              <a:rPr lang="ja-JP" altLang="en-US" sz="2000" dirty="0">
                <a:latin typeface="メイリオ" panose="020B0604030504040204" pitchFamily="50" charset="-128"/>
                <a:ea typeface="メイリオ" panose="020B0604030504040204" pitchFamily="50" charset="-128"/>
              </a:rPr>
              <a:t>　・提出日（ミスで再提出をした場合などに、判別をつけるため等）</a:t>
            </a:r>
            <a:endParaRPr lang="en-US" altLang="ja-JP" sz="2000" dirty="0">
              <a:latin typeface="メイリオ" panose="020B0604030504040204" pitchFamily="50" charset="-128"/>
              <a:ea typeface="メイリオ" panose="020B0604030504040204" pitchFamily="50" charset="-128"/>
            </a:endParaRPr>
          </a:p>
          <a:p>
            <a:pPr marL="0" indent="0">
              <a:buNone/>
            </a:pPr>
            <a:endParaRPr lang="en-US" altLang="ja-JP" sz="2000" dirty="0">
              <a:latin typeface="メイリオ" panose="020B0604030504040204" pitchFamily="50" charset="-128"/>
              <a:ea typeface="メイリオ" panose="020B0604030504040204" pitchFamily="50" charset="-128"/>
            </a:endParaRPr>
          </a:p>
          <a:p>
            <a:pPr marL="0" indent="0">
              <a:lnSpc>
                <a:spcPct val="120000"/>
              </a:lnSpc>
              <a:buNone/>
            </a:pPr>
            <a:r>
              <a:rPr kumimoji="1" lang="ja-JP" altLang="en-US" sz="2000" dirty="0">
                <a:latin typeface="メイリオ" panose="020B0604030504040204" pitchFamily="50" charset="-128"/>
                <a:ea typeface="メイリオ" panose="020B0604030504040204" pitchFamily="50" charset="-128"/>
              </a:rPr>
              <a:t>◆データでレポート課題を提出する機会が増えています！</a:t>
            </a:r>
            <a:endParaRPr kumimoji="1" lang="en-US" altLang="ja-JP" sz="2000" dirty="0">
              <a:latin typeface="メイリオ" panose="020B0604030504040204" pitchFamily="50" charset="-128"/>
              <a:ea typeface="メイリオ" panose="020B0604030504040204" pitchFamily="50" charset="-128"/>
            </a:endParaRPr>
          </a:p>
          <a:p>
            <a:pPr marL="0" indent="0">
              <a:lnSpc>
                <a:spcPct val="120000"/>
              </a:lnSpc>
              <a:buNone/>
            </a:pPr>
            <a:r>
              <a:rPr kumimoji="1" lang="ja-JP" altLang="en-US" sz="2000" dirty="0">
                <a:latin typeface="メイリオ" panose="020B0604030504040204" pitchFamily="50" charset="-128"/>
                <a:ea typeface="メイリオ" panose="020B0604030504040204" pitchFamily="50" charset="-128"/>
              </a:rPr>
              <a:t>ゼミや、社会人以降でも、データを送付する機会は</a:t>
            </a:r>
            <a:r>
              <a:rPr lang="ja-JP" altLang="en-US" sz="2000" dirty="0">
                <a:latin typeface="メイリオ" panose="020B0604030504040204" pitchFamily="50" charset="-128"/>
                <a:ea typeface="メイリオ" panose="020B0604030504040204" pitchFamily="50" charset="-128"/>
              </a:rPr>
              <a:t>あります。ファイル名（メールで提出する場合は「メールの件名」も）を意識するクセは早めにつけておくのが吉。</a:t>
            </a:r>
            <a:endParaRPr lang="en-US" altLang="ja-JP" sz="2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5511142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CD7E51-DB6E-4B9C-964D-EF5C65A615E3}"/>
              </a:ext>
            </a:extLst>
          </p:cNvPr>
          <p:cNvSpPr>
            <a:spLocks noGrp="1"/>
          </p:cNvSpPr>
          <p:nvPr>
            <p:ph type="title"/>
          </p:nvPr>
        </p:nvSpPr>
        <p:spPr>
          <a:xfrm>
            <a:off x="619772" y="280066"/>
            <a:ext cx="7886700" cy="549274"/>
          </a:xfrm>
        </p:spPr>
        <p:txBody>
          <a:bodyPr>
            <a:normAutofit fontScale="90000"/>
          </a:bodyPr>
          <a:lstStyle/>
          <a:p>
            <a:r>
              <a:rPr kumimoji="1" lang="ja-JP" altLang="en-US" sz="2400" dirty="0">
                <a:latin typeface="HG明朝E" panose="02020909000000000000" pitchFamily="17" charset="-128"/>
                <a:ea typeface="HG明朝E" panose="02020909000000000000" pitchFamily="17" charset="-128"/>
              </a:rPr>
              <a:t>最後に：レポートが完成したら、</a:t>
            </a:r>
            <a:r>
              <a:rPr lang="ja-JP" altLang="en-US" sz="2400" dirty="0">
                <a:latin typeface="HG明朝E" panose="02020909000000000000" pitchFamily="17" charset="-128"/>
                <a:ea typeface="HG明朝E" panose="02020909000000000000" pitchFamily="17" charset="-128"/>
              </a:rPr>
              <a:t>いったん</a:t>
            </a:r>
            <a:r>
              <a:rPr kumimoji="1" lang="ja-JP" altLang="en-US" sz="2400" dirty="0">
                <a:latin typeface="HG明朝E" panose="02020909000000000000" pitchFamily="17" charset="-128"/>
                <a:ea typeface="HG明朝E" panose="02020909000000000000" pitchFamily="17" charset="-128"/>
              </a:rPr>
              <a:t>寝かせましょう</a:t>
            </a:r>
          </a:p>
        </p:txBody>
      </p:sp>
      <p:sp>
        <p:nvSpPr>
          <p:cNvPr id="3" name="コンテンツ プレースホルダー 2">
            <a:extLst>
              <a:ext uri="{FF2B5EF4-FFF2-40B4-BE49-F238E27FC236}">
                <a16:creationId xmlns:a16="http://schemas.microsoft.com/office/drawing/2014/main" id="{F45CA38F-87A2-4281-BEEA-FF9DDA3227EE}"/>
              </a:ext>
            </a:extLst>
          </p:cNvPr>
          <p:cNvSpPr>
            <a:spLocks noGrp="1"/>
          </p:cNvSpPr>
          <p:nvPr>
            <p:ph idx="1"/>
          </p:nvPr>
        </p:nvSpPr>
        <p:spPr>
          <a:xfrm>
            <a:off x="97654" y="985421"/>
            <a:ext cx="8930936" cy="5872579"/>
          </a:xfrm>
        </p:spPr>
        <p:txBody>
          <a:bodyPr>
            <a:normAutofit fontScale="70000" lnSpcReduction="20000"/>
          </a:bodyPr>
          <a:lstStyle/>
          <a:p>
            <a:pPr marL="0" indent="0">
              <a:lnSpc>
                <a:spcPct val="120000"/>
              </a:lnSpc>
              <a:buNone/>
            </a:pPr>
            <a:r>
              <a:rPr lang="ja-JP" altLang="en-US" sz="2900" dirty="0">
                <a:latin typeface="メイリオ" panose="020B0604030504040204" pitchFamily="50" charset="-128"/>
                <a:ea typeface="メイリオ" panose="020B0604030504040204" pitchFamily="50" charset="-128"/>
              </a:rPr>
              <a:t>◆</a:t>
            </a:r>
            <a:r>
              <a:rPr lang="ja-JP" altLang="en-US" sz="2900" dirty="0">
                <a:solidFill>
                  <a:srgbClr val="FF0000"/>
                </a:solidFill>
                <a:latin typeface="メイリオ" panose="020B0604030504040204" pitchFamily="50" charset="-128"/>
                <a:ea typeface="メイリオ" panose="020B0604030504040204" pitchFamily="50" charset="-128"/>
              </a:rPr>
              <a:t>「完成して即提出！」は危険</a:t>
            </a:r>
            <a:endParaRPr lang="en-US" altLang="ja-JP" sz="2900" dirty="0">
              <a:latin typeface="メイリオ" panose="020B0604030504040204" pitchFamily="50" charset="-128"/>
              <a:ea typeface="メイリオ" panose="020B0604030504040204" pitchFamily="50" charset="-128"/>
            </a:endParaRPr>
          </a:p>
          <a:p>
            <a:pPr marL="0" indent="0">
              <a:lnSpc>
                <a:spcPct val="120000"/>
              </a:lnSpc>
              <a:buNone/>
            </a:pPr>
            <a:r>
              <a:rPr lang="ja-JP" altLang="en-US" sz="2900" dirty="0">
                <a:latin typeface="メイリオ" panose="020B0604030504040204" pitchFamily="50" charset="-128"/>
                <a:ea typeface="メイリオ" panose="020B0604030504040204" pitchFamily="50" charset="-128"/>
              </a:rPr>
              <a:t>◆</a:t>
            </a:r>
            <a:r>
              <a:rPr lang="ja-JP" altLang="en-US" sz="2900" dirty="0">
                <a:solidFill>
                  <a:srgbClr val="FF0000"/>
                </a:solidFill>
                <a:latin typeface="メイリオ" panose="020B0604030504040204" pitchFamily="50" charset="-128"/>
                <a:ea typeface="メイリオ" panose="020B0604030504040204" pitchFamily="50" charset="-128"/>
              </a:rPr>
              <a:t>少し時間をおいて、提出前にレポートを読み直すこと</a:t>
            </a:r>
            <a:r>
              <a:rPr lang="ja-JP" altLang="en-US" sz="2900" dirty="0">
                <a:latin typeface="メイリオ" panose="020B0604030504040204" pitchFamily="50" charset="-128"/>
                <a:ea typeface="メイリオ" panose="020B0604030504040204" pitchFamily="50" charset="-128"/>
              </a:rPr>
              <a:t>。</a:t>
            </a:r>
            <a:endParaRPr lang="en-US" altLang="ja-JP" sz="2900" dirty="0">
              <a:latin typeface="メイリオ" panose="020B0604030504040204" pitchFamily="50" charset="-128"/>
              <a:ea typeface="メイリオ" panose="020B0604030504040204" pitchFamily="50" charset="-128"/>
            </a:endParaRPr>
          </a:p>
          <a:p>
            <a:pPr marL="0" indent="0">
              <a:lnSpc>
                <a:spcPct val="120000"/>
              </a:lnSpc>
              <a:buNone/>
            </a:pPr>
            <a:r>
              <a:rPr lang="ja-JP" altLang="en-US" sz="2600" dirty="0">
                <a:latin typeface="メイリオ" panose="020B0604030504040204" pitchFamily="50" charset="-128"/>
                <a:ea typeface="メイリオ" panose="020B0604030504040204" pitchFamily="50" charset="-128"/>
              </a:rPr>
              <a:t>　　→これだけで、内容や文章の違和感、形式的なミスがぐっと減ります。</a:t>
            </a:r>
            <a:endParaRPr lang="en-US" altLang="ja-JP" sz="2600" dirty="0">
              <a:latin typeface="メイリオ" panose="020B0604030504040204" pitchFamily="50" charset="-128"/>
              <a:ea typeface="メイリオ" panose="020B0604030504040204" pitchFamily="50" charset="-128"/>
            </a:endParaRPr>
          </a:p>
          <a:p>
            <a:pPr marL="0" indent="0">
              <a:lnSpc>
                <a:spcPct val="120000"/>
              </a:lnSpc>
              <a:buNone/>
            </a:pPr>
            <a:r>
              <a:rPr lang="ja-JP" altLang="en-US" sz="2900" dirty="0">
                <a:latin typeface="メイリオ" panose="020B0604030504040204" pitchFamily="50" charset="-128"/>
                <a:ea typeface="メイリオ" panose="020B0604030504040204" pitchFamily="50" charset="-128"/>
              </a:rPr>
              <a:t>　</a:t>
            </a:r>
            <a:endParaRPr lang="en-US" altLang="ja-JP" sz="2900" dirty="0">
              <a:latin typeface="メイリオ" panose="020B0604030504040204" pitchFamily="50" charset="-128"/>
              <a:ea typeface="メイリオ" panose="020B0604030504040204" pitchFamily="50" charset="-128"/>
            </a:endParaRPr>
          </a:p>
          <a:p>
            <a:pPr marL="0" indent="0">
              <a:lnSpc>
                <a:spcPct val="120000"/>
              </a:lnSpc>
              <a:buNone/>
            </a:pPr>
            <a:r>
              <a:rPr lang="ja-JP" altLang="en-US" sz="2900" dirty="0">
                <a:latin typeface="メイリオ" panose="020B0604030504040204" pitchFamily="50" charset="-128"/>
                <a:ea typeface="メイリオ" panose="020B0604030504040204" pitchFamily="50" charset="-128"/>
              </a:rPr>
              <a:t>◆心がけ</a:t>
            </a:r>
            <a:endParaRPr lang="en-US" altLang="ja-JP" sz="2900" dirty="0">
              <a:latin typeface="メイリオ" panose="020B0604030504040204" pitchFamily="50" charset="-128"/>
              <a:ea typeface="メイリオ" panose="020B0604030504040204" pitchFamily="50" charset="-128"/>
            </a:endParaRPr>
          </a:p>
          <a:p>
            <a:pPr marL="0" indent="0">
              <a:lnSpc>
                <a:spcPct val="120000"/>
              </a:lnSpc>
              <a:buNone/>
            </a:pPr>
            <a:r>
              <a:rPr lang="ja-JP" altLang="en-US" sz="2900" dirty="0">
                <a:latin typeface="メイリオ" panose="020B0604030504040204" pitchFamily="50" charset="-128"/>
                <a:ea typeface="メイリオ" panose="020B0604030504040204" pitchFamily="50" charset="-128"/>
              </a:rPr>
              <a:t>・レポートは提出〆切日の数日前に終わらせる。</a:t>
            </a:r>
            <a:endParaRPr lang="en-US" altLang="ja-JP" sz="2900" dirty="0">
              <a:latin typeface="メイリオ" panose="020B0604030504040204" pitchFamily="50" charset="-128"/>
              <a:ea typeface="メイリオ" panose="020B0604030504040204" pitchFamily="50" charset="-128"/>
            </a:endParaRPr>
          </a:p>
          <a:p>
            <a:pPr marL="0" indent="0">
              <a:lnSpc>
                <a:spcPct val="120000"/>
              </a:lnSpc>
              <a:buNone/>
            </a:pPr>
            <a:r>
              <a:rPr lang="ja-JP" altLang="en-US" sz="2900" dirty="0">
                <a:latin typeface="メイリオ" panose="020B0604030504040204" pitchFamily="50" charset="-128"/>
                <a:ea typeface="メイリオ" panose="020B0604030504040204" pitchFamily="50" charset="-128"/>
              </a:rPr>
              <a:t>・完成後、一晩寝かせてから読み直す</a:t>
            </a:r>
            <a:endParaRPr lang="en-US" altLang="ja-JP" sz="2900" dirty="0">
              <a:latin typeface="メイリオ" panose="020B0604030504040204" pitchFamily="50" charset="-128"/>
              <a:ea typeface="メイリオ" panose="020B0604030504040204" pitchFamily="50" charset="-128"/>
            </a:endParaRPr>
          </a:p>
          <a:p>
            <a:pPr marL="0" indent="0">
              <a:lnSpc>
                <a:spcPct val="120000"/>
              </a:lnSpc>
              <a:buNone/>
            </a:pPr>
            <a:r>
              <a:rPr lang="ja-JP" altLang="en-US" sz="2900" dirty="0">
                <a:latin typeface="メイリオ" panose="020B0604030504040204" pitchFamily="50" charset="-128"/>
                <a:ea typeface="メイリオ" panose="020B0604030504040204" pitchFamily="50" charset="-128"/>
              </a:rPr>
              <a:t>・</a:t>
            </a:r>
            <a:r>
              <a:rPr lang="ja-JP" altLang="en-US" sz="2900" dirty="0">
                <a:solidFill>
                  <a:srgbClr val="FF0000"/>
                </a:solidFill>
                <a:latin typeface="メイリオ" panose="020B0604030504040204" pitchFamily="50" charset="-128"/>
                <a:ea typeface="メイリオ" panose="020B0604030504040204" pitchFamily="50" charset="-128"/>
              </a:rPr>
              <a:t>同じ講義を受講している友達と読み合わせ</a:t>
            </a:r>
            <a:r>
              <a:rPr lang="ja-JP" altLang="en-US" sz="2900" dirty="0">
                <a:latin typeface="メイリオ" panose="020B0604030504040204" pitchFamily="50" charset="-128"/>
                <a:ea typeface="メイリオ" panose="020B0604030504040204" pitchFamily="50" charset="-128"/>
              </a:rPr>
              <a:t>をすることもオススメ！</a:t>
            </a:r>
            <a:r>
              <a:rPr lang="ja-JP" altLang="en-US" sz="2300" dirty="0">
                <a:latin typeface="メイリオ" panose="020B0604030504040204" pitchFamily="50" charset="-128"/>
                <a:ea typeface="メイリオ" panose="020B0604030504040204" pitchFamily="50" charset="-128"/>
              </a:rPr>
              <a:t>（特に期末課題は「授業内のフィードバック」がなかなか得られないので、自分の文章を誰かに読んでもらい、コメントをもらう機会は重要）</a:t>
            </a:r>
            <a:endParaRPr lang="en-US" altLang="ja-JP" sz="2300" dirty="0">
              <a:latin typeface="メイリオ" panose="020B0604030504040204" pitchFamily="50" charset="-128"/>
              <a:ea typeface="メイリオ" panose="020B0604030504040204" pitchFamily="50" charset="-128"/>
            </a:endParaRPr>
          </a:p>
          <a:p>
            <a:pPr marL="0" indent="0">
              <a:lnSpc>
                <a:spcPct val="120000"/>
              </a:lnSpc>
              <a:buNone/>
            </a:pPr>
            <a:endParaRPr lang="en-US" altLang="ja-JP" sz="2900" dirty="0">
              <a:latin typeface="メイリオ" panose="020B0604030504040204" pitchFamily="50" charset="-128"/>
              <a:ea typeface="メイリオ" panose="020B0604030504040204" pitchFamily="50" charset="-128"/>
            </a:endParaRPr>
          </a:p>
          <a:p>
            <a:pPr marL="0" indent="0" algn="ctr">
              <a:lnSpc>
                <a:spcPct val="120000"/>
              </a:lnSpc>
              <a:buNone/>
            </a:pPr>
            <a:r>
              <a:rPr lang="ja-JP" altLang="en-US" sz="2900" dirty="0">
                <a:highlight>
                  <a:srgbClr val="FFFF00"/>
                </a:highlight>
                <a:latin typeface="メイリオ" panose="020B0604030504040204" pitchFamily="50" charset="-128"/>
                <a:ea typeface="メイリオ" panose="020B0604030504040204" pitchFamily="50" charset="-128"/>
              </a:rPr>
              <a:t>困ったら、提出前に図書館ラーニングアドバイザーに相談してください</a:t>
            </a:r>
            <a:endParaRPr lang="en-US" altLang="ja-JP" sz="2900" dirty="0">
              <a:highlight>
                <a:srgbClr val="FFFF00"/>
              </a:highlight>
              <a:latin typeface="メイリオ" panose="020B0604030504040204" pitchFamily="50" charset="-128"/>
              <a:ea typeface="メイリオ" panose="020B0604030504040204" pitchFamily="50" charset="-128"/>
            </a:endParaRPr>
          </a:p>
          <a:p>
            <a:pPr marL="0" indent="0" algn="ctr">
              <a:lnSpc>
                <a:spcPct val="120000"/>
              </a:lnSpc>
              <a:buNone/>
            </a:pPr>
            <a:r>
              <a:rPr lang="ja-JP" altLang="en-US" sz="2900" dirty="0">
                <a:highlight>
                  <a:srgbClr val="FFFF00"/>
                </a:highlight>
                <a:latin typeface="メイリオ" panose="020B0604030504040204" pitchFamily="50" charset="-128"/>
                <a:ea typeface="メイリオ" panose="020B0604030504040204" pitchFamily="50" charset="-128"/>
              </a:rPr>
              <a:t>いつでもお待ちしています</a:t>
            </a:r>
            <a:endParaRPr lang="en-US" altLang="ja-JP" sz="2900" dirty="0">
              <a:highlight>
                <a:srgbClr val="FFFF00"/>
              </a:highlight>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8010491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7F4508-EF3F-462D-AF0D-4531EFB7E8D7}"/>
              </a:ext>
            </a:extLst>
          </p:cNvPr>
          <p:cNvSpPr>
            <a:spLocks noGrp="1"/>
          </p:cNvSpPr>
          <p:nvPr>
            <p:ph type="title"/>
          </p:nvPr>
        </p:nvSpPr>
        <p:spPr>
          <a:xfrm>
            <a:off x="628650" y="258594"/>
            <a:ext cx="7886700" cy="315911"/>
          </a:xfrm>
        </p:spPr>
        <p:txBody>
          <a:bodyPr>
            <a:normAutofit fontScale="90000"/>
          </a:bodyPr>
          <a:lstStyle/>
          <a:p>
            <a:r>
              <a:rPr kumimoji="1" lang="ja-JP" altLang="en-US" sz="2800" dirty="0">
                <a:latin typeface="HG明朝E" panose="02020909000000000000" pitchFamily="17" charset="-128"/>
                <a:ea typeface="HG明朝E" panose="02020909000000000000" pitchFamily="17" charset="-128"/>
              </a:rPr>
              <a:t>参考文献と参考資料</a:t>
            </a:r>
          </a:p>
        </p:txBody>
      </p:sp>
      <p:sp>
        <p:nvSpPr>
          <p:cNvPr id="3" name="コンテンツ プレースホルダー 2">
            <a:extLst>
              <a:ext uri="{FF2B5EF4-FFF2-40B4-BE49-F238E27FC236}">
                <a16:creationId xmlns:a16="http://schemas.microsoft.com/office/drawing/2014/main" id="{1A179E62-4624-4109-A22F-C61771456772}"/>
              </a:ext>
            </a:extLst>
          </p:cNvPr>
          <p:cNvSpPr>
            <a:spLocks noGrp="1"/>
          </p:cNvSpPr>
          <p:nvPr>
            <p:ph idx="1"/>
          </p:nvPr>
        </p:nvSpPr>
        <p:spPr>
          <a:xfrm>
            <a:off x="399495" y="710214"/>
            <a:ext cx="8371643" cy="5965794"/>
          </a:xfrm>
        </p:spPr>
        <p:txBody>
          <a:bodyPr>
            <a:normAutofit/>
          </a:bodyPr>
          <a:lstStyle/>
          <a:p>
            <a:pPr marL="0" indent="0">
              <a:buNone/>
            </a:pPr>
            <a:r>
              <a:rPr kumimoji="1" lang="ja-JP" altLang="en-US" sz="1800" dirty="0"/>
              <a:t>ハート、</a:t>
            </a:r>
            <a:r>
              <a:rPr kumimoji="1" lang="en-US" altLang="ja-JP" sz="1800" dirty="0"/>
              <a:t>H.L.A.(2014)『</a:t>
            </a:r>
            <a:r>
              <a:rPr kumimoji="1" lang="ja-JP" altLang="en-US" sz="1800" dirty="0"/>
              <a:t>法の概念</a:t>
            </a:r>
            <a:r>
              <a:rPr kumimoji="1" lang="en-US" altLang="ja-JP" sz="1800" dirty="0"/>
              <a:t>(</a:t>
            </a:r>
            <a:r>
              <a:rPr kumimoji="1" lang="ja-JP" altLang="en-US" sz="1800" dirty="0"/>
              <a:t>第</a:t>
            </a:r>
            <a:r>
              <a:rPr kumimoji="1" lang="en-US" altLang="ja-JP" sz="1800" dirty="0"/>
              <a:t>3</a:t>
            </a:r>
            <a:r>
              <a:rPr kumimoji="1" lang="ja-JP" altLang="en-US" sz="1800" dirty="0"/>
              <a:t>版</a:t>
            </a:r>
            <a:r>
              <a:rPr kumimoji="1" lang="en-US" altLang="ja-JP" sz="1800" dirty="0"/>
              <a:t>)』</a:t>
            </a:r>
            <a:r>
              <a:rPr kumimoji="1" lang="ja-JP" altLang="en-US" sz="1800" dirty="0"/>
              <a:t>長谷部恭男訳、筑摩書房。</a:t>
            </a:r>
            <a:endParaRPr kumimoji="1" lang="en-US" altLang="ja-JP" sz="1800" dirty="0"/>
          </a:p>
          <a:p>
            <a:endParaRPr kumimoji="1" lang="en-US" altLang="ja-JP" sz="1800" dirty="0"/>
          </a:p>
          <a:p>
            <a:pPr marL="0" indent="0">
              <a:buNone/>
            </a:pPr>
            <a:r>
              <a:rPr kumimoji="1" lang="ja-JP" altLang="en-US" sz="1800" dirty="0"/>
              <a:t>立教大学図書館</a:t>
            </a:r>
            <a:r>
              <a:rPr kumimoji="1" lang="en-US" altLang="ja-JP" sz="1800" dirty="0"/>
              <a:t>(2016)</a:t>
            </a:r>
            <a:r>
              <a:rPr lang="en-US" altLang="ja-JP" sz="1800" dirty="0"/>
              <a:t>『</a:t>
            </a:r>
            <a:r>
              <a:rPr kumimoji="1" lang="ja-JP" altLang="en-US" sz="1800" dirty="0"/>
              <a:t>レポート作成ガイド</a:t>
            </a:r>
            <a:r>
              <a:rPr kumimoji="1" lang="en-US" altLang="ja-JP" sz="1800" dirty="0"/>
              <a:t>』(http://library.rikkyo.ac.jp/learning/reportguide/_asset/pdf/rikkyo_report%20guide.pdf 2021</a:t>
            </a:r>
            <a:r>
              <a:rPr kumimoji="1" lang="ja-JP" altLang="en-US" sz="1800" dirty="0"/>
              <a:t>年</a:t>
            </a:r>
            <a:r>
              <a:rPr kumimoji="1" lang="en-US" altLang="ja-JP" sz="1800" dirty="0"/>
              <a:t>8</a:t>
            </a:r>
            <a:r>
              <a:rPr kumimoji="1" lang="ja-JP" altLang="en-US" sz="1800" dirty="0"/>
              <a:t>月</a:t>
            </a:r>
            <a:r>
              <a:rPr kumimoji="1" lang="en-US" altLang="ja-JP" sz="1800" dirty="0"/>
              <a:t>25</a:t>
            </a:r>
            <a:r>
              <a:rPr kumimoji="1" lang="ja-JP" altLang="en-US" sz="1800" dirty="0"/>
              <a:t>日最終確認</a:t>
            </a:r>
            <a:r>
              <a:rPr kumimoji="1" lang="en-US" altLang="ja-JP" sz="1800" dirty="0"/>
              <a:t>)</a:t>
            </a:r>
          </a:p>
          <a:p>
            <a:pPr marL="0" indent="0">
              <a:buNone/>
            </a:pPr>
            <a:endParaRPr kumimoji="1" lang="en-US" altLang="ja-JP" sz="1800" dirty="0"/>
          </a:p>
          <a:p>
            <a:pPr marL="0" indent="0">
              <a:buNone/>
            </a:pPr>
            <a:r>
              <a:rPr kumimoji="1" lang="ja-JP" altLang="en-US" sz="1800" dirty="0"/>
              <a:t>立教大学</a:t>
            </a:r>
            <a:r>
              <a:rPr lang="ja-JP" altLang="en-US" sz="1800" dirty="0"/>
              <a:t>大学教育開発・支援センター</a:t>
            </a:r>
            <a:r>
              <a:rPr kumimoji="1" lang="en-US" altLang="ja-JP" sz="1800" dirty="0"/>
              <a:t>(2012=2021)『Master of Writing(2021</a:t>
            </a:r>
            <a:r>
              <a:rPr kumimoji="1" lang="ja-JP" altLang="en-US" sz="1800" dirty="0"/>
              <a:t>年</a:t>
            </a:r>
            <a:r>
              <a:rPr kumimoji="1" lang="en-US" altLang="ja-JP" sz="1800" dirty="0"/>
              <a:t>3</a:t>
            </a:r>
            <a:r>
              <a:rPr kumimoji="1" lang="ja-JP" altLang="en-US" sz="1800" dirty="0"/>
              <a:t>月改訂版</a:t>
            </a:r>
            <a:r>
              <a:rPr kumimoji="1" lang="en-US" altLang="ja-JP" sz="1800" dirty="0"/>
              <a:t>)』</a:t>
            </a:r>
            <a:r>
              <a:rPr kumimoji="1" lang="ja-JP" altLang="en-US" sz="1800" dirty="0"/>
              <a:t>（</a:t>
            </a:r>
            <a:r>
              <a:rPr kumimoji="1" lang="en-US" altLang="ja-JP" sz="1800" dirty="0"/>
              <a:t>https://www.rikkyo.ac.jp/about/activities/fd/qo9edr0000005dbr-att/MasterofWriting.pdf</a:t>
            </a:r>
            <a:r>
              <a:rPr lang="ja-JP" altLang="en-US" sz="1800" dirty="0"/>
              <a:t> </a:t>
            </a:r>
            <a:r>
              <a:rPr lang="en-US" altLang="ja-JP" sz="1800" dirty="0"/>
              <a:t>2021</a:t>
            </a:r>
            <a:r>
              <a:rPr lang="ja-JP" altLang="en-US" sz="1800" dirty="0"/>
              <a:t>年</a:t>
            </a:r>
            <a:r>
              <a:rPr lang="en-US" altLang="ja-JP" sz="1800" dirty="0"/>
              <a:t>8</a:t>
            </a:r>
            <a:r>
              <a:rPr lang="ja-JP" altLang="en-US" sz="1800" dirty="0"/>
              <a:t>月</a:t>
            </a:r>
            <a:r>
              <a:rPr lang="en-US" altLang="ja-JP" sz="1800" dirty="0"/>
              <a:t>25</a:t>
            </a:r>
            <a:r>
              <a:rPr lang="ja-JP" altLang="en-US" sz="1800" dirty="0"/>
              <a:t>日最終確認</a:t>
            </a:r>
            <a:r>
              <a:rPr kumimoji="1" lang="ja-JP" altLang="en-US" sz="1800" dirty="0"/>
              <a:t>）</a:t>
            </a:r>
            <a:r>
              <a:rPr kumimoji="1" lang="en-US" altLang="ja-JP" sz="1800" dirty="0"/>
              <a:t> </a:t>
            </a:r>
            <a:endParaRPr kumimoji="1" lang="ja-JP" altLang="en-US" sz="1800" dirty="0"/>
          </a:p>
        </p:txBody>
      </p:sp>
    </p:spTree>
    <p:extLst>
      <p:ext uri="{BB962C8B-B14F-4D97-AF65-F5344CB8AC3E}">
        <p14:creationId xmlns:p14="http://schemas.microsoft.com/office/powerpoint/2010/main" val="771652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40B3F27-9976-48EE-9DC4-9333FD6D4428}"/>
              </a:ext>
            </a:extLst>
          </p:cNvPr>
          <p:cNvSpPr>
            <a:spLocks noGrp="1"/>
          </p:cNvSpPr>
          <p:nvPr>
            <p:ph type="title"/>
          </p:nvPr>
        </p:nvSpPr>
        <p:spPr>
          <a:xfrm>
            <a:off x="469161" y="137604"/>
            <a:ext cx="7886700" cy="638051"/>
          </a:xfrm>
        </p:spPr>
        <p:txBody>
          <a:bodyPr>
            <a:noAutofit/>
          </a:bodyPr>
          <a:lstStyle/>
          <a:p>
            <a:r>
              <a:rPr kumimoji="1" lang="ja-JP" altLang="en-US" sz="3200" dirty="0">
                <a:latin typeface="HG明朝E" panose="02020909000000000000" pitchFamily="17" charset="-128"/>
                <a:ea typeface="HG明朝E" panose="02020909000000000000" pitchFamily="17" charset="-128"/>
              </a:rPr>
              <a:t>概要</a:t>
            </a:r>
          </a:p>
        </p:txBody>
      </p:sp>
      <p:sp>
        <p:nvSpPr>
          <p:cNvPr id="3" name="コンテンツ プレースホルダー 2">
            <a:extLst>
              <a:ext uri="{FF2B5EF4-FFF2-40B4-BE49-F238E27FC236}">
                <a16:creationId xmlns:a16="http://schemas.microsoft.com/office/drawing/2014/main" id="{9DD90F91-1D11-40AC-BFE3-D38C0F4BFE80}"/>
              </a:ext>
            </a:extLst>
          </p:cNvPr>
          <p:cNvSpPr>
            <a:spLocks noGrp="1"/>
          </p:cNvSpPr>
          <p:nvPr>
            <p:ph idx="1"/>
          </p:nvPr>
        </p:nvSpPr>
        <p:spPr>
          <a:xfrm>
            <a:off x="275207" y="870012"/>
            <a:ext cx="8735627" cy="5850384"/>
          </a:xfrm>
        </p:spPr>
        <p:txBody>
          <a:bodyPr>
            <a:normAutofit/>
          </a:bodyPr>
          <a:lstStyle/>
          <a:p>
            <a:pPr marL="0" indent="0">
              <a:buNone/>
            </a:pPr>
            <a:r>
              <a:rPr lang="ja-JP" altLang="en-US" sz="2000" dirty="0">
                <a:latin typeface="メイリオ" panose="020B0604030504040204" pitchFamily="50" charset="-128"/>
                <a:ea typeface="メイリオ" panose="020B0604030504040204" pitchFamily="50" charset="-128"/>
              </a:rPr>
              <a:t>◆</a:t>
            </a:r>
            <a:r>
              <a:rPr lang="ja-JP" altLang="en-US" sz="2000" b="1" dirty="0">
                <a:latin typeface="メイリオ" panose="020B0604030504040204" pitchFamily="50" charset="-128"/>
                <a:ea typeface="メイリオ" panose="020B0604030504040204" pitchFamily="50" charset="-128"/>
              </a:rPr>
              <a:t>内容と同じかそれ以上に大事な「形式」</a:t>
            </a:r>
            <a:endParaRPr lang="en-US" altLang="ja-JP" sz="2000" b="1" dirty="0">
              <a:latin typeface="メイリオ" panose="020B0604030504040204" pitchFamily="50" charset="-128"/>
              <a:ea typeface="メイリオ" panose="020B0604030504040204" pitchFamily="50" charset="-128"/>
            </a:endParaRPr>
          </a:p>
          <a:p>
            <a:pPr marL="0" indent="0">
              <a:buNone/>
            </a:pPr>
            <a:r>
              <a:rPr lang="en-US" altLang="ja-JP" sz="2000" dirty="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ねらい</a:t>
            </a:r>
            <a:r>
              <a:rPr lang="en-US" altLang="ja-JP" sz="2000" dirty="0">
                <a:latin typeface="メイリオ" panose="020B0604030504040204" pitchFamily="50" charset="-128"/>
                <a:ea typeface="メイリオ" panose="020B0604030504040204" pitchFamily="50" charset="-128"/>
              </a:rPr>
              <a:t>-</a:t>
            </a:r>
          </a:p>
          <a:p>
            <a:pPr marL="0" indent="0">
              <a:buNone/>
            </a:pPr>
            <a:r>
              <a:rPr lang="ja-JP" altLang="en-US" sz="2000" dirty="0">
                <a:latin typeface="メイリオ" panose="020B0604030504040204" pitchFamily="50" charset="-128"/>
                <a:ea typeface="メイリオ" panose="020B0604030504040204" pitchFamily="50" charset="-128"/>
              </a:rPr>
              <a:t>　①レポート課題における「</a:t>
            </a:r>
            <a:r>
              <a:rPr lang="ja-JP" altLang="en-US" sz="2000" dirty="0">
                <a:solidFill>
                  <a:srgbClr val="FF0000"/>
                </a:solidFill>
                <a:latin typeface="メイリオ" panose="020B0604030504040204" pitchFamily="50" charset="-128"/>
                <a:ea typeface="メイリオ" panose="020B0604030504040204" pitchFamily="50" charset="-128"/>
              </a:rPr>
              <a:t>形式</a:t>
            </a:r>
            <a:r>
              <a:rPr lang="ja-JP" altLang="en-US" sz="2000" dirty="0">
                <a:latin typeface="メイリオ" panose="020B0604030504040204" pitchFamily="50" charset="-128"/>
                <a:ea typeface="メイリオ" panose="020B0604030504040204" pitchFamily="50" charset="-128"/>
              </a:rPr>
              <a:t>」の重要性を理解する</a:t>
            </a:r>
            <a:endParaRPr lang="en-US" altLang="ja-JP" sz="2000" dirty="0">
              <a:latin typeface="メイリオ" panose="020B0604030504040204" pitchFamily="50" charset="-128"/>
              <a:ea typeface="メイリオ" panose="020B0604030504040204" pitchFamily="50" charset="-128"/>
            </a:endParaRPr>
          </a:p>
          <a:p>
            <a:pPr marL="0" indent="0">
              <a:buNone/>
            </a:pPr>
            <a:r>
              <a:rPr lang="ja-JP" altLang="en-US" sz="2000" dirty="0">
                <a:latin typeface="メイリオ" panose="020B0604030504040204" pitchFamily="50" charset="-128"/>
                <a:ea typeface="メイリオ" panose="020B0604030504040204" pitchFamily="50" charset="-128"/>
              </a:rPr>
              <a:t>　②気を付けるポイントを</a:t>
            </a:r>
            <a:r>
              <a:rPr lang="ja-JP" altLang="en-US" sz="2000" u="sng" dirty="0">
                <a:latin typeface="メイリオ" panose="020B0604030504040204" pitchFamily="50" charset="-128"/>
                <a:ea typeface="メイリオ" panose="020B0604030504040204" pitchFamily="50" charset="-128"/>
              </a:rPr>
              <a:t>具体的に</a:t>
            </a:r>
            <a:r>
              <a:rPr lang="ja-JP" altLang="en-US" sz="2000" dirty="0">
                <a:latin typeface="メイリオ" panose="020B0604030504040204" pitchFamily="50" charset="-128"/>
                <a:ea typeface="メイリオ" panose="020B0604030504040204" pitchFamily="50" charset="-128"/>
              </a:rPr>
              <a:t>把握する</a:t>
            </a:r>
            <a:endParaRPr lang="en-US" altLang="ja-JP" sz="2000" dirty="0">
              <a:latin typeface="メイリオ" panose="020B0604030504040204" pitchFamily="50" charset="-128"/>
              <a:ea typeface="メイリオ" panose="020B0604030504040204" pitchFamily="50" charset="-128"/>
            </a:endParaRPr>
          </a:p>
          <a:p>
            <a:pPr marL="0" indent="0">
              <a:buNone/>
            </a:pPr>
            <a:endParaRPr lang="en-US" altLang="ja-JP" sz="2000" dirty="0">
              <a:latin typeface="メイリオ" panose="020B0604030504040204" pitchFamily="50" charset="-128"/>
              <a:ea typeface="メイリオ" panose="020B0604030504040204" pitchFamily="50" charset="-128"/>
            </a:endParaRPr>
          </a:p>
          <a:p>
            <a:pPr marL="0" indent="0">
              <a:buNone/>
            </a:pPr>
            <a:r>
              <a:rPr lang="ja-JP" altLang="en-US" sz="2000" dirty="0">
                <a:latin typeface="メイリオ" panose="020B0604030504040204" pitchFamily="50" charset="-128"/>
                <a:ea typeface="メイリオ" panose="020B0604030504040204" pitchFamily="50" charset="-128"/>
              </a:rPr>
              <a:t>◆</a:t>
            </a:r>
            <a:r>
              <a:rPr lang="ja-JP" altLang="en-US" sz="2000" b="1" dirty="0">
                <a:latin typeface="メイリオ" panose="020B0604030504040204" pitchFamily="50" charset="-128"/>
                <a:ea typeface="メイリオ" panose="020B0604030504040204" pitchFamily="50" charset="-128"/>
              </a:rPr>
              <a:t>レポートや期末課題</a:t>
            </a:r>
            <a:r>
              <a:rPr lang="ja-JP" altLang="en-US" sz="2000" dirty="0">
                <a:latin typeface="メイリオ" panose="020B0604030504040204" pitchFamily="50" charset="-128"/>
                <a:ea typeface="メイリオ" panose="020B0604030504040204" pitchFamily="50" charset="-128"/>
              </a:rPr>
              <a:t>：</a:t>
            </a:r>
            <a:endParaRPr lang="en-US" altLang="ja-JP" sz="2000" dirty="0">
              <a:latin typeface="メイリオ" panose="020B0604030504040204" pitchFamily="50" charset="-128"/>
              <a:ea typeface="メイリオ" panose="020B0604030504040204" pitchFamily="50" charset="-128"/>
            </a:endParaRPr>
          </a:p>
          <a:p>
            <a:pPr marL="0" indent="0">
              <a:buNone/>
            </a:pPr>
            <a:r>
              <a:rPr lang="ja-JP" altLang="en-US" sz="2000" dirty="0">
                <a:latin typeface="メイリオ" panose="020B0604030504040204" pitchFamily="50" charset="-128"/>
                <a:ea typeface="メイリオ" panose="020B0604030504040204" pitchFamily="50" charset="-128"/>
              </a:rPr>
              <a:t>・それぞれの講義で課される</a:t>
            </a:r>
            <a:endParaRPr lang="en-US" altLang="ja-JP" sz="2000" dirty="0">
              <a:latin typeface="メイリオ" panose="020B0604030504040204" pitchFamily="50" charset="-128"/>
              <a:ea typeface="メイリオ" panose="020B0604030504040204" pitchFamily="50" charset="-128"/>
            </a:endParaRPr>
          </a:p>
          <a:p>
            <a:pPr marL="0" indent="0">
              <a:buNone/>
            </a:pPr>
            <a:r>
              <a:rPr lang="ja-JP" altLang="en-US" sz="2000" dirty="0">
                <a:latin typeface="メイリオ" panose="020B0604030504040204" pitchFamily="50" charset="-128"/>
                <a:ea typeface="メイリオ" panose="020B0604030504040204" pitchFamily="50" charset="-128"/>
              </a:rPr>
              <a:t>　（しかも内容や提出方法、〆切、ルールがそれぞれ異なる）</a:t>
            </a:r>
            <a:endParaRPr lang="en-US" altLang="ja-JP" sz="2000" dirty="0">
              <a:latin typeface="メイリオ" panose="020B0604030504040204" pitchFamily="50" charset="-128"/>
              <a:ea typeface="メイリオ" panose="020B0604030504040204" pitchFamily="50" charset="-128"/>
            </a:endParaRPr>
          </a:p>
          <a:p>
            <a:pPr marL="0" indent="0">
              <a:buNone/>
            </a:pPr>
            <a:r>
              <a:rPr lang="ja-JP" altLang="en-US" sz="2000" dirty="0">
                <a:latin typeface="メイリオ" panose="020B0604030504040204" pitchFamily="50" charset="-128"/>
                <a:ea typeface="メイリオ" panose="020B0604030504040204" pitchFamily="50" charset="-128"/>
              </a:rPr>
              <a:t>・締め切りに追われながら、複数の課題を同時進行する学生も多い。</a:t>
            </a:r>
            <a:endParaRPr lang="en-US" altLang="ja-JP" sz="2000" dirty="0">
              <a:latin typeface="メイリオ" panose="020B0604030504040204" pitchFamily="50" charset="-128"/>
              <a:ea typeface="メイリオ" panose="020B0604030504040204" pitchFamily="50" charset="-128"/>
            </a:endParaRPr>
          </a:p>
          <a:p>
            <a:pPr marL="0" indent="0">
              <a:buNone/>
            </a:pPr>
            <a:r>
              <a:rPr lang="ja-JP" altLang="en-US" sz="2000" dirty="0">
                <a:latin typeface="メイリオ" panose="020B0604030504040204" pitchFamily="50" charset="-128"/>
                <a:ea typeface="メイリオ" panose="020B0604030504040204" pitchFamily="50" charset="-128"/>
              </a:rPr>
              <a:t>・「終わった！」→「すぐ次の課題に取り組もう」</a:t>
            </a:r>
            <a:endParaRPr lang="en-US" altLang="ja-JP" sz="2000" dirty="0">
              <a:latin typeface="メイリオ" panose="020B0604030504040204" pitchFamily="50" charset="-128"/>
              <a:ea typeface="メイリオ" panose="020B0604030504040204" pitchFamily="50" charset="-128"/>
            </a:endParaRPr>
          </a:p>
          <a:p>
            <a:pPr marL="0" indent="0">
              <a:buNone/>
            </a:pPr>
            <a:r>
              <a:rPr lang="ja-JP" altLang="en-US" sz="2000" dirty="0">
                <a:latin typeface="メイリオ" panose="020B0604030504040204" pitchFamily="50" charset="-128"/>
                <a:ea typeface="メイリオ" panose="020B0604030504040204" pitchFamily="50" charset="-128"/>
              </a:rPr>
              <a:t>　　</a:t>
            </a:r>
            <a:r>
              <a:rPr lang="en-US" altLang="ja-JP" sz="2000" dirty="0">
                <a:latin typeface="メイリオ" panose="020B0604030504040204" pitchFamily="50" charset="-128"/>
                <a:ea typeface="メイリオ" panose="020B0604030504040204" pitchFamily="50" charset="-128"/>
              </a:rPr>
              <a:t>…1</a:t>
            </a:r>
            <a:r>
              <a:rPr lang="ja-JP" altLang="en-US" sz="2000" dirty="0">
                <a:latin typeface="メイリオ" panose="020B0604030504040204" pitchFamily="50" charset="-128"/>
                <a:ea typeface="メイリオ" panose="020B0604030504040204" pitchFamily="50" charset="-128"/>
              </a:rPr>
              <a:t>つ</a:t>
            </a:r>
            <a:r>
              <a:rPr lang="en-US" altLang="ja-JP" sz="2000" dirty="0">
                <a:latin typeface="メイリオ" panose="020B0604030504040204" pitchFamily="50" charset="-128"/>
                <a:ea typeface="メイリオ" panose="020B0604030504040204" pitchFamily="50" charset="-128"/>
              </a:rPr>
              <a:t>1</a:t>
            </a:r>
            <a:r>
              <a:rPr lang="ja-JP" altLang="en-US" sz="2000" dirty="0">
                <a:latin typeface="メイリオ" panose="020B0604030504040204" pitchFamily="50" charset="-128"/>
                <a:ea typeface="メイリオ" panose="020B0604030504040204" pitchFamily="50" charset="-128"/>
              </a:rPr>
              <a:t>つの課題に細かなミスが残っているかも？</a:t>
            </a:r>
            <a:endParaRPr lang="en-US" altLang="ja-JP" sz="2000" dirty="0">
              <a:latin typeface="メイリオ" panose="020B0604030504040204" pitchFamily="50" charset="-128"/>
              <a:ea typeface="メイリオ" panose="020B0604030504040204" pitchFamily="50" charset="-128"/>
            </a:endParaRPr>
          </a:p>
          <a:p>
            <a:pPr marL="0" indent="0">
              <a:buNone/>
            </a:pPr>
            <a:endParaRPr lang="en-US" altLang="ja-JP" sz="2000" dirty="0">
              <a:latin typeface="メイリオ" panose="020B0604030504040204" pitchFamily="50" charset="-128"/>
              <a:ea typeface="メイリオ" panose="020B0604030504040204" pitchFamily="50" charset="-128"/>
            </a:endParaRPr>
          </a:p>
          <a:p>
            <a:pPr marL="0" indent="0">
              <a:buNone/>
            </a:pPr>
            <a:r>
              <a:rPr lang="ja-JP" altLang="en-US" sz="2000" dirty="0">
                <a:latin typeface="メイリオ" panose="020B0604030504040204" pitchFamily="50" charset="-128"/>
                <a:ea typeface="メイリオ" panose="020B0604030504040204" pitchFamily="50" charset="-128"/>
              </a:rPr>
              <a:t>◆</a:t>
            </a:r>
            <a:r>
              <a:rPr lang="en-US" altLang="ja-JP" sz="2000" dirty="0">
                <a:latin typeface="メイリオ" panose="020B0604030504040204" pitchFamily="50" charset="-128"/>
                <a:ea typeface="メイリオ" panose="020B0604030504040204" pitchFamily="50" charset="-128"/>
              </a:rPr>
              <a:t>TA</a:t>
            </a:r>
            <a:r>
              <a:rPr lang="ja-JP" altLang="en-US" sz="2000" dirty="0">
                <a:latin typeface="メイリオ" panose="020B0604030504040204" pitchFamily="50" charset="-128"/>
                <a:ea typeface="メイリオ" panose="020B0604030504040204" pitchFamily="50" charset="-128"/>
              </a:rPr>
              <a:t>や非常勤講師として担当したなかで「</a:t>
            </a:r>
            <a:r>
              <a:rPr lang="ja-JP" altLang="en-US" sz="2000" dirty="0">
                <a:solidFill>
                  <a:srgbClr val="FF0000"/>
                </a:solidFill>
                <a:latin typeface="メイリオ" panose="020B0604030504040204" pitchFamily="50" charset="-128"/>
                <a:ea typeface="メイリオ" panose="020B0604030504040204" pitchFamily="50" charset="-128"/>
              </a:rPr>
              <a:t>実際にあった例</a:t>
            </a:r>
            <a:r>
              <a:rPr lang="ja-JP" altLang="en-US" sz="2000" dirty="0">
                <a:latin typeface="メイリオ" panose="020B0604030504040204" pitchFamily="50" charset="-128"/>
                <a:ea typeface="メイリオ" panose="020B0604030504040204" pitchFamily="50" charset="-128"/>
              </a:rPr>
              <a:t>」から紹介</a:t>
            </a:r>
            <a:endParaRPr lang="en-US" altLang="ja-JP" sz="2000" dirty="0">
              <a:latin typeface="メイリオ" panose="020B0604030504040204" pitchFamily="50" charset="-128"/>
              <a:ea typeface="メイリオ" panose="020B0604030504040204" pitchFamily="50" charset="-128"/>
            </a:endParaRPr>
          </a:p>
          <a:p>
            <a:pPr marL="0" indent="0">
              <a:buNone/>
            </a:pPr>
            <a:r>
              <a:rPr lang="ja-JP" altLang="en-US" sz="2000" dirty="0">
                <a:latin typeface="メイリオ" panose="020B0604030504040204" pitchFamily="50" charset="-128"/>
                <a:ea typeface="メイリオ" panose="020B0604030504040204" pitchFamily="50" charset="-128"/>
              </a:rPr>
              <a:t>（</a:t>
            </a:r>
            <a:r>
              <a:rPr lang="en-US" altLang="ja-JP" sz="2000" dirty="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スクリーンショットは発表者がそれをもとに再現したものです）</a:t>
            </a:r>
            <a:endParaRPr lang="en-US" altLang="ja-JP"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5849480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3CE90BE-01AC-4503-BEF9-6CBB4AA0176E}"/>
              </a:ext>
            </a:extLst>
          </p:cNvPr>
          <p:cNvSpPr>
            <a:spLocks noGrp="1"/>
          </p:cNvSpPr>
          <p:nvPr>
            <p:ph type="title"/>
          </p:nvPr>
        </p:nvSpPr>
        <p:spPr>
          <a:xfrm>
            <a:off x="628650" y="295480"/>
            <a:ext cx="7886700" cy="678287"/>
          </a:xfrm>
        </p:spPr>
        <p:txBody>
          <a:bodyPr>
            <a:normAutofit/>
          </a:bodyPr>
          <a:lstStyle/>
          <a:p>
            <a:r>
              <a:rPr kumimoji="1" lang="ja-JP" altLang="en-US" sz="3200" dirty="0">
                <a:latin typeface="HG明朝E" panose="02020909000000000000" pitchFamily="17" charset="-128"/>
                <a:ea typeface="HG明朝E" panose="02020909000000000000" pitchFamily="17" charset="-128"/>
              </a:rPr>
              <a:t>「形式」は内容よりも大事？</a:t>
            </a:r>
          </a:p>
        </p:txBody>
      </p:sp>
      <p:sp>
        <p:nvSpPr>
          <p:cNvPr id="3" name="コンテンツ プレースホルダー 2">
            <a:extLst>
              <a:ext uri="{FF2B5EF4-FFF2-40B4-BE49-F238E27FC236}">
                <a16:creationId xmlns:a16="http://schemas.microsoft.com/office/drawing/2014/main" id="{54035A37-0F9E-46BD-921F-51965BECD71A}"/>
              </a:ext>
            </a:extLst>
          </p:cNvPr>
          <p:cNvSpPr>
            <a:spLocks noGrp="1"/>
          </p:cNvSpPr>
          <p:nvPr>
            <p:ph idx="1"/>
          </p:nvPr>
        </p:nvSpPr>
        <p:spPr>
          <a:xfrm>
            <a:off x="363983" y="1056443"/>
            <a:ext cx="8700117" cy="5628441"/>
          </a:xfrm>
        </p:spPr>
        <p:txBody>
          <a:bodyPr>
            <a:normAutofit fontScale="92500" lnSpcReduction="10000"/>
          </a:bodyPr>
          <a:lstStyle/>
          <a:p>
            <a:pPr marL="0" indent="0">
              <a:lnSpc>
                <a:spcPct val="120000"/>
              </a:lnSpc>
              <a:buNone/>
            </a:pPr>
            <a:r>
              <a:rPr kumimoji="1" lang="ja-JP" altLang="en-US" sz="2000" dirty="0">
                <a:latin typeface="メイリオ" panose="020B0604030504040204" pitchFamily="50" charset="-128"/>
                <a:ea typeface="メイリオ" panose="020B0604030504040204" pitchFamily="50" charset="-128"/>
              </a:rPr>
              <a:t>◆</a:t>
            </a:r>
            <a:r>
              <a:rPr kumimoji="1" lang="ja-JP" altLang="en-US" sz="2000" b="1" dirty="0">
                <a:latin typeface="メイリオ" panose="020B0604030504040204" pitchFamily="50" charset="-128"/>
                <a:ea typeface="メイリオ" panose="020B0604030504040204" pitchFamily="50" charset="-128"/>
              </a:rPr>
              <a:t>採点／評価する側の立場</a:t>
            </a:r>
            <a:r>
              <a:rPr kumimoji="1" lang="ja-JP" altLang="en-US" sz="2000" dirty="0">
                <a:latin typeface="メイリオ" panose="020B0604030504040204" pitchFamily="50" charset="-128"/>
                <a:ea typeface="メイリオ" panose="020B0604030504040204" pitchFamily="50" charset="-128"/>
              </a:rPr>
              <a:t>になって考えてみよう</a:t>
            </a:r>
            <a:endParaRPr kumimoji="1" lang="en-US" altLang="ja-JP" sz="2000" dirty="0">
              <a:latin typeface="メイリオ" panose="020B0604030504040204" pitchFamily="50" charset="-128"/>
              <a:ea typeface="メイリオ" panose="020B0604030504040204" pitchFamily="50" charset="-128"/>
            </a:endParaRPr>
          </a:p>
          <a:p>
            <a:pPr>
              <a:lnSpc>
                <a:spcPct val="120000"/>
              </a:lnSpc>
            </a:pPr>
            <a:r>
              <a:rPr kumimoji="1" lang="ja-JP" altLang="en-US" sz="2000" dirty="0">
                <a:latin typeface="メイリオ" panose="020B0604030504040204" pitchFamily="50" charset="-128"/>
                <a:ea typeface="メイリオ" panose="020B0604030504040204" pitchFamily="50" charset="-128"/>
              </a:rPr>
              <a:t>文章課題：マークシートや一問一答と異なり、</a:t>
            </a:r>
            <a:r>
              <a:rPr kumimoji="1" lang="ja-JP" altLang="en-US" sz="2000" b="1" dirty="0">
                <a:latin typeface="メイリオ" panose="020B0604030504040204" pitchFamily="50" charset="-128"/>
                <a:ea typeface="メイリオ" panose="020B0604030504040204" pitchFamily="50" charset="-128"/>
              </a:rPr>
              <a:t>客観的な評価が難しい</a:t>
            </a:r>
            <a:r>
              <a:rPr kumimoji="1" lang="ja-JP" altLang="en-US" sz="2000" dirty="0">
                <a:latin typeface="メイリオ" panose="020B0604030504040204" pitchFamily="50" charset="-128"/>
                <a:ea typeface="メイリオ" panose="020B0604030504040204" pitchFamily="50" charset="-128"/>
              </a:rPr>
              <a:t>。</a:t>
            </a:r>
            <a:endParaRPr kumimoji="1" lang="en-US" altLang="ja-JP" sz="2000" dirty="0">
              <a:latin typeface="メイリオ" panose="020B0604030504040204" pitchFamily="50" charset="-128"/>
              <a:ea typeface="メイリオ" panose="020B0604030504040204" pitchFamily="50" charset="-128"/>
            </a:endParaRPr>
          </a:p>
          <a:p>
            <a:pPr>
              <a:lnSpc>
                <a:spcPct val="120000"/>
              </a:lnSpc>
            </a:pPr>
            <a:r>
              <a:rPr kumimoji="1" lang="ja-JP" altLang="en-US" sz="2000" dirty="0">
                <a:latin typeface="メイリオ" panose="020B0604030504040204" pitchFamily="50" charset="-128"/>
                <a:ea typeface="メイリオ" panose="020B0604030504040204" pitchFamily="50" charset="-128"/>
              </a:rPr>
              <a:t>点数をつけるには「根拠」が必要（</a:t>
            </a:r>
            <a:r>
              <a:rPr kumimoji="1" lang="ja-JP" altLang="en-US" sz="2000" dirty="0">
                <a:solidFill>
                  <a:srgbClr val="FF0000"/>
                </a:solidFill>
                <a:latin typeface="メイリオ" panose="020B0604030504040204" pitchFamily="50" charset="-128"/>
                <a:ea typeface="メイリオ" panose="020B0604030504040204" pitchFamily="50" charset="-128"/>
              </a:rPr>
              <a:t>なぜ評価が</a:t>
            </a:r>
            <a:r>
              <a:rPr kumimoji="1" lang="en-US" altLang="ja-JP" sz="2000" dirty="0">
                <a:solidFill>
                  <a:srgbClr val="FF0000"/>
                </a:solidFill>
                <a:latin typeface="メイリオ" panose="020B0604030504040204" pitchFamily="50" charset="-128"/>
                <a:ea typeface="メイリオ" panose="020B0604030504040204" pitchFamily="50" charset="-128"/>
              </a:rPr>
              <a:t>A</a:t>
            </a:r>
            <a:r>
              <a:rPr kumimoji="1" lang="ja-JP" altLang="en-US" sz="2000" dirty="0">
                <a:solidFill>
                  <a:srgbClr val="FF0000"/>
                </a:solidFill>
                <a:latin typeface="メイリオ" panose="020B0604030504040204" pitchFamily="50" charset="-128"/>
                <a:ea typeface="メイリオ" panose="020B0604030504040204" pitchFamily="50" charset="-128"/>
              </a:rPr>
              <a:t>ではなく</a:t>
            </a:r>
            <a:r>
              <a:rPr kumimoji="1" lang="en-US" altLang="ja-JP" sz="2000" dirty="0">
                <a:solidFill>
                  <a:srgbClr val="FF0000"/>
                </a:solidFill>
                <a:latin typeface="メイリオ" panose="020B0604030504040204" pitchFamily="50" charset="-128"/>
                <a:ea typeface="メイリオ" panose="020B0604030504040204" pitchFamily="50" charset="-128"/>
              </a:rPr>
              <a:t>B</a:t>
            </a:r>
            <a:r>
              <a:rPr kumimoji="1" lang="ja-JP" altLang="en-US" sz="2000" dirty="0">
                <a:solidFill>
                  <a:srgbClr val="FF0000"/>
                </a:solidFill>
                <a:latin typeface="メイリオ" panose="020B0604030504040204" pitchFamily="50" charset="-128"/>
                <a:ea typeface="メイリオ" panose="020B0604030504040204" pitchFamily="50" charset="-128"/>
              </a:rPr>
              <a:t>なのか</a:t>
            </a:r>
            <a:r>
              <a:rPr lang="ja-JP" altLang="en-US" sz="2000" dirty="0">
                <a:solidFill>
                  <a:srgbClr val="FF0000"/>
                </a:solidFill>
                <a:latin typeface="メイリオ" panose="020B0604030504040204" pitchFamily="50" charset="-128"/>
                <a:ea typeface="メイリオ" panose="020B0604030504040204" pitchFamily="50" charset="-128"/>
              </a:rPr>
              <a:t>と問い合わせられたときに、評価者はその理由を説明しなければならない</a:t>
            </a:r>
            <a:r>
              <a:rPr lang="ja-JP" altLang="en-US" sz="2000" dirty="0">
                <a:latin typeface="メイリオ" panose="020B0604030504040204" pitchFamily="50" charset="-128"/>
                <a:ea typeface="メイリオ" panose="020B0604030504040204" pitchFamily="50" charset="-128"/>
              </a:rPr>
              <a:t>）</a:t>
            </a:r>
            <a:endParaRPr lang="en-US" altLang="ja-JP" sz="2000" dirty="0">
              <a:latin typeface="メイリオ" panose="020B0604030504040204" pitchFamily="50" charset="-128"/>
              <a:ea typeface="メイリオ" panose="020B0604030504040204" pitchFamily="50" charset="-128"/>
            </a:endParaRPr>
          </a:p>
          <a:p>
            <a:pPr marL="0" indent="0">
              <a:lnSpc>
                <a:spcPct val="120000"/>
              </a:lnSpc>
              <a:buNone/>
            </a:pPr>
            <a:r>
              <a:rPr kumimoji="1" lang="ja-JP" altLang="en-US" sz="2000" dirty="0">
                <a:latin typeface="メイリオ" panose="020B0604030504040204" pitchFamily="50" charset="-128"/>
                <a:ea typeface="メイリオ" panose="020B0604030504040204" pitchFamily="50" charset="-128"/>
              </a:rPr>
              <a:t>→</a:t>
            </a:r>
            <a:r>
              <a:rPr kumimoji="1" lang="ja-JP" altLang="en-US" sz="2000" b="1" dirty="0">
                <a:latin typeface="メイリオ" panose="020B0604030504040204" pitchFamily="50" charset="-128"/>
                <a:ea typeface="メイリオ" panose="020B0604030504040204" pitchFamily="50" charset="-128"/>
              </a:rPr>
              <a:t>形式面のミスは減点の「客観的な根拠」に</a:t>
            </a:r>
            <a:r>
              <a:rPr kumimoji="1" lang="ja-JP" altLang="en-US" sz="2000" dirty="0">
                <a:latin typeface="メイリオ" panose="020B0604030504040204" pitchFamily="50" charset="-128"/>
                <a:ea typeface="メイリオ" panose="020B0604030504040204" pitchFamily="50" charset="-128"/>
              </a:rPr>
              <a:t>（評価者は安心して減点できる）</a:t>
            </a:r>
            <a:endParaRPr kumimoji="1" lang="en-US" altLang="ja-JP" sz="2000" dirty="0">
              <a:latin typeface="メイリオ" panose="020B0604030504040204" pitchFamily="50" charset="-128"/>
              <a:ea typeface="メイリオ" panose="020B0604030504040204" pitchFamily="50" charset="-128"/>
            </a:endParaRPr>
          </a:p>
          <a:p>
            <a:pPr marL="0" indent="0">
              <a:lnSpc>
                <a:spcPct val="120000"/>
              </a:lnSpc>
              <a:buNone/>
            </a:pPr>
            <a:r>
              <a:rPr kumimoji="1" lang="ja-JP" altLang="en-US" sz="2000" dirty="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客観的な</a:t>
            </a:r>
            <a:r>
              <a:rPr kumimoji="1" lang="ja-JP" altLang="en-US" sz="2000" dirty="0">
                <a:latin typeface="メイリオ" panose="020B0604030504040204" pitchFamily="50" charset="-128"/>
                <a:ea typeface="メイリオ" panose="020B0604030504040204" pitchFamily="50" charset="-128"/>
              </a:rPr>
              <a:t>「落とす理由」</a:t>
            </a:r>
            <a:r>
              <a:rPr lang="ja-JP" altLang="en-US" sz="2000" dirty="0">
                <a:latin typeface="メイリオ" panose="020B0604030504040204" pitchFamily="50" charset="-128"/>
                <a:ea typeface="メイリオ" panose="020B0604030504040204" pitchFamily="50" charset="-128"/>
              </a:rPr>
              <a:t>になってしまう</a:t>
            </a:r>
            <a:endParaRPr kumimoji="1" lang="en-US" altLang="ja-JP" sz="2000" dirty="0">
              <a:latin typeface="メイリオ" panose="020B0604030504040204" pitchFamily="50" charset="-128"/>
              <a:ea typeface="メイリオ" panose="020B0604030504040204" pitchFamily="50" charset="-128"/>
            </a:endParaRPr>
          </a:p>
          <a:p>
            <a:pPr marL="0" indent="0">
              <a:lnSpc>
                <a:spcPct val="120000"/>
              </a:lnSpc>
              <a:buNone/>
            </a:pPr>
            <a:endParaRPr lang="en-US" altLang="ja-JP" sz="2000" dirty="0">
              <a:latin typeface="メイリオ" panose="020B0604030504040204" pitchFamily="50" charset="-128"/>
              <a:ea typeface="メイリオ" panose="020B0604030504040204" pitchFamily="50" charset="-128"/>
            </a:endParaRPr>
          </a:p>
          <a:p>
            <a:pPr marL="0" indent="0">
              <a:lnSpc>
                <a:spcPct val="120000"/>
              </a:lnSpc>
              <a:buNone/>
            </a:pPr>
            <a:r>
              <a:rPr kumimoji="1" lang="ja-JP" altLang="en-US" sz="2000" dirty="0">
                <a:latin typeface="メイリオ" panose="020B0604030504040204" pitchFamily="50" charset="-128"/>
                <a:ea typeface="メイリオ" panose="020B0604030504040204" pitchFamily="50" charset="-128"/>
              </a:rPr>
              <a:t>◆</a:t>
            </a:r>
            <a:r>
              <a:rPr kumimoji="1" lang="ja-JP" altLang="en-US" sz="2000" b="1" dirty="0">
                <a:latin typeface="メイリオ" panose="020B0604030504040204" pitchFamily="50" charset="-128"/>
                <a:ea typeface="メイリオ" panose="020B0604030504040204" pitchFamily="50" charset="-128"/>
              </a:rPr>
              <a:t>就活</a:t>
            </a:r>
            <a:r>
              <a:rPr lang="ja-JP" altLang="en-US" sz="2000" b="1" dirty="0">
                <a:latin typeface="メイリオ" panose="020B0604030504040204" pitchFamily="50" charset="-128"/>
                <a:ea typeface="メイリオ" panose="020B0604030504040204" pitchFamily="50" charset="-128"/>
              </a:rPr>
              <a:t>／進学／あらゆる機会に関係</a:t>
            </a:r>
            <a:r>
              <a:rPr lang="ja-JP" altLang="en-US" sz="2000" dirty="0">
                <a:latin typeface="メイリオ" panose="020B0604030504040204" pitchFamily="50" charset="-128"/>
                <a:ea typeface="メイリオ" panose="020B0604030504040204" pitchFamily="50" charset="-128"/>
              </a:rPr>
              <a:t>します</a:t>
            </a:r>
            <a:endParaRPr lang="en-US" altLang="ja-JP" sz="2000" dirty="0">
              <a:latin typeface="メイリオ" panose="020B0604030504040204" pitchFamily="50" charset="-128"/>
              <a:ea typeface="メイリオ" panose="020B0604030504040204" pitchFamily="50" charset="-128"/>
            </a:endParaRPr>
          </a:p>
          <a:p>
            <a:pPr marL="0" indent="0">
              <a:lnSpc>
                <a:spcPct val="120000"/>
              </a:lnSpc>
              <a:buNone/>
            </a:pPr>
            <a:r>
              <a:rPr kumimoji="1" lang="ja-JP" altLang="en-US" sz="2000" dirty="0">
                <a:latin typeface="メイリオ" panose="020B0604030504040204" pitchFamily="50" charset="-128"/>
                <a:ea typeface="メイリオ" panose="020B0604030504040204" pitchFamily="50" charset="-128"/>
              </a:rPr>
              <a:t>・内容／質以前に「</a:t>
            </a:r>
            <a:r>
              <a:rPr kumimoji="1" lang="ja-JP" altLang="en-US" sz="2000" u="sng" dirty="0">
                <a:latin typeface="メイリオ" panose="020B0604030504040204" pitchFamily="50" charset="-128"/>
                <a:ea typeface="メイリオ" panose="020B0604030504040204" pitchFamily="50" charset="-128"/>
              </a:rPr>
              <a:t>落としてもよい客観的理由を相手に与えない</a:t>
            </a:r>
            <a:r>
              <a:rPr kumimoji="1" lang="ja-JP" altLang="en-US" sz="2000" dirty="0">
                <a:latin typeface="メイリオ" panose="020B0604030504040204" pitchFamily="50" charset="-128"/>
                <a:ea typeface="メイリオ" panose="020B0604030504040204" pitchFamily="50" charset="-128"/>
              </a:rPr>
              <a:t>」ことが重要</a:t>
            </a:r>
            <a:endParaRPr kumimoji="1" lang="en-US" altLang="ja-JP" sz="2000" dirty="0">
              <a:latin typeface="メイリオ" panose="020B0604030504040204" pitchFamily="50" charset="-128"/>
              <a:ea typeface="メイリオ" panose="020B0604030504040204" pitchFamily="50" charset="-128"/>
            </a:endParaRPr>
          </a:p>
          <a:p>
            <a:pPr marL="0" indent="0">
              <a:lnSpc>
                <a:spcPct val="120000"/>
              </a:lnSpc>
              <a:buNone/>
            </a:pPr>
            <a:r>
              <a:rPr kumimoji="1" lang="ja-JP" altLang="en-US" sz="2000" dirty="0">
                <a:latin typeface="メイリオ" panose="020B0604030504040204" pitchFamily="50" charset="-128"/>
                <a:ea typeface="メイリオ" panose="020B0604030504040204" pitchFamily="50" charset="-128"/>
              </a:rPr>
              <a:t>・競争的な</a:t>
            </a:r>
            <a:r>
              <a:rPr lang="ja-JP" altLang="en-US" sz="2000" dirty="0">
                <a:latin typeface="メイリオ" panose="020B0604030504040204" pitchFamily="50" charset="-128"/>
                <a:ea typeface="メイリオ" panose="020B0604030504040204" pitchFamily="50" charset="-128"/>
              </a:rPr>
              <a:t>募集</a:t>
            </a:r>
            <a:r>
              <a:rPr kumimoji="1" lang="ja-JP" altLang="en-US" sz="2000" dirty="0">
                <a:latin typeface="メイリオ" panose="020B0604030504040204" pitchFamily="50" charset="-128"/>
                <a:ea typeface="メイリオ" panose="020B0604030504040204" pitchFamily="50" charset="-128"/>
              </a:rPr>
              <a:t>（相対評価）の場合はとくに</a:t>
            </a:r>
            <a:r>
              <a:rPr lang="ja-JP" altLang="en-US" sz="2000" dirty="0">
                <a:latin typeface="メイリオ" panose="020B0604030504040204" pitchFamily="50" charset="-128"/>
                <a:ea typeface="メイリオ" panose="020B0604030504040204" pitchFamily="50" charset="-128"/>
              </a:rPr>
              <a:t>、</a:t>
            </a:r>
            <a:r>
              <a:rPr kumimoji="1" lang="en-US" altLang="ja-JP" sz="2000" dirty="0">
                <a:latin typeface="メイリオ" panose="020B0604030504040204" pitchFamily="50" charset="-128"/>
                <a:ea typeface="メイリオ" panose="020B0604030504040204" pitchFamily="50" charset="-128"/>
              </a:rPr>
              <a:t>1</a:t>
            </a:r>
            <a:r>
              <a:rPr kumimoji="1" lang="ja-JP" altLang="en-US" sz="2000" dirty="0">
                <a:latin typeface="メイリオ" panose="020B0604030504040204" pitchFamily="50" charset="-128"/>
                <a:ea typeface="メイリオ" panose="020B0604030504040204" pitchFamily="50" charset="-128"/>
              </a:rPr>
              <a:t>次選考は「落とす理由」がある応募から落とされていく（内容が評価されるのは</a:t>
            </a:r>
            <a:r>
              <a:rPr kumimoji="1" lang="en-US" altLang="ja-JP" sz="2000" dirty="0">
                <a:latin typeface="メイリオ" panose="020B0604030504040204" pitchFamily="50" charset="-128"/>
                <a:ea typeface="メイリオ" panose="020B0604030504040204" pitchFamily="50" charset="-128"/>
              </a:rPr>
              <a:t>1</a:t>
            </a:r>
            <a:r>
              <a:rPr kumimoji="1" lang="ja-JP" altLang="en-US" sz="2000" dirty="0">
                <a:latin typeface="メイリオ" panose="020B0604030504040204" pitchFamily="50" charset="-128"/>
                <a:ea typeface="メイリオ" panose="020B0604030504040204" pitchFamily="50" charset="-128"/>
              </a:rPr>
              <a:t>次選考を突破してから）</a:t>
            </a:r>
            <a:endParaRPr lang="en-US" altLang="ja-JP" sz="2000" dirty="0">
              <a:latin typeface="メイリオ" panose="020B0604030504040204" pitchFamily="50" charset="-128"/>
              <a:ea typeface="メイリオ" panose="020B0604030504040204" pitchFamily="50" charset="-128"/>
            </a:endParaRPr>
          </a:p>
          <a:p>
            <a:pPr marL="0" indent="0" algn="ctr">
              <a:lnSpc>
                <a:spcPct val="120000"/>
              </a:lnSpc>
              <a:buNone/>
            </a:pPr>
            <a:endParaRPr lang="en-US" altLang="ja-JP" sz="2000" dirty="0">
              <a:latin typeface="HG明朝E" panose="02020909000000000000" pitchFamily="17" charset="-128"/>
              <a:ea typeface="HG明朝E" panose="02020909000000000000" pitchFamily="17" charset="-128"/>
            </a:endParaRPr>
          </a:p>
          <a:p>
            <a:pPr marL="0" indent="0" algn="ctr">
              <a:lnSpc>
                <a:spcPct val="120000"/>
              </a:lnSpc>
              <a:buNone/>
            </a:pPr>
            <a:r>
              <a:rPr lang="ja-JP" altLang="en-US" sz="2000" dirty="0">
                <a:latin typeface="HG明朝E" panose="02020909000000000000" pitchFamily="17" charset="-128"/>
                <a:ea typeface="HG明朝E" panose="02020909000000000000" pitchFamily="17" charset="-128"/>
              </a:rPr>
              <a:t>“たかが形式、されど形式。あなどるなかれ” </a:t>
            </a:r>
            <a:r>
              <a:rPr lang="ja-JP" altLang="en-US" sz="2000" dirty="0">
                <a:latin typeface="メイリオ" panose="020B0604030504040204" pitchFamily="50" charset="-128"/>
                <a:ea typeface="メイリオ" panose="020B0604030504040204" pitchFamily="50" charset="-128"/>
              </a:rPr>
              <a:t>なのです</a:t>
            </a:r>
            <a:endParaRPr kumimoji="1" lang="en-US" altLang="ja-JP" sz="20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5245937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図 3">
            <a:extLst>
              <a:ext uri="{FF2B5EF4-FFF2-40B4-BE49-F238E27FC236}">
                <a16:creationId xmlns:a16="http://schemas.microsoft.com/office/drawing/2014/main" id="{ACC54E1D-37ED-44FF-9BF7-6C0DBFD3F43D}"/>
              </a:ext>
            </a:extLst>
          </p:cNvPr>
          <p:cNvPicPr>
            <a:picLocks noChangeAspect="1"/>
          </p:cNvPicPr>
          <p:nvPr/>
        </p:nvPicPr>
        <p:blipFill>
          <a:blip r:embed="rId3"/>
          <a:stretch>
            <a:fillRect/>
          </a:stretch>
        </p:blipFill>
        <p:spPr>
          <a:xfrm>
            <a:off x="4412250" y="568947"/>
            <a:ext cx="4682921" cy="6266452"/>
          </a:xfrm>
          <a:prstGeom prst="rect">
            <a:avLst/>
          </a:prstGeom>
        </p:spPr>
      </p:pic>
      <p:sp>
        <p:nvSpPr>
          <p:cNvPr id="2" name="タイトル 1">
            <a:extLst>
              <a:ext uri="{FF2B5EF4-FFF2-40B4-BE49-F238E27FC236}">
                <a16:creationId xmlns:a16="http://schemas.microsoft.com/office/drawing/2014/main" id="{CA8E0D6A-129B-45B0-82E6-AB0F6BA149C6}"/>
              </a:ext>
            </a:extLst>
          </p:cNvPr>
          <p:cNvSpPr>
            <a:spLocks noGrp="1"/>
          </p:cNvSpPr>
          <p:nvPr>
            <p:ph type="title"/>
          </p:nvPr>
        </p:nvSpPr>
        <p:spPr>
          <a:xfrm>
            <a:off x="495485" y="179471"/>
            <a:ext cx="7886700" cy="389476"/>
          </a:xfrm>
        </p:spPr>
        <p:txBody>
          <a:bodyPr>
            <a:noAutofit/>
          </a:bodyPr>
          <a:lstStyle/>
          <a:p>
            <a:r>
              <a:rPr kumimoji="1" lang="ja-JP" altLang="en-US" sz="3600" dirty="0">
                <a:latin typeface="HG明朝E" panose="02020909000000000000" pitchFamily="17" charset="-128"/>
                <a:ea typeface="HG明朝E" panose="02020909000000000000" pitchFamily="17" charset="-128"/>
              </a:rPr>
              <a:t>①基本情報のモレ</a:t>
            </a:r>
          </a:p>
        </p:txBody>
      </p:sp>
      <p:sp>
        <p:nvSpPr>
          <p:cNvPr id="3" name="コンテンツ プレースホルダー 2">
            <a:extLst>
              <a:ext uri="{FF2B5EF4-FFF2-40B4-BE49-F238E27FC236}">
                <a16:creationId xmlns:a16="http://schemas.microsoft.com/office/drawing/2014/main" id="{57F9AA12-0D3F-4787-A77E-B59E857D71F8}"/>
              </a:ext>
            </a:extLst>
          </p:cNvPr>
          <p:cNvSpPr>
            <a:spLocks noGrp="1"/>
          </p:cNvSpPr>
          <p:nvPr>
            <p:ph idx="1"/>
          </p:nvPr>
        </p:nvSpPr>
        <p:spPr>
          <a:xfrm>
            <a:off x="266330" y="932154"/>
            <a:ext cx="8620218" cy="5841507"/>
          </a:xfrm>
        </p:spPr>
        <p:txBody>
          <a:bodyPr>
            <a:normAutofit/>
          </a:bodyPr>
          <a:lstStyle/>
          <a:p>
            <a:pPr marL="0" indent="0">
              <a:buNone/>
            </a:pPr>
            <a:endParaRPr kumimoji="1" lang="en-US" altLang="ja-JP" sz="2400" dirty="0"/>
          </a:p>
          <a:p>
            <a:pPr marL="0" indent="0">
              <a:buNone/>
            </a:pPr>
            <a:r>
              <a:rPr kumimoji="1" lang="ja-JP" altLang="en-US" sz="1800" dirty="0">
                <a:latin typeface="メイリオ" panose="020B0604030504040204" pitchFamily="50" charset="-128"/>
                <a:ea typeface="メイリオ" panose="020B0604030504040204" pitchFamily="50" charset="-128"/>
              </a:rPr>
              <a:t>・</a:t>
            </a:r>
            <a:r>
              <a:rPr kumimoji="1" lang="ja-JP" altLang="en-US" sz="2000" b="1" dirty="0">
                <a:latin typeface="メイリオ" panose="020B0604030504040204" pitchFamily="50" charset="-128"/>
                <a:ea typeface="メイリオ" panose="020B0604030504040204" pitchFamily="50" charset="-128"/>
              </a:rPr>
              <a:t>講義名</a:t>
            </a:r>
            <a:r>
              <a:rPr lang="ja-JP" altLang="en-US" sz="1800" dirty="0">
                <a:latin typeface="メイリオ" panose="020B0604030504040204" pitchFamily="50" charset="-128"/>
                <a:ea typeface="メイリオ" panose="020B0604030504040204" pitchFamily="50" charset="-128"/>
              </a:rPr>
              <a:t>／</a:t>
            </a:r>
            <a:r>
              <a:rPr lang="ja-JP" altLang="en-US" sz="2000" b="1" dirty="0">
                <a:latin typeface="メイリオ" panose="020B0604030504040204" pitchFamily="50" charset="-128"/>
                <a:ea typeface="メイリオ" panose="020B0604030504040204" pitchFamily="50" charset="-128"/>
              </a:rPr>
              <a:t>提出者の情報／提出日</a:t>
            </a:r>
            <a:endParaRPr lang="en-US" altLang="ja-JP" sz="2000" b="1" dirty="0">
              <a:latin typeface="メイリオ" panose="020B0604030504040204" pitchFamily="50" charset="-128"/>
              <a:ea typeface="メイリオ" panose="020B0604030504040204" pitchFamily="50" charset="-128"/>
            </a:endParaRPr>
          </a:p>
          <a:p>
            <a:pPr marL="0" indent="0">
              <a:buNone/>
            </a:pPr>
            <a:r>
              <a:rPr lang="ja-JP" altLang="en-US" sz="1800" dirty="0">
                <a:latin typeface="メイリオ" panose="020B0604030504040204" pitchFamily="50" charset="-128"/>
                <a:ea typeface="メイリオ" panose="020B0604030504040204" pitchFamily="50" charset="-128"/>
              </a:rPr>
              <a:t>（学部、学科、学年、学籍番号、名前）</a:t>
            </a:r>
            <a:endParaRPr lang="en-US" altLang="ja-JP" sz="1800" dirty="0">
              <a:latin typeface="メイリオ" panose="020B0604030504040204" pitchFamily="50" charset="-128"/>
              <a:ea typeface="メイリオ" panose="020B0604030504040204" pitchFamily="50" charset="-128"/>
            </a:endParaRPr>
          </a:p>
          <a:p>
            <a:pPr marL="0" indent="0">
              <a:buNone/>
            </a:pPr>
            <a:r>
              <a:rPr lang="ja-JP" altLang="en-US" sz="1800" b="1" dirty="0">
                <a:latin typeface="メイリオ" panose="020B0604030504040204" pitchFamily="50" charset="-128"/>
                <a:ea typeface="メイリオ" panose="020B0604030504040204" pitchFamily="50" charset="-128"/>
              </a:rPr>
              <a:t>　</a:t>
            </a:r>
            <a:r>
              <a:rPr lang="ja-JP" altLang="en-US" sz="1600" dirty="0">
                <a:solidFill>
                  <a:srgbClr val="FF0000"/>
                </a:solidFill>
                <a:latin typeface="メイリオ" panose="020B0604030504040204" pitchFamily="50" charset="-128"/>
                <a:ea typeface="メイリオ" panose="020B0604030504040204" pitchFamily="50" charset="-128"/>
              </a:rPr>
              <a:t>→セットで毎回つける「クセ」を。</a:t>
            </a:r>
            <a:endParaRPr lang="en-US" altLang="ja-JP" sz="1800" dirty="0">
              <a:solidFill>
                <a:srgbClr val="FF0000"/>
              </a:solidFill>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a:p>
            <a:pPr marL="0" indent="0">
              <a:buNone/>
            </a:pPr>
            <a:r>
              <a:rPr lang="ja-JP" altLang="en-US" sz="1800" dirty="0">
                <a:latin typeface="メイリオ" panose="020B0604030504040204" pitchFamily="50" charset="-128"/>
                <a:ea typeface="メイリオ" panose="020B0604030504040204" pitchFamily="50" charset="-128"/>
              </a:rPr>
              <a:t>・</a:t>
            </a:r>
            <a:r>
              <a:rPr lang="ja-JP" altLang="en-US" sz="2000" b="1" dirty="0">
                <a:latin typeface="メイリオ" panose="020B0604030504040204" pitchFamily="50" charset="-128"/>
                <a:ea typeface="メイリオ" panose="020B0604030504040204" pitchFamily="50" charset="-128"/>
              </a:rPr>
              <a:t>タイトル</a:t>
            </a:r>
            <a:r>
              <a:rPr lang="ja-JP" altLang="en-US" sz="1800" dirty="0">
                <a:latin typeface="メイリオ" panose="020B0604030504040204" pitchFamily="50" charset="-128"/>
                <a:ea typeface="メイリオ" panose="020B0604030504040204" pitchFamily="50" charset="-128"/>
              </a:rPr>
              <a:t>（あるいは選択課題の種類）</a:t>
            </a:r>
            <a:endParaRPr lang="en-US" altLang="ja-JP" sz="1800" dirty="0">
              <a:latin typeface="メイリオ" panose="020B0604030504040204" pitchFamily="50" charset="-128"/>
              <a:ea typeface="メイリオ" panose="020B0604030504040204" pitchFamily="50" charset="-128"/>
            </a:endParaRPr>
          </a:p>
          <a:p>
            <a:pPr marL="0" indent="0">
              <a:buNone/>
            </a:pPr>
            <a:r>
              <a:rPr lang="ja-JP" altLang="en-US" sz="1800" dirty="0">
                <a:latin typeface="メイリオ" panose="020B0604030504040204" pitchFamily="50" charset="-128"/>
                <a:ea typeface="メイリオ" panose="020B0604030504040204" pitchFamily="50" charset="-128"/>
              </a:rPr>
              <a:t>　</a:t>
            </a:r>
            <a:r>
              <a:rPr lang="en-US" altLang="ja-JP" sz="1800" dirty="0">
                <a:latin typeface="メイリオ" panose="020B0604030504040204" pitchFamily="50" charset="-128"/>
                <a:ea typeface="メイリオ" panose="020B0604030504040204" pitchFamily="50" charset="-128"/>
              </a:rPr>
              <a:t>※</a:t>
            </a:r>
            <a:r>
              <a:rPr lang="ja-JP" altLang="en-US" sz="1800" dirty="0">
                <a:latin typeface="メイリオ" panose="020B0604030504040204" pitchFamily="50" charset="-128"/>
                <a:ea typeface="メイリオ" panose="020B0604030504040204" pitchFamily="50" charset="-128"/>
              </a:rPr>
              <a:t>タイトルはなるべくつけましょう</a:t>
            </a: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a:p>
            <a:pPr marL="0" indent="0">
              <a:buNone/>
            </a:pPr>
            <a:r>
              <a:rPr lang="ja-JP" altLang="en-US" sz="1800" dirty="0">
                <a:latin typeface="メイリオ" panose="020B0604030504040204" pitchFamily="50" charset="-128"/>
                <a:ea typeface="メイリオ" panose="020B0604030504040204" pitchFamily="50" charset="-128"/>
              </a:rPr>
              <a:t>・</a:t>
            </a:r>
            <a:r>
              <a:rPr lang="ja-JP" altLang="en-US" sz="2000" b="1" dirty="0">
                <a:latin typeface="メイリオ" panose="020B0604030504040204" pitchFamily="50" charset="-128"/>
                <a:ea typeface="メイリオ" panose="020B0604030504040204" pitchFamily="50" charset="-128"/>
              </a:rPr>
              <a:t>字数</a:t>
            </a:r>
            <a:r>
              <a:rPr lang="ja-JP" altLang="en-US" sz="1800" dirty="0">
                <a:latin typeface="メイリオ" panose="020B0604030504040204" pitchFamily="50" charset="-128"/>
                <a:ea typeface="メイリオ" panose="020B0604030504040204" pitchFamily="50" charset="-128"/>
              </a:rPr>
              <a:t>（字数に指定がある場合）</a:t>
            </a:r>
            <a:endParaRPr lang="en-US" altLang="ja-JP" sz="1800" dirty="0">
              <a:latin typeface="メイリオ" panose="020B0604030504040204" pitchFamily="50" charset="-128"/>
              <a:ea typeface="メイリオ" panose="020B0604030504040204" pitchFamily="50" charset="-128"/>
            </a:endParaRPr>
          </a:p>
          <a:p>
            <a:pPr marL="0" indent="0">
              <a:buNone/>
            </a:pPr>
            <a:r>
              <a:rPr lang="ja-JP" altLang="en-US" sz="1800" dirty="0">
                <a:latin typeface="メイリオ" panose="020B0604030504040204" pitchFamily="50" charset="-128"/>
                <a:ea typeface="メイリオ" panose="020B0604030504040204" pitchFamily="50" charset="-128"/>
              </a:rPr>
              <a:t>　→文末に（●●●文字）と添える</a:t>
            </a: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a:t>
            </a:r>
            <a:r>
              <a:rPr kumimoji="1" lang="ja-JP" altLang="en-US" sz="2000" b="1"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ページ数</a:t>
            </a:r>
            <a:r>
              <a:rPr kumimoji="1" lang="ja-JP" altLang="en-US"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a:t>
            </a:r>
            <a:r>
              <a:rPr kumimoji="1" lang="en-US" altLang="ja-JP"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2p</a:t>
            </a:r>
            <a:r>
              <a:rPr kumimoji="1" lang="ja-JP" altLang="en-US"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rPr>
              <a:t>以上の場合）</a:t>
            </a:r>
            <a:endParaRPr kumimoji="1" lang="en-US" altLang="ja-JP" sz="18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endParaRPr>
          </a:p>
          <a:p>
            <a:pPr marL="0" indent="0">
              <a:buNone/>
            </a:pPr>
            <a:endParaRPr lang="en-US" altLang="ja-JP" sz="1800" dirty="0">
              <a:latin typeface="メイリオ" panose="020B0604030504040204" pitchFamily="50" charset="-128"/>
              <a:ea typeface="メイリオ" panose="020B0604030504040204" pitchFamily="50" charset="-128"/>
            </a:endParaRPr>
          </a:p>
          <a:p>
            <a:pPr marL="0" indent="0">
              <a:buNone/>
            </a:pPr>
            <a:endParaRPr lang="en-US" altLang="ja-JP" dirty="0"/>
          </a:p>
          <a:p>
            <a:pPr marL="0" indent="0">
              <a:buNone/>
            </a:pPr>
            <a:endParaRPr lang="en-US" altLang="ja-JP" dirty="0"/>
          </a:p>
        </p:txBody>
      </p:sp>
      <p:sp>
        <p:nvSpPr>
          <p:cNvPr id="8" name="正方形/長方形 7">
            <a:extLst>
              <a:ext uri="{FF2B5EF4-FFF2-40B4-BE49-F238E27FC236}">
                <a16:creationId xmlns:a16="http://schemas.microsoft.com/office/drawing/2014/main" id="{F75B8D2A-09B7-4C91-85DD-FDDECC10B7AE}"/>
              </a:ext>
            </a:extLst>
          </p:cNvPr>
          <p:cNvSpPr/>
          <p:nvPr/>
        </p:nvSpPr>
        <p:spPr>
          <a:xfrm>
            <a:off x="7155402" y="670263"/>
            <a:ext cx="1828800" cy="785675"/>
          </a:xfrm>
          <a:prstGeom prst="rect">
            <a:avLst/>
          </a:prstGeom>
          <a:noFill/>
          <a:ln w="158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直線コネクタ 9">
            <a:extLst>
              <a:ext uri="{FF2B5EF4-FFF2-40B4-BE49-F238E27FC236}">
                <a16:creationId xmlns:a16="http://schemas.microsoft.com/office/drawing/2014/main" id="{AF7CA645-6EE2-4519-A82F-37DA082C5ABB}"/>
              </a:ext>
            </a:extLst>
          </p:cNvPr>
          <p:cNvCxnSpPr>
            <a:cxnSpLocks/>
            <a:stCxn id="8" idx="1"/>
          </p:cNvCxnSpPr>
          <p:nvPr/>
        </p:nvCxnSpPr>
        <p:spPr>
          <a:xfrm flipH="1">
            <a:off x="4190260" y="1063101"/>
            <a:ext cx="2965142" cy="506027"/>
          </a:xfrm>
          <a:prstGeom prst="line">
            <a:avLst/>
          </a:prstGeom>
          <a:ln w="3175">
            <a:solidFill>
              <a:srgbClr val="FF0000"/>
            </a:solidFill>
            <a:prstDash val="lgDash"/>
          </a:ln>
        </p:spPr>
        <p:style>
          <a:lnRef idx="1">
            <a:schemeClr val="accent1"/>
          </a:lnRef>
          <a:fillRef idx="0">
            <a:schemeClr val="accent1"/>
          </a:fillRef>
          <a:effectRef idx="0">
            <a:schemeClr val="accent1"/>
          </a:effectRef>
          <a:fontRef idx="minor">
            <a:schemeClr val="tx1"/>
          </a:fontRef>
        </p:style>
      </p:cxnSp>
      <p:sp>
        <p:nvSpPr>
          <p:cNvPr id="16" name="正方形/長方形 15">
            <a:extLst>
              <a:ext uri="{FF2B5EF4-FFF2-40B4-BE49-F238E27FC236}">
                <a16:creationId xmlns:a16="http://schemas.microsoft.com/office/drawing/2014/main" id="{03550DE3-3685-46DD-8385-4C44E4A0F851}"/>
              </a:ext>
            </a:extLst>
          </p:cNvPr>
          <p:cNvSpPr/>
          <p:nvPr/>
        </p:nvSpPr>
        <p:spPr>
          <a:xfrm>
            <a:off x="5748244" y="1503988"/>
            <a:ext cx="1976504" cy="273293"/>
          </a:xfrm>
          <a:prstGeom prst="rect">
            <a:avLst/>
          </a:prstGeom>
          <a:noFill/>
          <a:ln w="158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17" name="直線コネクタ 16">
            <a:extLst>
              <a:ext uri="{FF2B5EF4-FFF2-40B4-BE49-F238E27FC236}">
                <a16:creationId xmlns:a16="http://schemas.microsoft.com/office/drawing/2014/main" id="{B2D75FF3-EAC9-4EFB-A4BE-20F8EFBF0DC1}"/>
              </a:ext>
            </a:extLst>
          </p:cNvPr>
          <p:cNvCxnSpPr>
            <a:cxnSpLocks/>
            <a:stCxn id="16" idx="1"/>
          </p:cNvCxnSpPr>
          <p:nvPr/>
        </p:nvCxnSpPr>
        <p:spPr>
          <a:xfrm flipH="1">
            <a:off x="3326990" y="1640635"/>
            <a:ext cx="2421254" cy="1179468"/>
          </a:xfrm>
          <a:prstGeom prst="line">
            <a:avLst/>
          </a:prstGeom>
          <a:ln w="3175">
            <a:solidFill>
              <a:srgbClr val="FF0000"/>
            </a:solidFill>
            <a:prstDash val="lgDash"/>
          </a:ln>
        </p:spPr>
        <p:style>
          <a:lnRef idx="1">
            <a:schemeClr val="accent1"/>
          </a:lnRef>
          <a:fillRef idx="0">
            <a:schemeClr val="accent1"/>
          </a:fillRef>
          <a:effectRef idx="0">
            <a:schemeClr val="accent1"/>
          </a:effectRef>
          <a:fontRef idx="minor">
            <a:schemeClr val="tx1"/>
          </a:fontRef>
        </p:style>
      </p:cxnSp>
      <p:sp>
        <p:nvSpPr>
          <p:cNvPr id="26" name="正方形/長方形 25">
            <a:extLst>
              <a:ext uri="{FF2B5EF4-FFF2-40B4-BE49-F238E27FC236}">
                <a16:creationId xmlns:a16="http://schemas.microsoft.com/office/drawing/2014/main" id="{95553C94-6B24-4703-9B6B-A6B7EFED3743}"/>
              </a:ext>
            </a:extLst>
          </p:cNvPr>
          <p:cNvSpPr/>
          <p:nvPr/>
        </p:nvSpPr>
        <p:spPr>
          <a:xfrm>
            <a:off x="6489478" y="6538704"/>
            <a:ext cx="654576" cy="269658"/>
          </a:xfrm>
          <a:prstGeom prst="rect">
            <a:avLst/>
          </a:prstGeom>
          <a:noFill/>
          <a:ln w="158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a:extLst>
              <a:ext uri="{FF2B5EF4-FFF2-40B4-BE49-F238E27FC236}">
                <a16:creationId xmlns:a16="http://schemas.microsoft.com/office/drawing/2014/main" id="{75488BC1-3661-43D7-8297-5FED907663D8}"/>
              </a:ext>
            </a:extLst>
          </p:cNvPr>
          <p:cNvSpPr/>
          <p:nvPr/>
        </p:nvSpPr>
        <p:spPr>
          <a:xfrm>
            <a:off x="7948084" y="5925847"/>
            <a:ext cx="789914" cy="363206"/>
          </a:xfrm>
          <a:prstGeom prst="rect">
            <a:avLst/>
          </a:prstGeom>
          <a:noFill/>
          <a:ln w="158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0" name="直線コネクタ 29">
            <a:extLst>
              <a:ext uri="{FF2B5EF4-FFF2-40B4-BE49-F238E27FC236}">
                <a16:creationId xmlns:a16="http://schemas.microsoft.com/office/drawing/2014/main" id="{5631F6D6-0135-445B-B42C-DDC5EBDA3F90}"/>
              </a:ext>
            </a:extLst>
          </p:cNvPr>
          <p:cNvCxnSpPr>
            <a:cxnSpLocks/>
            <a:stCxn id="26" idx="1"/>
          </p:cNvCxnSpPr>
          <p:nvPr/>
        </p:nvCxnSpPr>
        <p:spPr>
          <a:xfrm flipH="1" flipV="1">
            <a:off x="1560000" y="5592122"/>
            <a:ext cx="4929478" cy="1081411"/>
          </a:xfrm>
          <a:prstGeom prst="line">
            <a:avLst/>
          </a:prstGeom>
          <a:ln w="3175">
            <a:solidFill>
              <a:srgbClr val="FF0000"/>
            </a:solidFill>
            <a:prstDash val="lgDash"/>
          </a:ln>
        </p:spPr>
        <p:style>
          <a:lnRef idx="1">
            <a:schemeClr val="accent1"/>
          </a:lnRef>
          <a:fillRef idx="0">
            <a:schemeClr val="accent1"/>
          </a:fillRef>
          <a:effectRef idx="0">
            <a:schemeClr val="accent1"/>
          </a:effectRef>
          <a:fontRef idx="minor">
            <a:schemeClr val="tx1"/>
          </a:fontRef>
        </p:style>
      </p:cxnSp>
      <p:cxnSp>
        <p:nvCxnSpPr>
          <p:cNvPr id="31" name="直線コネクタ 30">
            <a:extLst>
              <a:ext uri="{FF2B5EF4-FFF2-40B4-BE49-F238E27FC236}">
                <a16:creationId xmlns:a16="http://schemas.microsoft.com/office/drawing/2014/main" id="{ADEEDF10-1300-48D3-81EA-1760838AB01B}"/>
              </a:ext>
            </a:extLst>
          </p:cNvPr>
          <p:cNvCxnSpPr>
            <a:cxnSpLocks/>
          </p:cNvCxnSpPr>
          <p:nvPr/>
        </p:nvCxnSpPr>
        <p:spPr>
          <a:xfrm flipH="1" flipV="1">
            <a:off x="3808520" y="4341181"/>
            <a:ext cx="4139564" cy="1846556"/>
          </a:xfrm>
          <a:prstGeom prst="line">
            <a:avLst/>
          </a:prstGeom>
          <a:ln w="3175">
            <a:solidFill>
              <a:srgbClr val="FF0000"/>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709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5A01292-DBB5-48A9-882E-81FC03876F32}"/>
              </a:ext>
            </a:extLst>
          </p:cNvPr>
          <p:cNvSpPr>
            <a:spLocks noGrp="1"/>
          </p:cNvSpPr>
          <p:nvPr>
            <p:ph type="title"/>
          </p:nvPr>
        </p:nvSpPr>
        <p:spPr>
          <a:xfrm>
            <a:off x="403649" y="277812"/>
            <a:ext cx="7886700" cy="315911"/>
          </a:xfrm>
        </p:spPr>
        <p:txBody>
          <a:bodyPr>
            <a:normAutofit fontScale="90000"/>
          </a:bodyPr>
          <a:lstStyle/>
          <a:p>
            <a:r>
              <a:rPr kumimoji="1" lang="ja-JP" altLang="en-US" sz="3200" dirty="0">
                <a:latin typeface="HG明朝E" panose="02020909000000000000" pitchFamily="17" charset="-128"/>
                <a:ea typeface="HG明朝E" panose="02020909000000000000" pitchFamily="17" charset="-128"/>
              </a:rPr>
              <a:t>どちらが「見やすい」</a:t>
            </a:r>
            <a:r>
              <a:rPr lang="ja-JP" altLang="en-US" sz="3200" dirty="0">
                <a:latin typeface="HG明朝E" panose="02020909000000000000" pitchFamily="17" charset="-128"/>
                <a:ea typeface="HG明朝E" panose="02020909000000000000" pitchFamily="17" charset="-128"/>
              </a:rPr>
              <a:t>ですか</a:t>
            </a:r>
            <a:r>
              <a:rPr kumimoji="1" lang="ja-JP" altLang="en-US" sz="3200" dirty="0">
                <a:latin typeface="HG明朝E" panose="02020909000000000000" pitchFamily="17" charset="-128"/>
                <a:ea typeface="HG明朝E" panose="02020909000000000000" pitchFamily="17" charset="-128"/>
              </a:rPr>
              <a:t>？</a:t>
            </a:r>
          </a:p>
        </p:txBody>
      </p:sp>
      <p:pic>
        <p:nvPicPr>
          <p:cNvPr id="4" name="図 3" descr="グラフィカル ユーザー インターフェイス, テキスト, アプリケーション, Word&#10;&#10;自動的に生成された説明">
            <a:extLst>
              <a:ext uri="{FF2B5EF4-FFF2-40B4-BE49-F238E27FC236}">
                <a16:creationId xmlns:a16="http://schemas.microsoft.com/office/drawing/2014/main" id="{6E7603F9-80C5-433E-B495-655CF503AA50}"/>
              </a:ext>
            </a:extLst>
          </p:cNvPr>
          <p:cNvPicPr>
            <a:picLocks noChangeAspect="1"/>
          </p:cNvPicPr>
          <p:nvPr/>
        </p:nvPicPr>
        <p:blipFill rotWithShape="1">
          <a:blip r:embed="rId3">
            <a:extLst>
              <a:ext uri="{28A0092B-C50C-407E-A947-70E740481C1C}">
                <a14:useLocalDpi xmlns:a14="http://schemas.microsoft.com/office/drawing/2010/main" val="0"/>
              </a:ext>
            </a:extLst>
          </a:blip>
          <a:srcRect l="15193" t="7249" r="16375" b="2736"/>
          <a:stretch/>
        </p:blipFill>
        <p:spPr>
          <a:xfrm>
            <a:off x="197658" y="929620"/>
            <a:ext cx="4276688" cy="5640618"/>
          </a:xfrm>
          <a:prstGeom prst="rect">
            <a:avLst/>
          </a:prstGeom>
        </p:spPr>
      </p:pic>
      <p:pic>
        <p:nvPicPr>
          <p:cNvPr id="12" name="コンテンツ プレースホルダー 11" descr="テキスト&#10;&#10;中程度の精度で自動的に生成された説明">
            <a:extLst>
              <a:ext uri="{FF2B5EF4-FFF2-40B4-BE49-F238E27FC236}">
                <a16:creationId xmlns:a16="http://schemas.microsoft.com/office/drawing/2014/main" id="{CED7F1C0-16B5-45BE-A9A6-327E689FC0B1}"/>
              </a:ext>
            </a:extLst>
          </p:cNvPr>
          <p:cNvPicPr>
            <a:picLocks noGrp="1" noChangeAspect="1"/>
          </p:cNvPicPr>
          <p:nvPr>
            <p:ph idx="1"/>
          </p:nvPr>
        </p:nvPicPr>
        <p:blipFill rotWithShape="1">
          <a:blip r:embed="rId4">
            <a:extLst>
              <a:ext uri="{28A0092B-C50C-407E-A947-70E740481C1C}">
                <a14:useLocalDpi xmlns:a14="http://schemas.microsoft.com/office/drawing/2010/main" val="0"/>
              </a:ext>
            </a:extLst>
          </a:blip>
          <a:srcRect l="6306" t="10359" r="7012"/>
          <a:stretch/>
        </p:blipFill>
        <p:spPr>
          <a:xfrm>
            <a:off x="4731800" y="929619"/>
            <a:ext cx="4214542" cy="5640619"/>
          </a:xfrm>
        </p:spPr>
      </p:pic>
      <p:sp>
        <p:nvSpPr>
          <p:cNvPr id="13" name="正方形/長方形 12">
            <a:extLst>
              <a:ext uri="{FF2B5EF4-FFF2-40B4-BE49-F238E27FC236}">
                <a16:creationId xmlns:a16="http://schemas.microsoft.com/office/drawing/2014/main" id="{0A95D391-921C-4E51-AB71-E4B438282361}"/>
              </a:ext>
            </a:extLst>
          </p:cNvPr>
          <p:cNvSpPr/>
          <p:nvPr/>
        </p:nvSpPr>
        <p:spPr>
          <a:xfrm flipH="1">
            <a:off x="8575829" y="6036816"/>
            <a:ext cx="133166" cy="27412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525297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4EFCA4-ED7B-423C-A320-640313FB59F9}"/>
              </a:ext>
            </a:extLst>
          </p:cNvPr>
          <p:cNvSpPr>
            <a:spLocks noGrp="1"/>
          </p:cNvSpPr>
          <p:nvPr>
            <p:ph type="title"/>
          </p:nvPr>
        </p:nvSpPr>
        <p:spPr>
          <a:xfrm>
            <a:off x="276448" y="200886"/>
            <a:ext cx="8456496" cy="567029"/>
          </a:xfrm>
        </p:spPr>
        <p:txBody>
          <a:bodyPr>
            <a:normAutofit fontScale="90000"/>
          </a:bodyPr>
          <a:lstStyle/>
          <a:p>
            <a:r>
              <a:rPr kumimoji="1" lang="ja-JP" altLang="en-US" sz="2800" dirty="0">
                <a:latin typeface="HG明朝E" panose="02020909000000000000" pitchFamily="17" charset="-128"/>
                <a:ea typeface="HG明朝E" panose="02020909000000000000" pitchFamily="17" charset="-128"/>
              </a:rPr>
              <a:t>②「見やすさ」だけの問題ではない！「段落」と「改行」</a:t>
            </a:r>
          </a:p>
        </p:txBody>
      </p:sp>
      <p:sp>
        <p:nvSpPr>
          <p:cNvPr id="3" name="コンテンツ プレースホルダー 2">
            <a:extLst>
              <a:ext uri="{FF2B5EF4-FFF2-40B4-BE49-F238E27FC236}">
                <a16:creationId xmlns:a16="http://schemas.microsoft.com/office/drawing/2014/main" id="{C6F10B90-6C9E-47E5-97C2-0A298820CB71}"/>
              </a:ext>
            </a:extLst>
          </p:cNvPr>
          <p:cNvSpPr>
            <a:spLocks noGrp="1"/>
          </p:cNvSpPr>
          <p:nvPr>
            <p:ph idx="1"/>
          </p:nvPr>
        </p:nvSpPr>
        <p:spPr>
          <a:xfrm>
            <a:off x="128005" y="1032775"/>
            <a:ext cx="8753382" cy="5788241"/>
          </a:xfrm>
        </p:spPr>
        <p:txBody>
          <a:bodyPr>
            <a:normAutofit/>
          </a:bodyPr>
          <a:lstStyle/>
          <a:p>
            <a:pPr marL="0" indent="0">
              <a:buNone/>
            </a:pPr>
            <a:r>
              <a:rPr lang="ja-JP" altLang="en-US" sz="2000" dirty="0">
                <a:latin typeface="メイリオ" panose="020B0604030504040204" pitchFamily="50" charset="-128"/>
                <a:ea typeface="メイリオ" panose="020B0604030504040204" pitchFamily="50" charset="-128"/>
              </a:rPr>
              <a:t>◆「見やすさ」に関わること：第一印象</a:t>
            </a:r>
            <a:endParaRPr lang="en-US" altLang="ja-JP" sz="2000" dirty="0">
              <a:latin typeface="メイリオ" panose="020B0604030504040204" pitchFamily="50" charset="-128"/>
              <a:ea typeface="メイリオ" panose="020B0604030504040204" pitchFamily="50" charset="-128"/>
            </a:endParaRPr>
          </a:p>
          <a:p>
            <a:pPr marL="0" indent="0">
              <a:buNone/>
            </a:pPr>
            <a:r>
              <a:rPr kumimoji="1" lang="ja-JP" altLang="en-US" sz="2000" dirty="0">
                <a:latin typeface="メイリオ" panose="020B0604030504040204" pitchFamily="50" charset="-128"/>
                <a:ea typeface="メイリオ" panose="020B0604030504040204" pitchFamily="50" charset="-128"/>
              </a:rPr>
              <a:t>・数百枚以上のレポートを処理する教員↔文字で「びっしりのベタ書き」</a:t>
            </a:r>
            <a:endParaRPr kumimoji="1" lang="en-US" altLang="ja-JP" sz="2000" dirty="0">
              <a:latin typeface="メイリオ" panose="020B0604030504040204" pitchFamily="50" charset="-128"/>
              <a:ea typeface="メイリオ" panose="020B0604030504040204" pitchFamily="50" charset="-128"/>
            </a:endParaRPr>
          </a:p>
          <a:p>
            <a:pPr marL="0" indent="0">
              <a:buNone/>
            </a:pPr>
            <a:r>
              <a:rPr lang="ja-JP" altLang="en-US" sz="1600" dirty="0">
                <a:latin typeface="メイリオ" panose="020B0604030504040204" pitchFamily="50" charset="-128"/>
                <a:ea typeface="メイリオ" panose="020B0604030504040204" pitchFamily="50" charset="-128"/>
              </a:rPr>
              <a:t>（レポートや進学／就職の書類も、膨大な数を審査する場合がほとんど）</a:t>
            </a:r>
            <a:endParaRPr lang="en-US" altLang="ja-JP" sz="1600" dirty="0">
              <a:latin typeface="メイリオ" panose="020B0604030504040204" pitchFamily="50" charset="-128"/>
              <a:ea typeface="メイリオ" panose="020B0604030504040204" pitchFamily="50" charset="-128"/>
            </a:endParaRPr>
          </a:p>
          <a:p>
            <a:pPr marL="0" indent="0">
              <a:buNone/>
            </a:pPr>
            <a:endParaRPr lang="en-US" altLang="ja-JP" sz="1600" dirty="0">
              <a:latin typeface="メイリオ" panose="020B0604030504040204" pitchFamily="50" charset="-128"/>
              <a:ea typeface="メイリオ" panose="020B0604030504040204" pitchFamily="50" charset="-128"/>
            </a:endParaRPr>
          </a:p>
          <a:p>
            <a:pPr marL="0" indent="0">
              <a:buNone/>
            </a:pPr>
            <a:r>
              <a:rPr kumimoji="1" lang="ja-JP" altLang="en-US" sz="2000" dirty="0">
                <a:latin typeface="メイリオ" panose="020B0604030504040204" pitchFamily="50" charset="-128"/>
                <a:ea typeface="メイリオ" panose="020B0604030504040204" pitchFamily="50" charset="-128"/>
              </a:rPr>
              <a:t>◆「見やすさ」よりも本質的に重要なこと</a:t>
            </a:r>
            <a:r>
              <a:rPr lang="ja-JP" altLang="en-US" sz="2000" dirty="0">
                <a:latin typeface="メイリオ" panose="020B0604030504040204" pitchFamily="50" charset="-128"/>
                <a:ea typeface="メイリオ" panose="020B0604030504040204" pitchFamily="50" charset="-128"/>
              </a:rPr>
              <a:t>＝書き手の</a:t>
            </a:r>
            <a:r>
              <a:rPr lang="ja-JP" altLang="en-US" sz="2000" b="1" dirty="0">
                <a:latin typeface="メイリオ" panose="020B0604030504040204" pitchFamily="50" charset="-128"/>
                <a:ea typeface="メイリオ" panose="020B0604030504040204" pitchFamily="50" charset="-128"/>
              </a:rPr>
              <a:t>段落の理解が可視化</a:t>
            </a:r>
            <a:endParaRPr lang="en-US" altLang="ja-JP" sz="2000" b="1" dirty="0">
              <a:latin typeface="メイリオ" panose="020B0604030504040204" pitchFamily="50" charset="-128"/>
              <a:ea typeface="メイリオ" panose="020B0604030504040204" pitchFamily="50" charset="-128"/>
            </a:endParaRPr>
          </a:p>
          <a:p>
            <a:pPr marL="0" indent="0">
              <a:buNone/>
            </a:pPr>
            <a:endParaRPr lang="en-US" altLang="ja-JP" sz="300" u="sng" dirty="0">
              <a:latin typeface="メイリオ" panose="020B0604030504040204" pitchFamily="50" charset="-128"/>
              <a:ea typeface="メイリオ" panose="020B0604030504040204" pitchFamily="50" charset="-128"/>
            </a:endParaRPr>
          </a:p>
          <a:p>
            <a:pPr marL="0" indent="0">
              <a:buNone/>
            </a:pPr>
            <a:r>
              <a:rPr lang="ja-JP" altLang="en-US" sz="2000" dirty="0">
                <a:latin typeface="メイリオ" panose="020B0604030504040204" pitchFamily="50" charset="-128"/>
                <a:ea typeface="メイリオ" panose="020B0604030504040204" pitchFamily="50" charset="-128"/>
              </a:rPr>
              <a:t>・優れた文章は、構造（主張・根拠・結論）が各段落で繰り返されている</a:t>
            </a:r>
            <a:endParaRPr lang="en-US" altLang="ja-JP" sz="2000" dirty="0">
              <a:latin typeface="メイリオ" panose="020B0604030504040204" pitchFamily="50" charset="-128"/>
              <a:ea typeface="メイリオ" panose="020B0604030504040204" pitchFamily="50" charset="-128"/>
            </a:endParaRPr>
          </a:p>
          <a:p>
            <a:pPr marL="0" indent="0">
              <a:buNone/>
            </a:pPr>
            <a:r>
              <a:rPr lang="ja-JP" altLang="en-US" sz="2000" dirty="0">
                <a:latin typeface="メイリオ" panose="020B0604030504040204" pitchFamily="50" charset="-128"/>
                <a:ea typeface="メイリオ" panose="020B0604030504040204" pitchFamily="50" charset="-128"/>
              </a:rPr>
              <a:t>・</a:t>
            </a:r>
            <a:r>
              <a:rPr kumimoji="1" lang="ja-JP" altLang="en-US" sz="2000" dirty="0">
                <a:solidFill>
                  <a:srgbClr val="FF0000"/>
                </a:solidFill>
                <a:latin typeface="メイリオ" panose="020B0604030504040204" pitchFamily="50" charset="-128"/>
                <a:ea typeface="メイリオ" panose="020B0604030504040204" pitchFamily="50" charset="-128"/>
              </a:rPr>
              <a:t>段落分けが適切→書き手がパラグラフ・ライティングの技術を身につ</a:t>
            </a:r>
            <a:endParaRPr kumimoji="1" lang="en-US" altLang="ja-JP" sz="2000" dirty="0">
              <a:solidFill>
                <a:srgbClr val="FF0000"/>
              </a:solidFill>
              <a:latin typeface="メイリオ" panose="020B0604030504040204" pitchFamily="50" charset="-128"/>
              <a:ea typeface="メイリオ" panose="020B0604030504040204" pitchFamily="50" charset="-128"/>
            </a:endParaRPr>
          </a:p>
          <a:p>
            <a:pPr marL="0" indent="0">
              <a:buNone/>
            </a:pPr>
            <a:r>
              <a:rPr lang="ja-JP" altLang="en-US" sz="2000" dirty="0">
                <a:solidFill>
                  <a:srgbClr val="FF0000"/>
                </a:solidFill>
                <a:latin typeface="メイリオ" panose="020B0604030504040204" pitchFamily="50" charset="-128"/>
                <a:ea typeface="メイリオ" panose="020B0604030504040204" pitchFamily="50" charset="-128"/>
              </a:rPr>
              <a:t>　</a:t>
            </a:r>
            <a:r>
              <a:rPr kumimoji="1" lang="ja-JP" altLang="en-US" sz="2000" dirty="0">
                <a:solidFill>
                  <a:srgbClr val="FF0000"/>
                </a:solidFill>
                <a:latin typeface="メイリオ" panose="020B0604030504040204" pitchFamily="50" charset="-128"/>
                <a:ea typeface="メイリオ" panose="020B0604030504040204" pitchFamily="50" charset="-128"/>
              </a:rPr>
              <a:t>けていることや、内容をきちんと論じられていることが一見してわかる</a:t>
            </a:r>
            <a:endParaRPr kumimoji="1" lang="en-US" altLang="ja-JP" sz="2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→ぱっと見の印象で、内容の質が</a:t>
            </a:r>
            <a:endParaRPr kumimoji="1" lang="en-US" altLang="ja-JP" sz="2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ja-JP" altLang="en-US" sz="2000" dirty="0">
                <a:solidFill>
                  <a:prstClr val="black"/>
                </a:solidFill>
                <a:latin typeface="メイリオ" panose="020B0604030504040204" pitchFamily="50" charset="-128"/>
                <a:ea typeface="メイリオ" panose="020B0604030504040204" pitchFamily="50" charset="-128"/>
              </a:rPr>
              <a:t>　　</a:t>
            </a:r>
            <a:r>
              <a:rPr kumimoji="1" lang="ja-JP" altLang="en-US" sz="2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おおまかに測られてしまう</a:t>
            </a:r>
            <a:endParaRPr lang="en-US" altLang="ja-JP" sz="2000" dirty="0">
              <a:solidFill>
                <a:prstClr val="black"/>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1" lang="en-US" altLang="ja-JP" sz="2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en-US" altLang="ja-JP" sz="2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2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鉄則</a:t>
            </a:r>
            <a:r>
              <a:rPr kumimoji="1" lang="en-US" altLang="ja-JP" sz="2000" b="0" i="0" u="none"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en-US" altLang="ja-JP" sz="20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1</a:t>
            </a:r>
            <a:r>
              <a:rPr kumimoji="1" lang="ja-JP" altLang="en-US" sz="20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つの段落に論点</a:t>
            </a:r>
            <a:r>
              <a:rPr kumimoji="1" lang="en-US" altLang="ja-JP" sz="20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20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主張</a:t>
            </a:r>
            <a:r>
              <a:rPr kumimoji="1" lang="en-US" altLang="ja-JP" sz="20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a:t>
            </a:r>
            <a:r>
              <a:rPr kumimoji="1" lang="ja-JP" altLang="en-US" sz="20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は</a:t>
            </a:r>
            <a:r>
              <a:rPr kumimoji="1" lang="en-US" altLang="ja-JP" sz="20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1</a:t>
            </a:r>
            <a:r>
              <a:rPr kumimoji="1" lang="ja-JP" altLang="en-US" sz="2000" b="1"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つ</a:t>
            </a:r>
            <a:r>
              <a:rPr lang="ja-JP" altLang="en-US" sz="2000" b="1" u="sng" dirty="0">
                <a:solidFill>
                  <a:prstClr val="black"/>
                </a:solidFill>
                <a:latin typeface="メイリオ" panose="020B0604030504040204" pitchFamily="50" charset="-128"/>
                <a:ea typeface="メイリオ" panose="020B0604030504040204" pitchFamily="50" charset="-128"/>
              </a:rPr>
              <a:t>！</a:t>
            </a:r>
            <a:endParaRPr lang="en-US" altLang="ja-JP" sz="2000" b="1" u="sng" dirty="0">
              <a:solidFill>
                <a:prstClr val="black"/>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2000" dirty="0">
                <a:solidFill>
                  <a:prstClr val="black"/>
                </a:solidFill>
                <a:latin typeface="メイリオ" panose="020B0604030504040204" pitchFamily="50" charset="-128"/>
                <a:ea typeface="メイリオ" panose="020B0604030504040204" pitchFamily="50" charset="-128"/>
              </a:rPr>
              <a:t>・書く前に話の流れを検討しよう。</a:t>
            </a:r>
            <a:endParaRPr kumimoji="1" lang="en-US" altLang="ja-JP" sz="2000" dirty="0">
              <a:solidFill>
                <a:prstClr val="black"/>
              </a:solidFill>
              <a:latin typeface="メイリオ" panose="020B0604030504040204" pitchFamily="50" charset="-128"/>
              <a:ea typeface="メイリオ" panose="020B0604030504040204" pitchFamily="50" charset="-128"/>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ja-JP" altLang="en-US" sz="2000" dirty="0">
                <a:solidFill>
                  <a:prstClr val="black"/>
                </a:solidFill>
                <a:latin typeface="メイリオ" panose="020B0604030504040204" pitchFamily="50" charset="-128"/>
                <a:ea typeface="メイリオ" panose="020B0604030504040204" pitchFamily="50" charset="-128"/>
              </a:rPr>
              <a:t>または、読み直して段落分けを見直そう。</a:t>
            </a:r>
            <a:endParaRPr kumimoji="1" lang="en-US" altLang="ja-JP" sz="2000" dirty="0">
              <a:latin typeface="メイリオ" panose="020B0604030504040204" pitchFamily="50" charset="-128"/>
              <a:ea typeface="メイリオ" panose="020B0604030504040204" pitchFamily="50" charset="-128"/>
            </a:endParaRPr>
          </a:p>
        </p:txBody>
      </p:sp>
      <p:pic>
        <p:nvPicPr>
          <p:cNvPr id="5" name="図 4" descr="グラフィカル ユーザー インターフェイス, アプリケーション, Word&#10;&#10;自動的に生成された説明">
            <a:extLst>
              <a:ext uri="{FF2B5EF4-FFF2-40B4-BE49-F238E27FC236}">
                <a16:creationId xmlns:a16="http://schemas.microsoft.com/office/drawing/2014/main" id="{DDEB5027-6990-48C7-A794-D5B004A993C6}"/>
              </a:ext>
            </a:extLst>
          </p:cNvPr>
          <p:cNvPicPr>
            <a:picLocks noChangeAspect="1"/>
          </p:cNvPicPr>
          <p:nvPr/>
        </p:nvPicPr>
        <p:blipFill rotWithShape="1">
          <a:blip r:embed="rId3">
            <a:extLst>
              <a:ext uri="{28A0092B-C50C-407E-A947-70E740481C1C}">
                <a14:useLocalDpi xmlns:a14="http://schemas.microsoft.com/office/drawing/2010/main" val="0"/>
              </a:ext>
            </a:extLst>
          </a:blip>
          <a:srcRect l="19495" t="31446" r="21316" b="37842"/>
          <a:stretch/>
        </p:blipFill>
        <p:spPr>
          <a:xfrm>
            <a:off x="4954772" y="4178596"/>
            <a:ext cx="4189229" cy="2679405"/>
          </a:xfrm>
          <a:prstGeom prst="rect">
            <a:avLst/>
          </a:prstGeom>
        </p:spPr>
      </p:pic>
    </p:spTree>
    <p:extLst>
      <p:ext uri="{BB962C8B-B14F-4D97-AF65-F5344CB8AC3E}">
        <p14:creationId xmlns:p14="http://schemas.microsoft.com/office/powerpoint/2010/main" val="32156375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4EFCA4-ED7B-423C-A320-640313FB59F9}"/>
              </a:ext>
            </a:extLst>
          </p:cNvPr>
          <p:cNvSpPr>
            <a:spLocks noGrp="1"/>
          </p:cNvSpPr>
          <p:nvPr>
            <p:ph type="title"/>
          </p:nvPr>
        </p:nvSpPr>
        <p:spPr>
          <a:xfrm>
            <a:off x="283466" y="88042"/>
            <a:ext cx="8300621" cy="567029"/>
          </a:xfrm>
        </p:spPr>
        <p:txBody>
          <a:bodyPr>
            <a:normAutofit/>
          </a:bodyPr>
          <a:lstStyle/>
          <a:p>
            <a:r>
              <a:rPr kumimoji="1" lang="ja-JP" altLang="en-US" sz="2800" dirty="0">
                <a:latin typeface="HG明朝E" panose="02020909000000000000" pitchFamily="17" charset="-128"/>
                <a:ea typeface="HG明朝E" panose="02020909000000000000" pitchFamily="17" charset="-128"/>
              </a:rPr>
              <a:t>③フォント・フォントサイズ・ページ設定</a:t>
            </a:r>
          </a:p>
        </p:txBody>
      </p:sp>
      <p:sp>
        <p:nvSpPr>
          <p:cNvPr id="3" name="コンテンツ プレースホルダー 2">
            <a:extLst>
              <a:ext uri="{FF2B5EF4-FFF2-40B4-BE49-F238E27FC236}">
                <a16:creationId xmlns:a16="http://schemas.microsoft.com/office/drawing/2014/main" id="{C6F10B90-6C9E-47E5-97C2-0A298820CB71}"/>
              </a:ext>
            </a:extLst>
          </p:cNvPr>
          <p:cNvSpPr>
            <a:spLocks noGrp="1"/>
          </p:cNvSpPr>
          <p:nvPr>
            <p:ph idx="1"/>
          </p:nvPr>
        </p:nvSpPr>
        <p:spPr>
          <a:xfrm>
            <a:off x="195309" y="776791"/>
            <a:ext cx="8753382" cy="6081209"/>
          </a:xfrm>
        </p:spPr>
        <p:txBody>
          <a:bodyPr>
            <a:normAutofit/>
          </a:bodyPr>
          <a:lstStyle/>
          <a:p>
            <a:pPr marL="0" indent="0">
              <a:buNone/>
            </a:pPr>
            <a:r>
              <a:rPr lang="ja-JP" altLang="en-US" sz="2000" dirty="0">
                <a:latin typeface="メイリオ" panose="020B0604030504040204" pitchFamily="50" charset="-128"/>
                <a:ea typeface="メイリオ" panose="020B0604030504040204" pitchFamily="50" charset="-128"/>
              </a:rPr>
              <a:t>◆よくある悪い例</a:t>
            </a:r>
            <a:endParaRPr lang="en-US" altLang="ja-JP" sz="2000" dirty="0">
              <a:latin typeface="メイリオ" panose="020B0604030504040204" pitchFamily="50" charset="-128"/>
              <a:ea typeface="メイリオ" panose="020B0604030504040204" pitchFamily="50" charset="-128"/>
            </a:endParaRPr>
          </a:p>
          <a:p>
            <a:pPr marL="0" indent="0">
              <a:buNone/>
            </a:pPr>
            <a:r>
              <a:rPr lang="ja-JP" altLang="en-US" sz="2000" b="1" dirty="0">
                <a:latin typeface="メイリオ" panose="020B0604030504040204" pitchFamily="50" charset="-128"/>
                <a:ea typeface="メイリオ" panose="020B0604030504040204" pitchFamily="50" charset="-128"/>
              </a:rPr>
              <a:t>・タイトルだけ異様に大きい</a:t>
            </a:r>
            <a:endParaRPr lang="en-US" altLang="ja-JP" sz="2000" b="1" dirty="0">
              <a:latin typeface="メイリオ" panose="020B0604030504040204" pitchFamily="50" charset="-128"/>
              <a:ea typeface="メイリオ" panose="020B0604030504040204" pitchFamily="50" charset="-128"/>
            </a:endParaRPr>
          </a:p>
          <a:p>
            <a:pPr marL="0" indent="0">
              <a:buNone/>
            </a:pPr>
            <a:r>
              <a:rPr kumimoji="1" lang="ja-JP" altLang="en-US" sz="2000" b="1" dirty="0">
                <a:latin typeface="メイリオ" panose="020B0604030504040204" pitchFamily="50" charset="-128"/>
                <a:ea typeface="メイリオ" panose="020B0604030504040204" pitchFamily="50" charset="-128"/>
              </a:rPr>
              <a:t>・本文の文字の大きさや行間が異様に大きい</a:t>
            </a:r>
            <a:endParaRPr kumimoji="1" lang="en-US" altLang="ja-JP" sz="2000" b="1" dirty="0">
              <a:latin typeface="メイリオ" panose="020B0604030504040204" pitchFamily="50" charset="-128"/>
              <a:ea typeface="メイリオ" panose="020B0604030504040204" pitchFamily="50" charset="-128"/>
            </a:endParaRPr>
          </a:p>
          <a:p>
            <a:pPr marL="0" indent="0">
              <a:buNone/>
            </a:pPr>
            <a:r>
              <a:rPr lang="ja-JP" altLang="en-US" sz="2000" dirty="0">
                <a:latin typeface="メイリオ" panose="020B0604030504040204" pitchFamily="50" charset="-128"/>
                <a:ea typeface="メイリオ" panose="020B0604030504040204" pitchFamily="50" charset="-128"/>
              </a:rPr>
              <a:t>　　→ページ数稼ぎの印象を持たれやすい</a:t>
            </a:r>
            <a:endParaRPr lang="en-US" altLang="ja-JP" sz="2000" dirty="0">
              <a:latin typeface="メイリオ" panose="020B0604030504040204" pitchFamily="50" charset="-128"/>
              <a:ea typeface="メイリオ" panose="020B0604030504040204" pitchFamily="50" charset="-128"/>
            </a:endParaRPr>
          </a:p>
          <a:p>
            <a:pPr marL="0" indent="0">
              <a:buNone/>
            </a:pPr>
            <a:r>
              <a:rPr kumimoji="1" lang="ja-JP" altLang="en-US" sz="2000" b="1" dirty="0">
                <a:latin typeface="メイリオ" panose="020B0604030504040204" pitchFamily="50" charset="-128"/>
                <a:ea typeface="メイリオ" panose="020B0604030504040204" pitchFamily="50" charset="-128"/>
              </a:rPr>
              <a:t>・文章のところどころに異なるフォントが</a:t>
            </a:r>
            <a:endParaRPr kumimoji="1" lang="en-US" altLang="ja-JP" sz="2000" b="1" dirty="0">
              <a:latin typeface="メイリオ" panose="020B0604030504040204" pitchFamily="50" charset="-128"/>
              <a:ea typeface="メイリオ" panose="020B0604030504040204" pitchFamily="50" charset="-128"/>
            </a:endParaRPr>
          </a:p>
          <a:p>
            <a:pPr marL="0" indent="0">
              <a:buNone/>
            </a:pPr>
            <a:r>
              <a:rPr kumimoji="1" lang="ja-JP" altLang="en-US" sz="2000" b="1" dirty="0">
                <a:latin typeface="メイリオ" panose="020B0604030504040204" pitchFamily="50" charset="-128"/>
                <a:ea typeface="メイリオ" panose="020B0604030504040204" pitchFamily="50" charset="-128"/>
              </a:rPr>
              <a:t>　混じっている</a:t>
            </a:r>
            <a:endParaRPr kumimoji="1" lang="en-US" altLang="ja-JP" sz="2000" b="1" dirty="0">
              <a:latin typeface="メイリオ" panose="020B0604030504040204" pitchFamily="50" charset="-128"/>
              <a:ea typeface="メイリオ" panose="020B0604030504040204" pitchFamily="50" charset="-128"/>
            </a:endParaRPr>
          </a:p>
          <a:p>
            <a:pPr marL="0" indent="0">
              <a:buNone/>
            </a:pPr>
            <a:r>
              <a:rPr lang="ja-JP" altLang="en-US" sz="2000" dirty="0">
                <a:latin typeface="メイリオ" panose="020B0604030504040204" pitchFamily="50" charset="-128"/>
                <a:ea typeface="メイリオ" panose="020B0604030504040204" pitchFamily="50" charset="-128"/>
              </a:rPr>
              <a:t>　　→コピー＆ペーストの疑い</a:t>
            </a:r>
            <a:endParaRPr lang="en-US" altLang="ja-JP" sz="2000" dirty="0">
              <a:latin typeface="メイリオ" panose="020B0604030504040204" pitchFamily="50" charset="-128"/>
              <a:ea typeface="メイリオ" panose="020B0604030504040204" pitchFamily="50" charset="-128"/>
            </a:endParaRPr>
          </a:p>
          <a:p>
            <a:pPr marL="0" indent="0">
              <a:buNone/>
            </a:pPr>
            <a:r>
              <a:rPr kumimoji="1" lang="ja-JP" altLang="en-US" sz="2000" dirty="0">
                <a:latin typeface="メイリオ" panose="020B0604030504040204" pitchFamily="50" charset="-128"/>
                <a:ea typeface="メイリオ" panose="020B0604030504040204" pitchFamily="50" charset="-128"/>
              </a:rPr>
              <a:t>　　→印刷 </a:t>
            </a:r>
            <a:r>
              <a:rPr kumimoji="1" lang="en-US" altLang="ja-JP" sz="2000" dirty="0">
                <a:latin typeface="メイリオ" panose="020B0604030504040204" pitchFamily="50" charset="-128"/>
                <a:ea typeface="メイリオ" panose="020B0604030504040204" pitchFamily="50" charset="-128"/>
              </a:rPr>
              <a:t>or PDF</a:t>
            </a:r>
            <a:r>
              <a:rPr kumimoji="1" lang="ja-JP" altLang="en-US" sz="2000" dirty="0">
                <a:latin typeface="メイリオ" panose="020B0604030504040204" pitchFamily="50" charset="-128"/>
                <a:ea typeface="メイリオ" panose="020B0604030504040204" pitchFamily="50" charset="-128"/>
              </a:rPr>
              <a:t>化すると気付きやすい</a:t>
            </a:r>
            <a:endParaRPr kumimoji="1" lang="en-US" altLang="ja-JP" sz="2000" dirty="0">
              <a:latin typeface="メイリオ" panose="020B0604030504040204" pitchFamily="50" charset="-128"/>
              <a:ea typeface="メイリオ" panose="020B0604030504040204" pitchFamily="50" charset="-128"/>
            </a:endParaRPr>
          </a:p>
          <a:p>
            <a:pPr marL="0" indent="0">
              <a:buNone/>
            </a:pPr>
            <a:r>
              <a:rPr kumimoji="1" lang="ja-JP" altLang="en-US" sz="2000" b="1" dirty="0">
                <a:latin typeface="メイリオ" panose="020B0604030504040204" pitchFamily="50" charset="-128"/>
                <a:ea typeface="メイリオ" panose="020B0604030504040204" pitchFamily="50" charset="-128"/>
              </a:rPr>
              <a:t>・段落ごとの間が</a:t>
            </a:r>
            <a:r>
              <a:rPr kumimoji="1" lang="en-US" altLang="ja-JP" sz="2000" b="1" dirty="0">
                <a:latin typeface="メイリオ" panose="020B0604030504040204" pitchFamily="50" charset="-128"/>
                <a:ea typeface="メイリオ" panose="020B0604030504040204" pitchFamily="50" charset="-128"/>
              </a:rPr>
              <a:t>1</a:t>
            </a:r>
            <a:r>
              <a:rPr kumimoji="1" lang="ja-JP" altLang="en-US" sz="2000" b="1" dirty="0">
                <a:latin typeface="メイリオ" panose="020B0604030504040204" pitchFamily="50" charset="-128"/>
                <a:ea typeface="メイリオ" panose="020B0604030504040204" pitchFamily="50" charset="-128"/>
              </a:rPr>
              <a:t>行空けられている</a:t>
            </a:r>
            <a:endParaRPr kumimoji="1" lang="en-US" altLang="ja-JP" sz="2000" b="1" dirty="0">
              <a:latin typeface="メイリオ" panose="020B0604030504040204" pitchFamily="50" charset="-128"/>
              <a:ea typeface="メイリオ" panose="020B0604030504040204" pitchFamily="50" charset="-128"/>
            </a:endParaRPr>
          </a:p>
          <a:p>
            <a:pPr marL="0" indent="0">
              <a:buNone/>
            </a:pPr>
            <a:r>
              <a:rPr kumimoji="1" lang="ja-JP" altLang="en-US" sz="2000" dirty="0">
                <a:latin typeface="メイリオ" panose="020B0604030504040204" pitchFamily="50" charset="-128"/>
                <a:ea typeface="メイリオ" panose="020B0604030504040204" pitchFamily="50" charset="-128"/>
              </a:rPr>
              <a:t>　　→ブログのようなレポートに</a:t>
            </a:r>
            <a:endParaRPr kumimoji="1" lang="en-US" altLang="ja-JP" sz="2000" dirty="0">
              <a:latin typeface="メイリオ" panose="020B0604030504040204" pitchFamily="50" charset="-128"/>
              <a:ea typeface="メイリオ" panose="020B0604030504040204" pitchFamily="50" charset="-128"/>
            </a:endParaRPr>
          </a:p>
          <a:p>
            <a:pPr marL="0" indent="0">
              <a:buNone/>
            </a:pPr>
            <a:endParaRPr lang="en-US" altLang="ja-JP" sz="2000" b="1" dirty="0">
              <a:latin typeface="メイリオ" panose="020B0604030504040204" pitchFamily="50" charset="-128"/>
              <a:ea typeface="メイリオ" panose="020B0604030504040204" pitchFamily="50" charset="-128"/>
            </a:endParaRPr>
          </a:p>
          <a:p>
            <a:pPr marL="0" indent="0">
              <a:buNone/>
            </a:pPr>
            <a:r>
              <a:rPr kumimoji="1" lang="en-US" altLang="ja-JP" sz="2000" b="1" dirty="0">
                <a:latin typeface="メイリオ" panose="020B0604030504040204" pitchFamily="50" charset="-128"/>
                <a:ea typeface="メイリオ" panose="020B0604030504040204" pitchFamily="50" charset="-128"/>
              </a:rPr>
              <a:t>【</a:t>
            </a:r>
            <a:r>
              <a:rPr kumimoji="1" lang="ja-JP" altLang="en-US" sz="2000" b="1" dirty="0">
                <a:latin typeface="メイリオ" panose="020B0604030504040204" pitchFamily="50" charset="-128"/>
                <a:ea typeface="メイリオ" panose="020B0604030504040204" pitchFamily="50" charset="-128"/>
              </a:rPr>
              <a:t>鉄則</a:t>
            </a:r>
            <a:r>
              <a:rPr kumimoji="1" lang="en-US" altLang="ja-JP" sz="2000" b="1" dirty="0">
                <a:latin typeface="メイリオ" panose="020B0604030504040204" pitchFamily="50" charset="-128"/>
                <a:ea typeface="メイリオ" panose="020B0604030504040204" pitchFamily="50" charset="-128"/>
              </a:rPr>
              <a:t>】</a:t>
            </a:r>
          </a:p>
          <a:p>
            <a:pPr marL="0" indent="0">
              <a:buNone/>
            </a:pPr>
            <a:r>
              <a:rPr lang="ja-JP" altLang="en-US" sz="2000" dirty="0">
                <a:latin typeface="メイリオ" panose="020B0604030504040204" pitchFamily="50" charset="-128"/>
                <a:ea typeface="メイリオ" panose="020B0604030504040204" pitchFamily="50" charset="-128"/>
              </a:rPr>
              <a:t>・</a:t>
            </a:r>
            <a:r>
              <a:rPr lang="ja-JP" altLang="en-US" sz="2000" dirty="0">
                <a:solidFill>
                  <a:srgbClr val="FF0000"/>
                </a:solidFill>
                <a:latin typeface="メイリオ" panose="020B0604030504040204" pitchFamily="50" charset="-128"/>
                <a:ea typeface="メイリオ" panose="020B0604030504040204" pitchFamily="50" charset="-128"/>
              </a:rPr>
              <a:t>フォント／フォントサイズ／ページ設定は</a:t>
            </a:r>
            <a:endParaRPr lang="en-US" altLang="ja-JP" sz="2000" dirty="0">
              <a:solidFill>
                <a:srgbClr val="FF0000"/>
              </a:solidFill>
              <a:latin typeface="メイリオ" panose="020B0604030504040204" pitchFamily="50" charset="-128"/>
              <a:ea typeface="メイリオ" panose="020B0604030504040204" pitchFamily="50" charset="-128"/>
            </a:endParaRPr>
          </a:p>
          <a:p>
            <a:pPr marL="0" indent="0">
              <a:buNone/>
            </a:pPr>
            <a:r>
              <a:rPr lang="ja-JP" altLang="en-US" sz="2000" dirty="0">
                <a:solidFill>
                  <a:srgbClr val="FF0000"/>
                </a:solidFill>
                <a:latin typeface="メイリオ" panose="020B0604030504040204" pitchFamily="50" charset="-128"/>
                <a:ea typeface="メイリオ" panose="020B0604030504040204" pitchFamily="50" charset="-128"/>
              </a:rPr>
              <a:t>　基本的に初期設定</a:t>
            </a:r>
            <a:r>
              <a:rPr lang="ja-JP" altLang="en-US" sz="2000" dirty="0">
                <a:latin typeface="メイリオ" panose="020B0604030504040204" pitchFamily="50" charset="-128"/>
                <a:ea typeface="メイリオ" panose="020B0604030504040204" pitchFamily="50" charset="-128"/>
              </a:rPr>
              <a:t>を。</a:t>
            </a:r>
            <a:endParaRPr lang="en-US" altLang="ja-JP" sz="2000" dirty="0">
              <a:latin typeface="メイリオ" panose="020B0604030504040204" pitchFamily="50" charset="-128"/>
              <a:ea typeface="メイリオ" panose="020B0604030504040204" pitchFamily="50" charset="-128"/>
            </a:endParaRPr>
          </a:p>
          <a:p>
            <a:pPr marL="0" indent="0">
              <a:buNone/>
            </a:pPr>
            <a:r>
              <a:rPr kumimoji="1" lang="ja-JP" altLang="en-US" sz="2000" dirty="0">
                <a:latin typeface="メイリオ" panose="020B0604030504040204" pitchFamily="50" charset="-128"/>
                <a:ea typeface="メイリオ" panose="020B0604030504040204" pitchFamily="50" charset="-128"/>
              </a:rPr>
              <a:t>・タイトルは「</a:t>
            </a:r>
            <a:r>
              <a:rPr kumimoji="1" lang="ja-JP" altLang="en-US" sz="2000" dirty="0">
                <a:solidFill>
                  <a:srgbClr val="FF0000"/>
                </a:solidFill>
                <a:latin typeface="メイリオ" panose="020B0604030504040204" pitchFamily="50" charset="-128"/>
                <a:ea typeface="メイリオ" panose="020B0604030504040204" pitchFamily="50" charset="-128"/>
              </a:rPr>
              <a:t>適度に</a:t>
            </a:r>
            <a:r>
              <a:rPr kumimoji="1" lang="ja-JP" altLang="en-US" sz="2000" dirty="0">
                <a:latin typeface="メイリオ" panose="020B0604030504040204" pitchFamily="50" charset="-128"/>
                <a:ea typeface="メイリオ" panose="020B0604030504040204" pitchFamily="50" charset="-128"/>
              </a:rPr>
              <a:t>」強調する程度。</a:t>
            </a:r>
            <a:endParaRPr kumimoji="1" lang="en-US" altLang="ja-JP" sz="2000" dirty="0">
              <a:latin typeface="メイリオ" panose="020B0604030504040204" pitchFamily="50" charset="-128"/>
              <a:ea typeface="メイリオ" panose="020B0604030504040204" pitchFamily="50" charset="-128"/>
            </a:endParaRPr>
          </a:p>
        </p:txBody>
      </p:sp>
      <p:pic>
        <p:nvPicPr>
          <p:cNvPr id="6" name="図 5" descr="グラフィカル ユーザー インターフェイス, アプリケーション, Word&#10;&#10;自動的に生成された説明">
            <a:extLst>
              <a:ext uri="{FF2B5EF4-FFF2-40B4-BE49-F238E27FC236}">
                <a16:creationId xmlns:a16="http://schemas.microsoft.com/office/drawing/2014/main" id="{CB1AFB0C-C4C5-475F-98CB-B4BD22A4B625}"/>
              </a:ext>
            </a:extLst>
          </p:cNvPr>
          <p:cNvPicPr>
            <a:picLocks noChangeAspect="1"/>
          </p:cNvPicPr>
          <p:nvPr/>
        </p:nvPicPr>
        <p:blipFill rotWithShape="1">
          <a:blip r:embed="rId3">
            <a:extLst>
              <a:ext uri="{28A0092B-C50C-407E-A947-70E740481C1C}">
                <a14:useLocalDpi xmlns:a14="http://schemas.microsoft.com/office/drawing/2010/main" val="0"/>
              </a:ext>
            </a:extLst>
          </a:blip>
          <a:srcRect l="16211" t="15599" r="16211" b="32168"/>
          <a:stretch/>
        </p:blipFill>
        <p:spPr>
          <a:xfrm>
            <a:off x="5512332" y="656564"/>
            <a:ext cx="3452955" cy="2710638"/>
          </a:xfrm>
          <a:prstGeom prst="rect">
            <a:avLst/>
          </a:prstGeom>
        </p:spPr>
      </p:pic>
      <p:pic>
        <p:nvPicPr>
          <p:cNvPr id="10" name="図 9" descr="テキスト, 手紙&#10;&#10;自動的に生成された説明">
            <a:extLst>
              <a:ext uri="{FF2B5EF4-FFF2-40B4-BE49-F238E27FC236}">
                <a16:creationId xmlns:a16="http://schemas.microsoft.com/office/drawing/2014/main" id="{F625B504-FE22-4E73-B1E3-4B960D2D7A6D}"/>
              </a:ext>
            </a:extLst>
          </p:cNvPr>
          <p:cNvPicPr>
            <a:picLocks noChangeAspect="1"/>
          </p:cNvPicPr>
          <p:nvPr/>
        </p:nvPicPr>
        <p:blipFill rotWithShape="1">
          <a:blip r:embed="rId4">
            <a:extLst>
              <a:ext uri="{28A0092B-C50C-407E-A947-70E740481C1C}">
                <a14:useLocalDpi xmlns:a14="http://schemas.microsoft.com/office/drawing/2010/main" val="0"/>
              </a:ext>
            </a:extLst>
          </a:blip>
          <a:srcRect t="15599" b="6925"/>
          <a:stretch/>
        </p:blipFill>
        <p:spPr>
          <a:xfrm>
            <a:off x="5528930" y="3490798"/>
            <a:ext cx="3419761" cy="3339958"/>
          </a:xfrm>
          <a:prstGeom prst="rect">
            <a:avLst/>
          </a:prstGeom>
        </p:spPr>
      </p:pic>
      <p:cxnSp>
        <p:nvCxnSpPr>
          <p:cNvPr id="5" name="直線コネクタ 4">
            <a:extLst>
              <a:ext uri="{FF2B5EF4-FFF2-40B4-BE49-F238E27FC236}">
                <a16:creationId xmlns:a16="http://schemas.microsoft.com/office/drawing/2014/main" id="{EC557563-588B-489A-8C36-536E09A2EDB2}"/>
              </a:ext>
            </a:extLst>
          </p:cNvPr>
          <p:cNvCxnSpPr/>
          <p:nvPr/>
        </p:nvCxnSpPr>
        <p:spPr>
          <a:xfrm>
            <a:off x="3636335" y="1329070"/>
            <a:ext cx="2530549" cy="340242"/>
          </a:xfrm>
          <a:prstGeom prst="line">
            <a:avLst/>
          </a:prstGeom>
          <a:ln>
            <a:solidFill>
              <a:srgbClr val="FF0000"/>
            </a:solidFill>
            <a:prstDash val="lgDash"/>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B326924F-847A-4697-90F3-D63E4CF5A40D}"/>
              </a:ext>
            </a:extLst>
          </p:cNvPr>
          <p:cNvCxnSpPr>
            <a:cxnSpLocks/>
          </p:cNvCxnSpPr>
          <p:nvPr/>
        </p:nvCxnSpPr>
        <p:spPr>
          <a:xfrm>
            <a:off x="5156791" y="1909278"/>
            <a:ext cx="839972" cy="2907271"/>
          </a:xfrm>
          <a:prstGeom prst="line">
            <a:avLst/>
          </a:prstGeom>
          <a:ln>
            <a:solidFill>
              <a:srgbClr val="FF0000"/>
            </a:solidFill>
            <a:prstDash val="lg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683764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10CB77A-DE8F-4BE0-9884-1A4964AB3553}"/>
              </a:ext>
            </a:extLst>
          </p:cNvPr>
          <p:cNvSpPr>
            <a:spLocks noGrp="1"/>
          </p:cNvSpPr>
          <p:nvPr>
            <p:ph type="title"/>
          </p:nvPr>
        </p:nvSpPr>
        <p:spPr>
          <a:xfrm>
            <a:off x="405366" y="280066"/>
            <a:ext cx="7886700" cy="478253"/>
          </a:xfrm>
        </p:spPr>
        <p:txBody>
          <a:bodyPr>
            <a:normAutofit fontScale="90000"/>
          </a:bodyPr>
          <a:lstStyle/>
          <a:p>
            <a:r>
              <a:rPr lang="ja-JP" altLang="en-US" sz="3200" dirty="0">
                <a:latin typeface="HG明朝E" panose="02020909000000000000" pitchFamily="17" charset="-128"/>
                <a:ea typeface="HG明朝E" panose="02020909000000000000" pitchFamily="17" charset="-128"/>
              </a:rPr>
              <a:t>④</a:t>
            </a:r>
            <a:r>
              <a:rPr kumimoji="1" lang="ja-JP" altLang="en-US" sz="3200" dirty="0">
                <a:latin typeface="HG明朝E" panose="02020909000000000000" pitchFamily="17" charset="-128"/>
                <a:ea typeface="HG明朝E" panose="02020909000000000000" pitchFamily="17" charset="-128"/>
              </a:rPr>
              <a:t>文字数は適切か</a:t>
            </a:r>
          </a:p>
        </p:txBody>
      </p:sp>
      <p:sp>
        <p:nvSpPr>
          <p:cNvPr id="3" name="コンテンツ プレースホルダー 2">
            <a:extLst>
              <a:ext uri="{FF2B5EF4-FFF2-40B4-BE49-F238E27FC236}">
                <a16:creationId xmlns:a16="http://schemas.microsoft.com/office/drawing/2014/main" id="{5099F0D7-8A21-4B31-B695-FDC2D5AB252B}"/>
              </a:ext>
            </a:extLst>
          </p:cNvPr>
          <p:cNvSpPr>
            <a:spLocks noGrp="1"/>
          </p:cNvSpPr>
          <p:nvPr>
            <p:ph idx="1"/>
          </p:nvPr>
        </p:nvSpPr>
        <p:spPr>
          <a:xfrm>
            <a:off x="266330" y="958788"/>
            <a:ext cx="8780016" cy="5788241"/>
          </a:xfrm>
        </p:spPr>
        <p:txBody>
          <a:bodyPr>
            <a:normAutofit/>
          </a:bodyPr>
          <a:lstStyle/>
          <a:p>
            <a:pPr marL="0" indent="0">
              <a:buNone/>
            </a:pPr>
            <a:r>
              <a:rPr kumimoji="1" lang="ja-JP" altLang="en-US" sz="2000" dirty="0">
                <a:latin typeface="メイリオ" panose="020B0604030504040204" pitchFamily="50" charset="-128"/>
                <a:ea typeface="メイリオ" panose="020B0604030504040204" pitchFamily="50" charset="-128"/>
              </a:rPr>
              <a:t>「●●について</a:t>
            </a:r>
            <a:r>
              <a:rPr kumimoji="1" lang="en-US" altLang="ja-JP" sz="2000" dirty="0">
                <a:latin typeface="メイリオ" panose="020B0604030504040204" pitchFamily="50" charset="-128"/>
                <a:ea typeface="メイリオ" panose="020B0604030504040204" pitchFamily="50" charset="-128"/>
              </a:rPr>
              <a:t>2,000</a:t>
            </a:r>
            <a:r>
              <a:rPr kumimoji="1" lang="ja-JP" altLang="en-US" sz="2000" dirty="0">
                <a:latin typeface="メイリオ" panose="020B0604030504040204" pitchFamily="50" charset="-128"/>
                <a:ea typeface="メイリオ" panose="020B0604030504040204" pitchFamily="50" charset="-128"/>
              </a:rPr>
              <a:t>字程度で論じなさい」</a:t>
            </a:r>
            <a:endParaRPr kumimoji="1" lang="en-US" altLang="ja-JP" sz="2000" dirty="0">
              <a:latin typeface="メイリオ" panose="020B0604030504040204" pitchFamily="50" charset="-128"/>
              <a:ea typeface="メイリオ" panose="020B0604030504040204" pitchFamily="50" charset="-128"/>
            </a:endParaRPr>
          </a:p>
          <a:p>
            <a:pPr marL="0" indent="0">
              <a:buNone/>
            </a:pPr>
            <a:r>
              <a:rPr lang="ja-JP" altLang="en-US" sz="2000" dirty="0">
                <a:latin typeface="メイリオ" panose="020B0604030504040204" pitchFamily="50" charset="-128"/>
                <a:ea typeface="メイリオ" panose="020B0604030504040204" pitchFamily="50" charset="-128"/>
              </a:rPr>
              <a:t>　→何字かけば</a:t>
            </a:r>
            <a:r>
              <a:rPr lang="en-US" altLang="ja-JP" sz="2000" dirty="0">
                <a:latin typeface="メイリオ" panose="020B0604030504040204" pitchFamily="50" charset="-128"/>
                <a:ea typeface="メイリオ" panose="020B0604030504040204" pitchFamily="50" charset="-128"/>
              </a:rPr>
              <a:t>OK</a:t>
            </a:r>
            <a:r>
              <a:rPr lang="ja-JP" altLang="en-US" sz="2000" dirty="0">
                <a:latin typeface="メイリオ" panose="020B0604030504040204" pitchFamily="50" charset="-128"/>
                <a:ea typeface="メイリオ" panose="020B0604030504040204" pitchFamily="50" charset="-128"/>
              </a:rPr>
              <a:t>？</a:t>
            </a:r>
            <a:endParaRPr lang="en-US" altLang="ja-JP" sz="2000" dirty="0">
              <a:latin typeface="メイリオ" panose="020B0604030504040204" pitchFamily="50" charset="-128"/>
              <a:ea typeface="メイリオ" panose="020B0604030504040204" pitchFamily="50" charset="-128"/>
            </a:endParaRPr>
          </a:p>
          <a:p>
            <a:pPr marL="0" indent="0">
              <a:buNone/>
            </a:pPr>
            <a:endParaRPr kumimoji="1" lang="en-US" altLang="ja-JP" sz="2000" dirty="0">
              <a:latin typeface="メイリオ" panose="020B0604030504040204" pitchFamily="50" charset="-128"/>
              <a:ea typeface="メイリオ" panose="020B0604030504040204" pitchFamily="50" charset="-128"/>
            </a:endParaRPr>
          </a:p>
          <a:p>
            <a:pPr marL="0" indent="0">
              <a:buNone/>
            </a:pPr>
            <a:endParaRPr kumimoji="1" lang="en-US" altLang="ja-JP" sz="2000" dirty="0">
              <a:latin typeface="メイリオ" panose="020B0604030504040204" pitchFamily="50" charset="-128"/>
              <a:ea typeface="メイリオ" panose="020B0604030504040204" pitchFamily="50" charset="-128"/>
            </a:endParaRPr>
          </a:p>
          <a:p>
            <a:pPr marL="0" indent="0">
              <a:buNone/>
            </a:pPr>
            <a:r>
              <a:rPr lang="ja-JP" altLang="en-US" sz="2000" dirty="0">
                <a:latin typeface="メイリオ" panose="020B0604030504040204" pitchFamily="50" charset="-128"/>
                <a:ea typeface="メイリオ" panose="020B0604030504040204" pitchFamily="50" charset="-128"/>
              </a:rPr>
              <a:t>◆基本：</a:t>
            </a:r>
            <a:r>
              <a:rPr lang="ja-JP" altLang="en-US" sz="2000" b="1" dirty="0">
                <a:solidFill>
                  <a:srgbClr val="FF0000"/>
                </a:solidFill>
                <a:latin typeface="メイリオ" panose="020B0604030504040204" pitchFamily="50" charset="-128"/>
                <a:ea typeface="メイリオ" panose="020B0604030504040204" pitchFamily="50" charset="-128"/>
              </a:rPr>
              <a:t>指示された字数の</a:t>
            </a:r>
            <a:r>
              <a:rPr lang="en-US" altLang="ja-JP" sz="2000" b="1" dirty="0">
                <a:solidFill>
                  <a:srgbClr val="FF0000"/>
                </a:solidFill>
                <a:latin typeface="メイリオ" panose="020B0604030504040204" pitchFamily="50" charset="-128"/>
                <a:ea typeface="メイリオ" panose="020B0604030504040204" pitchFamily="50" charset="-128"/>
              </a:rPr>
              <a:t>±10</a:t>
            </a:r>
            <a:r>
              <a:rPr lang="ja-JP" altLang="en-US" sz="2000" b="1" dirty="0">
                <a:solidFill>
                  <a:srgbClr val="FF0000"/>
                </a:solidFill>
                <a:latin typeface="メイリオ" panose="020B0604030504040204" pitchFamily="50" charset="-128"/>
                <a:ea typeface="メイリオ" panose="020B0604030504040204" pitchFamily="50" charset="-128"/>
              </a:rPr>
              <a:t>パーセントを目安</a:t>
            </a:r>
            <a:r>
              <a:rPr lang="ja-JP" altLang="en-US" sz="2000" dirty="0">
                <a:latin typeface="メイリオ" panose="020B0604030504040204" pitchFamily="50" charset="-128"/>
                <a:ea typeface="メイリオ" panose="020B0604030504040204" pitchFamily="50" charset="-128"/>
              </a:rPr>
              <a:t>に。</a:t>
            </a:r>
            <a:endParaRPr lang="en-US" altLang="ja-JP" sz="2000" dirty="0">
              <a:latin typeface="メイリオ" panose="020B0604030504040204" pitchFamily="50" charset="-128"/>
              <a:ea typeface="メイリオ" panose="020B0604030504040204" pitchFamily="50" charset="-128"/>
            </a:endParaRPr>
          </a:p>
          <a:p>
            <a:pPr marL="0" indent="0">
              <a:buNone/>
            </a:pPr>
            <a:r>
              <a:rPr kumimoji="1" lang="ja-JP" altLang="en-US" sz="2000" dirty="0">
                <a:latin typeface="メイリオ" panose="020B0604030504040204" pitchFamily="50" charset="-128"/>
                <a:ea typeface="メイリオ" panose="020B0604030504040204" pitchFamily="50" charset="-128"/>
              </a:rPr>
              <a:t>　　　　</a:t>
            </a:r>
            <a:r>
              <a:rPr kumimoji="1" lang="en-US" altLang="ja-JP" sz="2000" dirty="0">
                <a:latin typeface="メイリオ" panose="020B0604030504040204" pitchFamily="50" charset="-128"/>
                <a:ea typeface="メイリオ" panose="020B0604030504040204" pitchFamily="50" charset="-128"/>
              </a:rPr>
              <a:t>2,000</a:t>
            </a:r>
            <a:r>
              <a:rPr kumimoji="1" lang="ja-JP" altLang="en-US" sz="2000" dirty="0">
                <a:latin typeface="メイリオ" panose="020B0604030504040204" pitchFamily="50" charset="-128"/>
                <a:ea typeface="メイリオ" panose="020B0604030504040204" pitchFamily="50" charset="-128"/>
              </a:rPr>
              <a:t>字の場合、</a:t>
            </a:r>
            <a:r>
              <a:rPr kumimoji="1" lang="en-US" altLang="ja-JP" sz="2000" dirty="0">
                <a:latin typeface="メイリオ" panose="020B0604030504040204" pitchFamily="50" charset="-128"/>
                <a:ea typeface="メイリオ" panose="020B0604030504040204" pitchFamily="50" charset="-128"/>
              </a:rPr>
              <a:t>1,800</a:t>
            </a:r>
            <a:r>
              <a:rPr kumimoji="1" lang="ja-JP" altLang="en-US" sz="2000" dirty="0">
                <a:latin typeface="メイリオ" panose="020B0604030504040204" pitchFamily="50" charset="-128"/>
                <a:ea typeface="メイリオ" panose="020B0604030504040204" pitchFamily="50" charset="-128"/>
              </a:rPr>
              <a:t>～</a:t>
            </a:r>
            <a:r>
              <a:rPr lang="en-US" altLang="ja-JP" sz="2000" dirty="0">
                <a:latin typeface="メイリオ" panose="020B0604030504040204" pitchFamily="50" charset="-128"/>
                <a:ea typeface="メイリオ" panose="020B0604030504040204" pitchFamily="50" charset="-128"/>
              </a:rPr>
              <a:t>2,200</a:t>
            </a:r>
            <a:r>
              <a:rPr lang="ja-JP" altLang="en-US" sz="2000" dirty="0">
                <a:latin typeface="メイリオ" panose="020B0604030504040204" pitchFamily="50" charset="-128"/>
                <a:ea typeface="メイリオ" panose="020B0604030504040204" pitchFamily="50" charset="-128"/>
              </a:rPr>
              <a:t>字程度。</a:t>
            </a:r>
            <a:endParaRPr lang="en-US" altLang="ja-JP" sz="2000" dirty="0">
              <a:latin typeface="メイリオ" panose="020B0604030504040204" pitchFamily="50" charset="-128"/>
              <a:ea typeface="メイリオ" panose="020B0604030504040204" pitchFamily="50" charset="-128"/>
            </a:endParaRPr>
          </a:p>
          <a:p>
            <a:pPr marL="0" indent="0">
              <a:buNone/>
            </a:pPr>
            <a:endParaRPr kumimoji="1" lang="en-US" altLang="ja-JP" sz="2000" dirty="0">
              <a:latin typeface="メイリオ" panose="020B0604030504040204" pitchFamily="50" charset="-128"/>
              <a:ea typeface="メイリオ" panose="020B0604030504040204" pitchFamily="50" charset="-128"/>
            </a:endParaRPr>
          </a:p>
          <a:p>
            <a:pPr marL="0" indent="0">
              <a:buNone/>
            </a:pPr>
            <a:r>
              <a:rPr kumimoji="1" lang="ja-JP" altLang="en-US" sz="2000" dirty="0">
                <a:latin typeface="メイリオ" panose="020B0604030504040204" pitchFamily="50" charset="-128"/>
                <a:ea typeface="メイリオ" panose="020B0604030504040204" pitchFamily="50" charset="-128"/>
              </a:rPr>
              <a:t>◆「～字以上」「～字以内」「～枚以内」の指示は守りましょう</a:t>
            </a:r>
            <a:endParaRPr kumimoji="1" lang="en-US" altLang="ja-JP" sz="2000" dirty="0">
              <a:latin typeface="メイリオ" panose="020B0604030504040204" pitchFamily="50" charset="-128"/>
              <a:ea typeface="メイリオ" panose="020B0604030504040204" pitchFamily="50" charset="-128"/>
            </a:endParaRPr>
          </a:p>
          <a:p>
            <a:pPr marL="0" indent="0">
              <a:buNone/>
            </a:pPr>
            <a:endParaRPr lang="en-US" altLang="ja-JP" sz="2000" dirty="0">
              <a:latin typeface="メイリオ" panose="020B0604030504040204" pitchFamily="50" charset="-128"/>
              <a:ea typeface="メイリオ" panose="020B0604030504040204" pitchFamily="50" charset="-128"/>
            </a:endParaRPr>
          </a:p>
          <a:p>
            <a:pPr marL="0" indent="0">
              <a:buNone/>
            </a:pPr>
            <a:endParaRPr lang="en-US" altLang="ja-JP" sz="2000" dirty="0">
              <a:latin typeface="メイリオ" panose="020B0604030504040204" pitchFamily="50" charset="-128"/>
              <a:ea typeface="メイリオ" panose="020B0604030504040204" pitchFamily="50" charset="-128"/>
            </a:endParaRPr>
          </a:p>
          <a:p>
            <a:pPr marL="0" indent="0">
              <a:buNone/>
            </a:pPr>
            <a:r>
              <a:rPr kumimoji="1" lang="ja-JP" altLang="en-US" sz="2000" dirty="0">
                <a:latin typeface="メイリオ" panose="020B0604030504040204" pitchFamily="50" charset="-128"/>
                <a:ea typeface="メイリオ" panose="020B0604030504040204" pitchFamily="50" charset="-128"/>
              </a:rPr>
              <a:t>◆字数について、</a:t>
            </a:r>
            <a:r>
              <a:rPr lang="ja-JP" altLang="en-US" sz="2000" dirty="0">
                <a:latin typeface="メイリオ" panose="020B0604030504040204" pitchFamily="50" charset="-128"/>
                <a:ea typeface="メイリオ" panose="020B0604030504040204" pitchFamily="50" charset="-128"/>
              </a:rPr>
              <a:t>（</a:t>
            </a:r>
            <a:r>
              <a:rPr kumimoji="1" lang="ja-JP" altLang="en-US" sz="2000" dirty="0">
                <a:latin typeface="メイリオ" panose="020B0604030504040204" pitchFamily="50" charset="-128"/>
                <a:ea typeface="メイリオ" panose="020B0604030504040204" pitchFamily="50" charset="-128"/>
              </a:rPr>
              <a:t>自由でないかぎりは）</a:t>
            </a:r>
            <a:r>
              <a:rPr kumimoji="1" lang="ja-JP" altLang="en-US" sz="2000" dirty="0">
                <a:solidFill>
                  <a:srgbClr val="FF0000"/>
                </a:solidFill>
                <a:latin typeface="メイリオ" panose="020B0604030504040204" pitchFamily="50" charset="-128"/>
                <a:ea typeface="メイリオ" panose="020B0604030504040204" pitchFamily="50" charset="-128"/>
              </a:rPr>
              <a:t>末尾に文字数を記載</a:t>
            </a:r>
            <a:r>
              <a:rPr kumimoji="1" lang="ja-JP" altLang="en-US" sz="2000" dirty="0">
                <a:latin typeface="メイリオ" panose="020B0604030504040204" pitchFamily="50" charset="-128"/>
                <a:ea typeface="メイリオ" panose="020B0604030504040204" pitchFamily="50" charset="-128"/>
              </a:rPr>
              <a:t>しましょう（特に</a:t>
            </a:r>
            <a:r>
              <a:rPr kumimoji="1" lang="en-US" altLang="ja-JP" sz="2000" dirty="0">
                <a:latin typeface="メイリオ" panose="020B0604030504040204" pitchFamily="50" charset="-128"/>
                <a:ea typeface="メイリオ" panose="020B0604030504040204" pitchFamily="50" charset="-128"/>
              </a:rPr>
              <a:t>PDF</a:t>
            </a:r>
            <a:r>
              <a:rPr lang="ja-JP" altLang="en-US" sz="2000" dirty="0">
                <a:latin typeface="メイリオ" panose="020B0604030504040204" pitchFamily="50" charset="-128"/>
                <a:ea typeface="メイリオ" panose="020B0604030504040204" pitchFamily="50" charset="-128"/>
              </a:rPr>
              <a:t>で提出する場合、評価者は字数を簡単に数えられません</a:t>
            </a:r>
            <a:r>
              <a:rPr kumimoji="1" lang="ja-JP" altLang="en-US" sz="2000" dirty="0">
                <a:latin typeface="メイリオ" panose="020B0604030504040204" pitchFamily="50" charset="-128"/>
                <a:ea typeface="メイリオ" panose="020B0604030504040204" pitchFamily="50" charset="-128"/>
              </a:rPr>
              <a:t>）</a:t>
            </a:r>
            <a:endParaRPr kumimoji="1" lang="en-US" altLang="ja-JP" sz="2000" dirty="0">
              <a:latin typeface="メイリオ" panose="020B0604030504040204" pitchFamily="50" charset="-128"/>
              <a:ea typeface="メイリオ" panose="020B0604030504040204" pitchFamily="50" charset="-128"/>
            </a:endParaRPr>
          </a:p>
          <a:p>
            <a:pPr marL="0" indent="0">
              <a:buNone/>
            </a:pPr>
            <a:r>
              <a:rPr lang="ja-JP" altLang="en-US" sz="2000" dirty="0">
                <a:latin typeface="メイリオ" panose="020B0604030504040204" pitchFamily="50" charset="-128"/>
                <a:ea typeface="メイリオ" panose="020B0604030504040204" pitchFamily="50" charset="-128"/>
              </a:rPr>
              <a:t>◆基本的に、</a:t>
            </a:r>
            <a:r>
              <a:rPr lang="en-US" altLang="ja-JP" sz="2000" dirty="0">
                <a:latin typeface="メイリオ" panose="020B0604030504040204" pitchFamily="50" charset="-128"/>
                <a:ea typeface="メイリオ" panose="020B0604030504040204" pitchFamily="50" charset="-128"/>
              </a:rPr>
              <a:t>2</a:t>
            </a:r>
            <a:r>
              <a:rPr lang="ja-JP" altLang="en-US" sz="2000" dirty="0">
                <a:latin typeface="メイリオ" panose="020B0604030504040204" pitchFamily="50" charset="-128"/>
                <a:ea typeface="メイリオ" panose="020B0604030504040204" pitchFamily="50" charset="-128"/>
              </a:rPr>
              <a:t>枚以上の場合は</a:t>
            </a:r>
            <a:r>
              <a:rPr lang="ja-JP" altLang="en-US" sz="2000" dirty="0">
                <a:solidFill>
                  <a:srgbClr val="FF0000"/>
                </a:solidFill>
                <a:latin typeface="メイリオ" panose="020B0604030504040204" pitchFamily="50" charset="-128"/>
                <a:ea typeface="メイリオ" panose="020B0604030504040204" pitchFamily="50" charset="-128"/>
              </a:rPr>
              <a:t>ページ番号</a:t>
            </a:r>
            <a:r>
              <a:rPr lang="ja-JP" altLang="en-US" sz="2000" dirty="0">
                <a:latin typeface="メイリオ" panose="020B0604030504040204" pitchFamily="50" charset="-128"/>
                <a:ea typeface="メイリオ" panose="020B0604030504040204" pitchFamily="50" charset="-128"/>
              </a:rPr>
              <a:t>もつけましょう</a:t>
            </a:r>
            <a:endParaRPr kumimoji="1" lang="en-US" altLang="ja-JP" sz="2000" dirty="0">
              <a:latin typeface="メイリオ" panose="020B0604030504040204" pitchFamily="50" charset="-128"/>
              <a:ea typeface="メイリオ" panose="020B0604030504040204" pitchFamily="50" charset="-128"/>
            </a:endParaRPr>
          </a:p>
          <a:p>
            <a:pPr marL="0" indent="0">
              <a:buNone/>
            </a:pPr>
            <a:endParaRPr lang="en-US" altLang="ja-JP" sz="2000" dirty="0"/>
          </a:p>
          <a:p>
            <a:pPr marL="0" indent="0">
              <a:buNone/>
            </a:pPr>
            <a:endParaRPr kumimoji="1" lang="en-US" altLang="ja-JP" sz="2000" dirty="0"/>
          </a:p>
        </p:txBody>
      </p:sp>
    </p:spTree>
    <p:extLst>
      <p:ext uri="{BB962C8B-B14F-4D97-AF65-F5344CB8AC3E}">
        <p14:creationId xmlns:p14="http://schemas.microsoft.com/office/powerpoint/2010/main" val="300687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54EFCA4-ED7B-423C-A320-640313FB59F9}"/>
              </a:ext>
            </a:extLst>
          </p:cNvPr>
          <p:cNvSpPr>
            <a:spLocks noGrp="1"/>
          </p:cNvSpPr>
          <p:nvPr>
            <p:ph type="title"/>
          </p:nvPr>
        </p:nvSpPr>
        <p:spPr>
          <a:xfrm>
            <a:off x="421689" y="200886"/>
            <a:ext cx="8300621" cy="567029"/>
          </a:xfrm>
        </p:spPr>
        <p:txBody>
          <a:bodyPr>
            <a:normAutofit/>
          </a:bodyPr>
          <a:lstStyle/>
          <a:p>
            <a:r>
              <a:rPr kumimoji="1" lang="ja-JP" altLang="en-US" sz="2800" dirty="0">
                <a:latin typeface="HG明朝E" panose="02020909000000000000" pitchFamily="17" charset="-128"/>
                <a:ea typeface="HG明朝E" panose="02020909000000000000" pitchFamily="17" charset="-128"/>
              </a:rPr>
              <a:t>⑤図表の出典</a:t>
            </a:r>
          </a:p>
        </p:txBody>
      </p:sp>
      <p:sp>
        <p:nvSpPr>
          <p:cNvPr id="3" name="コンテンツ プレースホルダー 2">
            <a:extLst>
              <a:ext uri="{FF2B5EF4-FFF2-40B4-BE49-F238E27FC236}">
                <a16:creationId xmlns:a16="http://schemas.microsoft.com/office/drawing/2014/main" id="{C6F10B90-6C9E-47E5-97C2-0A298820CB71}"/>
              </a:ext>
            </a:extLst>
          </p:cNvPr>
          <p:cNvSpPr>
            <a:spLocks noGrp="1"/>
          </p:cNvSpPr>
          <p:nvPr>
            <p:ph idx="1"/>
          </p:nvPr>
        </p:nvSpPr>
        <p:spPr>
          <a:xfrm>
            <a:off x="186329" y="896088"/>
            <a:ext cx="3425478" cy="5788241"/>
          </a:xfrm>
        </p:spPr>
        <p:txBody>
          <a:bodyPr>
            <a:normAutofit/>
          </a:bodyPr>
          <a:lstStyle/>
          <a:p>
            <a:pPr marL="0" indent="0">
              <a:buNone/>
            </a:pPr>
            <a:r>
              <a:rPr lang="en-US" altLang="ja-JP" sz="2000" dirty="0">
                <a:latin typeface="メイリオ" panose="020B0604030504040204" pitchFamily="50" charset="-128"/>
                <a:ea typeface="メイリオ" panose="020B0604030504040204" pitchFamily="50" charset="-128"/>
              </a:rPr>
              <a:t>※</a:t>
            </a:r>
            <a:r>
              <a:rPr lang="ja-JP" altLang="en-US" sz="2000" dirty="0">
                <a:latin typeface="メイリオ" panose="020B0604030504040204" pitchFamily="50" charset="-128"/>
                <a:ea typeface="メイリオ" panose="020B0604030504040204" pitchFamily="50" charset="-128"/>
              </a:rPr>
              <a:t>ミスが多い印象です</a:t>
            </a:r>
            <a:endParaRPr lang="en-US" altLang="ja-JP" sz="2000" dirty="0">
              <a:latin typeface="メイリオ" panose="020B0604030504040204" pitchFamily="50" charset="-128"/>
              <a:ea typeface="メイリオ" panose="020B0604030504040204" pitchFamily="50" charset="-128"/>
            </a:endParaRPr>
          </a:p>
          <a:p>
            <a:pPr marL="0" indent="0">
              <a:buNone/>
            </a:pPr>
            <a:endParaRPr lang="en-US" altLang="ja-JP" sz="2000" dirty="0">
              <a:latin typeface="メイリオ" panose="020B0604030504040204" pitchFamily="50" charset="-128"/>
              <a:ea typeface="メイリオ" panose="020B0604030504040204" pitchFamily="50" charset="-128"/>
            </a:endParaRPr>
          </a:p>
          <a:p>
            <a:pPr marL="0" indent="0">
              <a:buNone/>
            </a:pPr>
            <a:r>
              <a:rPr lang="ja-JP" altLang="en-US" sz="2000" dirty="0">
                <a:latin typeface="メイリオ" panose="020B0604030504040204" pitchFamily="50" charset="-128"/>
                <a:ea typeface="メイリオ" panose="020B0604030504040204" pitchFamily="50" charset="-128"/>
              </a:rPr>
              <a:t>◆これだけは意識しよう</a:t>
            </a:r>
            <a:endParaRPr lang="en-US" altLang="ja-JP" sz="2000" dirty="0">
              <a:latin typeface="メイリオ" panose="020B0604030504040204" pitchFamily="50" charset="-128"/>
              <a:ea typeface="メイリオ" panose="020B0604030504040204" pitchFamily="50" charset="-128"/>
            </a:endParaRPr>
          </a:p>
          <a:p>
            <a:pPr marL="0" indent="0">
              <a:buNone/>
            </a:pPr>
            <a:r>
              <a:rPr lang="ja-JP" altLang="en-US" sz="2000" dirty="0">
                <a:latin typeface="メイリオ" panose="020B0604030504040204" pitchFamily="50" charset="-128"/>
                <a:ea typeface="メイリオ" panose="020B0604030504040204" pitchFamily="50" charset="-128"/>
              </a:rPr>
              <a:t>①図表の前後は</a:t>
            </a:r>
            <a:r>
              <a:rPr lang="en-US" altLang="ja-JP" sz="2000" dirty="0">
                <a:latin typeface="メイリオ" panose="020B0604030504040204" pitchFamily="50" charset="-128"/>
                <a:ea typeface="メイリオ" panose="020B0604030504040204" pitchFamily="50" charset="-128"/>
              </a:rPr>
              <a:t>1</a:t>
            </a:r>
            <a:r>
              <a:rPr lang="ja-JP" altLang="en-US" sz="2000" dirty="0">
                <a:latin typeface="メイリオ" panose="020B0604030504040204" pitchFamily="50" charset="-128"/>
                <a:ea typeface="メイリオ" panose="020B0604030504040204" pitchFamily="50" charset="-128"/>
              </a:rPr>
              <a:t>行空けられ</a:t>
            </a:r>
            <a:endParaRPr lang="en-US" altLang="ja-JP" sz="2000" dirty="0">
              <a:latin typeface="メイリオ" panose="020B0604030504040204" pitchFamily="50" charset="-128"/>
              <a:ea typeface="メイリオ" panose="020B0604030504040204" pitchFamily="50" charset="-128"/>
            </a:endParaRPr>
          </a:p>
          <a:p>
            <a:pPr marL="0" indent="0">
              <a:buNone/>
            </a:pPr>
            <a:r>
              <a:rPr lang="ja-JP" altLang="en-US" sz="2000" dirty="0">
                <a:latin typeface="メイリオ" panose="020B0604030504040204" pitchFamily="50" charset="-128"/>
                <a:ea typeface="メイリオ" panose="020B0604030504040204" pitchFamily="50" charset="-128"/>
              </a:rPr>
              <a:t>　ていますか？</a:t>
            </a:r>
            <a:endParaRPr lang="en-US" altLang="ja-JP" sz="2000" dirty="0">
              <a:latin typeface="メイリオ" panose="020B0604030504040204" pitchFamily="50" charset="-128"/>
              <a:ea typeface="メイリオ" panose="020B0604030504040204" pitchFamily="50" charset="-128"/>
            </a:endParaRPr>
          </a:p>
          <a:p>
            <a:pPr marL="0" indent="0">
              <a:buNone/>
            </a:pPr>
            <a:r>
              <a:rPr lang="ja-JP" altLang="en-US" sz="2000" dirty="0">
                <a:latin typeface="メイリオ" panose="020B0604030504040204" pitchFamily="50" charset="-128"/>
                <a:ea typeface="メイリオ" panose="020B0604030504040204" pitchFamily="50" charset="-128"/>
              </a:rPr>
              <a:t>②図表は、本文でその図表</a:t>
            </a:r>
            <a:endParaRPr lang="en-US" altLang="ja-JP" sz="2000" dirty="0">
              <a:latin typeface="メイリオ" panose="020B0604030504040204" pitchFamily="50" charset="-128"/>
              <a:ea typeface="メイリオ" panose="020B0604030504040204" pitchFamily="50" charset="-128"/>
            </a:endParaRPr>
          </a:p>
          <a:p>
            <a:pPr marL="0" indent="0">
              <a:buNone/>
            </a:pPr>
            <a:r>
              <a:rPr lang="ja-JP" altLang="en-US" sz="2000" dirty="0">
                <a:latin typeface="メイリオ" panose="020B0604030504040204" pitchFamily="50" charset="-128"/>
                <a:ea typeface="メイリオ" panose="020B0604030504040204" pitchFamily="50" charset="-128"/>
              </a:rPr>
              <a:t>　に関連する文章の付近に</a:t>
            </a:r>
            <a:endParaRPr lang="en-US" altLang="ja-JP" sz="2000" dirty="0">
              <a:latin typeface="メイリオ" panose="020B0604030504040204" pitchFamily="50" charset="-128"/>
              <a:ea typeface="メイリオ" panose="020B0604030504040204" pitchFamily="50" charset="-128"/>
            </a:endParaRPr>
          </a:p>
          <a:p>
            <a:pPr marL="0" indent="0">
              <a:buNone/>
            </a:pPr>
            <a:r>
              <a:rPr lang="ja-JP" altLang="en-US" sz="2000" dirty="0">
                <a:latin typeface="メイリオ" panose="020B0604030504040204" pitchFamily="50" charset="-128"/>
                <a:ea typeface="メイリオ" panose="020B0604030504040204" pitchFamily="50" charset="-128"/>
              </a:rPr>
              <a:t>　置かれていますか？</a:t>
            </a:r>
            <a:endParaRPr lang="en-US" altLang="ja-JP" sz="2000" dirty="0">
              <a:latin typeface="メイリオ" panose="020B0604030504040204" pitchFamily="50" charset="-128"/>
              <a:ea typeface="メイリオ" panose="020B0604030504040204" pitchFamily="50" charset="-128"/>
            </a:endParaRPr>
          </a:p>
          <a:p>
            <a:pPr marL="0" indent="0">
              <a:buNone/>
            </a:pPr>
            <a:endParaRPr lang="en-US" altLang="ja-JP" sz="2000" dirty="0">
              <a:latin typeface="メイリオ" panose="020B0604030504040204" pitchFamily="50" charset="-128"/>
              <a:ea typeface="メイリオ" panose="020B0604030504040204" pitchFamily="50" charset="-128"/>
            </a:endParaRPr>
          </a:p>
          <a:p>
            <a:pPr marL="0" indent="0">
              <a:buNone/>
            </a:pPr>
            <a:r>
              <a:rPr lang="ja-JP" altLang="en-US" sz="2000" dirty="0">
                <a:latin typeface="メイリオ" panose="020B0604030504040204" pitchFamily="50" charset="-128"/>
                <a:ea typeface="メイリオ" panose="020B0604030504040204" pitchFamily="50" charset="-128"/>
              </a:rPr>
              <a:t>③出典の書き方</a:t>
            </a:r>
            <a:endParaRPr lang="en-US" altLang="ja-JP" sz="2000" dirty="0">
              <a:latin typeface="メイリオ" panose="020B0604030504040204" pitchFamily="50" charset="-128"/>
              <a:ea typeface="メイリオ" panose="020B0604030504040204" pitchFamily="50" charset="-128"/>
            </a:endParaRPr>
          </a:p>
          <a:p>
            <a:pPr marL="0" indent="0">
              <a:buNone/>
            </a:pPr>
            <a:r>
              <a:rPr lang="ja-JP" altLang="en-US" sz="2000" dirty="0">
                <a:latin typeface="メイリオ" panose="020B0604030504040204" pitchFamily="50" charset="-128"/>
                <a:ea typeface="メイリオ" panose="020B0604030504040204" pitchFamily="50" charset="-128"/>
              </a:rPr>
              <a:t>　図：図の</a:t>
            </a:r>
            <a:r>
              <a:rPr lang="ja-JP" altLang="en-US" sz="2000" dirty="0">
                <a:solidFill>
                  <a:srgbClr val="FF0000"/>
                </a:solidFill>
                <a:latin typeface="メイリオ" panose="020B0604030504040204" pitchFamily="50" charset="-128"/>
                <a:ea typeface="メイリオ" panose="020B0604030504040204" pitchFamily="50" charset="-128"/>
              </a:rPr>
              <a:t>下</a:t>
            </a:r>
            <a:endParaRPr lang="en-US" altLang="ja-JP" sz="2000" dirty="0">
              <a:solidFill>
                <a:srgbClr val="FF0000"/>
              </a:solidFill>
              <a:latin typeface="メイリオ" panose="020B0604030504040204" pitchFamily="50" charset="-128"/>
              <a:ea typeface="メイリオ" panose="020B0604030504040204" pitchFamily="50" charset="-128"/>
            </a:endParaRPr>
          </a:p>
          <a:p>
            <a:pPr marL="0" indent="0">
              <a:buNone/>
            </a:pPr>
            <a:r>
              <a:rPr lang="ja-JP" altLang="en-US" sz="1600" dirty="0">
                <a:solidFill>
                  <a:srgbClr val="FF0000"/>
                </a:solidFill>
                <a:latin typeface="メイリオ" panose="020B0604030504040204" pitchFamily="50" charset="-128"/>
                <a:ea typeface="メイリオ" panose="020B0604030504040204" pitchFamily="50" charset="-128"/>
              </a:rPr>
              <a:t>　　　（写真も図）</a:t>
            </a:r>
            <a:endParaRPr lang="en-US" altLang="ja-JP" sz="2000" dirty="0">
              <a:solidFill>
                <a:srgbClr val="FF0000"/>
              </a:solidFill>
              <a:latin typeface="メイリオ" panose="020B0604030504040204" pitchFamily="50" charset="-128"/>
              <a:ea typeface="メイリオ" panose="020B0604030504040204" pitchFamily="50" charset="-128"/>
            </a:endParaRPr>
          </a:p>
          <a:p>
            <a:pPr marL="0" indent="0">
              <a:buNone/>
            </a:pPr>
            <a:r>
              <a:rPr lang="ja-JP" altLang="en-US" sz="2000" dirty="0">
                <a:latin typeface="メイリオ" panose="020B0604030504040204" pitchFamily="50" charset="-128"/>
                <a:ea typeface="メイリオ" panose="020B0604030504040204" pitchFamily="50" charset="-128"/>
              </a:rPr>
              <a:t>　表：表の</a:t>
            </a:r>
            <a:r>
              <a:rPr lang="ja-JP" altLang="en-US" sz="2000" dirty="0">
                <a:solidFill>
                  <a:srgbClr val="FF0000"/>
                </a:solidFill>
                <a:latin typeface="メイリオ" panose="020B0604030504040204" pitchFamily="50" charset="-128"/>
                <a:ea typeface="メイリオ" panose="020B0604030504040204" pitchFamily="50" charset="-128"/>
              </a:rPr>
              <a:t>上</a:t>
            </a:r>
            <a:endParaRPr lang="en-US" altLang="ja-JP" sz="2000" dirty="0">
              <a:solidFill>
                <a:srgbClr val="FF0000"/>
              </a:solidFill>
              <a:latin typeface="メイリオ" panose="020B0604030504040204" pitchFamily="50" charset="-128"/>
              <a:ea typeface="メイリオ" panose="020B0604030504040204" pitchFamily="50" charset="-128"/>
            </a:endParaRPr>
          </a:p>
          <a:p>
            <a:pPr marL="0" indent="0">
              <a:buNone/>
            </a:pPr>
            <a:endParaRPr lang="en-US" altLang="ja-JP" sz="2000" dirty="0">
              <a:solidFill>
                <a:srgbClr val="FF0000"/>
              </a:solidFill>
              <a:latin typeface="メイリオ" panose="020B0604030504040204" pitchFamily="50" charset="-128"/>
              <a:ea typeface="メイリオ" panose="020B0604030504040204" pitchFamily="50" charset="-128"/>
            </a:endParaRPr>
          </a:p>
          <a:p>
            <a:pPr marL="0" indent="0">
              <a:buNone/>
            </a:pPr>
            <a:endParaRPr lang="en-US" altLang="ja-JP" sz="2000" dirty="0">
              <a:solidFill>
                <a:srgbClr val="FF0000"/>
              </a:solidFill>
              <a:latin typeface="メイリオ" panose="020B0604030504040204" pitchFamily="50" charset="-128"/>
              <a:ea typeface="メイリオ" panose="020B0604030504040204" pitchFamily="50" charset="-128"/>
            </a:endParaRPr>
          </a:p>
        </p:txBody>
      </p:sp>
      <p:pic>
        <p:nvPicPr>
          <p:cNvPr id="7" name="図 6" descr="グラフ, 棒グラフ&#10;&#10;自動的に生成された説明">
            <a:extLst>
              <a:ext uri="{FF2B5EF4-FFF2-40B4-BE49-F238E27FC236}">
                <a16:creationId xmlns:a16="http://schemas.microsoft.com/office/drawing/2014/main" id="{59826991-4FD9-4CDE-AE4A-758D4FE5838B}"/>
              </a:ext>
            </a:extLst>
          </p:cNvPr>
          <p:cNvPicPr>
            <a:picLocks noChangeAspect="1"/>
          </p:cNvPicPr>
          <p:nvPr/>
        </p:nvPicPr>
        <p:blipFill rotWithShape="1">
          <a:blip r:embed="rId3">
            <a:extLst>
              <a:ext uri="{28A0092B-C50C-407E-A947-70E740481C1C}">
                <a14:useLocalDpi xmlns:a14="http://schemas.microsoft.com/office/drawing/2010/main" val="0"/>
              </a:ext>
            </a:extLst>
          </a:blip>
          <a:srcRect t="20818" b="19910"/>
          <a:stretch/>
        </p:blipFill>
        <p:spPr>
          <a:xfrm>
            <a:off x="3628160" y="466071"/>
            <a:ext cx="5463834" cy="2799874"/>
          </a:xfrm>
          <a:prstGeom prst="rect">
            <a:avLst/>
          </a:prstGeom>
        </p:spPr>
      </p:pic>
      <p:pic>
        <p:nvPicPr>
          <p:cNvPr id="9" name="図 8" descr="テーブル, タイムライン&#10;&#10;自動的に生成された説明">
            <a:extLst>
              <a:ext uri="{FF2B5EF4-FFF2-40B4-BE49-F238E27FC236}">
                <a16:creationId xmlns:a16="http://schemas.microsoft.com/office/drawing/2014/main" id="{A4DB2AB7-D05C-4013-B473-EBFA6E50F316}"/>
              </a:ext>
            </a:extLst>
          </p:cNvPr>
          <p:cNvPicPr>
            <a:picLocks noChangeAspect="1"/>
          </p:cNvPicPr>
          <p:nvPr/>
        </p:nvPicPr>
        <p:blipFill rotWithShape="1">
          <a:blip r:embed="rId4">
            <a:extLst>
              <a:ext uri="{28A0092B-C50C-407E-A947-70E740481C1C}">
                <a14:useLocalDpi xmlns:a14="http://schemas.microsoft.com/office/drawing/2010/main" val="0"/>
              </a:ext>
            </a:extLst>
          </a:blip>
          <a:srcRect t="7065" b="7650"/>
          <a:stretch/>
        </p:blipFill>
        <p:spPr>
          <a:xfrm>
            <a:off x="3611807" y="3754458"/>
            <a:ext cx="5480187" cy="3067791"/>
          </a:xfrm>
          <a:prstGeom prst="rect">
            <a:avLst/>
          </a:prstGeom>
        </p:spPr>
      </p:pic>
      <p:sp>
        <p:nvSpPr>
          <p:cNvPr id="10" name="テキスト ボックス 9">
            <a:extLst>
              <a:ext uri="{FF2B5EF4-FFF2-40B4-BE49-F238E27FC236}">
                <a16:creationId xmlns:a16="http://schemas.microsoft.com/office/drawing/2014/main" id="{EA362F5B-3F03-42B8-B519-608EA7AA0D8E}"/>
              </a:ext>
            </a:extLst>
          </p:cNvPr>
          <p:cNvSpPr txBox="1"/>
          <p:nvPr/>
        </p:nvSpPr>
        <p:spPr>
          <a:xfrm>
            <a:off x="5452749" y="96739"/>
            <a:ext cx="1107996" cy="369332"/>
          </a:xfrm>
          <a:prstGeom prst="rect">
            <a:avLst/>
          </a:prstGeom>
          <a:noFill/>
          <a:ln>
            <a:solidFill>
              <a:srgbClr val="FF0000"/>
            </a:solidFill>
          </a:ln>
        </p:spPr>
        <p:txBody>
          <a:bodyPr wrap="none" rtlCol="0">
            <a:spAutoFit/>
          </a:bodyPr>
          <a:lstStyle/>
          <a:p>
            <a:r>
              <a:rPr kumimoji="1" lang="ja-JP" altLang="en-US" dirty="0"/>
              <a:t>図の場合</a:t>
            </a:r>
          </a:p>
        </p:txBody>
      </p:sp>
      <p:sp>
        <p:nvSpPr>
          <p:cNvPr id="11" name="テキスト ボックス 10">
            <a:extLst>
              <a:ext uri="{FF2B5EF4-FFF2-40B4-BE49-F238E27FC236}">
                <a16:creationId xmlns:a16="http://schemas.microsoft.com/office/drawing/2014/main" id="{88A2402D-82D0-4632-AEBC-3B5E888CD325}"/>
              </a:ext>
            </a:extLst>
          </p:cNvPr>
          <p:cNvSpPr txBox="1"/>
          <p:nvPr/>
        </p:nvSpPr>
        <p:spPr>
          <a:xfrm>
            <a:off x="5452749" y="3407390"/>
            <a:ext cx="1107996" cy="369332"/>
          </a:xfrm>
          <a:prstGeom prst="rect">
            <a:avLst/>
          </a:prstGeom>
          <a:noFill/>
          <a:ln>
            <a:solidFill>
              <a:srgbClr val="FF0000"/>
            </a:solidFill>
          </a:ln>
        </p:spPr>
        <p:txBody>
          <a:bodyPr wrap="none" rtlCol="0">
            <a:spAutoFit/>
          </a:bodyPr>
          <a:lstStyle/>
          <a:p>
            <a:r>
              <a:rPr kumimoji="1" lang="ja-JP" altLang="en-US" dirty="0"/>
              <a:t>表の場合</a:t>
            </a:r>
          </a:p>
        </p:txBody>
      </p:sp>
      <p:cxnSp>
        <p:nvCxnSpPr>
          <p:cNvPr id="13" name="直線コネクタ 12">
            <a:extLst>
              <a:ext uri="{FF2B5EF4-FFF2-40B4-BE49-F238E27FC236}">
                <a16:creationId xmlns:a16="http://schemas.microsoft.com/office/drawing/2014/main" id="{78A8AD17-00D8-4231-872B-4486B52D946A}"/>
              </a:ext>
            </a:extLst>
          </p:cNvPr>
          <p:cNvCxnSpPr>
            <a:cxnSpLocks/>
          </p:cNvCxnSpPr>
          <p:nvPr/>
        </p:nvCxnSpPr>
        <p:spPr>
          <a:xfrm flipH="1">
            <a:off x="1903229" y="2604977"/>
            <a:ext cx="2435175" cy="2719127"/>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E5AD5E3F-E2C9-45EC-9DEE-D920BC1B6447}"/>
              </a:ext>
            </a:extLst>
          </p:cNvPr>
          <p:cNvCxnSpPr>
            <a:cxnSpLocks/>
          </p:cNvCxnSpPr>
          <p:nvPr/>
        </p:nvCxnSpPr>
        <p:spPr>
          <a:xfrm flipH="1">
            <a:off x="1903229" y="4508205"/>
            <a:ext cx="2806994" cy="1605516"/>
          </a:xfrm>
          <a:prstGeom prst="line">
            <a:avLst/>
          </a:prstGeom>
          <a:ln>
            <a:solidFill>
              <a:srgbClr val="FF0000"/>
            </a:solidFill>
            <a:prstDash val="dash"/>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3892324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3036</TotalTime>
  <Words>7348</Words>
  <Application>Microsoft Office PowerPoint</Application>
  <PresentationFormat>画面に合わせる (4:3)</PresentationFormat>
  <Paragraphs>301</Paragraphs>
  <Slides>14</Slides>
  <Notes>14</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14</vt:i4>
      </vt:variant>
    </vt:vector>
  </HeadingPairs>
  <TitlesOfParts>
    <vt:vector size="21" baseType="lpstr">
      <vt:lpstr>HG明朝E</vt:lpstr>
      <vt:lpstr>メイリオ</vt:lpstr>
      <vt:lpstr>游ゴシック</vt:lpstr>
      <vt:lpstr>Arial</vt:lpstr>
      <vt:lpstr>Calibri</vt:lpstr>
      <vt:lpstr>Calibri Light</vt:lpstr>
      <vt:lpstr>Office テーマ</vt:lpstr>
      <vt:lpstr>レポート提出その前に！ 　 　　　　　　の重要性と要チェックポイントの紹介</vt:lpstr>
      <vt:lpstr>概要</vt:lpstr>
      <vt:lpstr>「形式」は内容よりも大事？</vt:lpstr>
      <vt:lpstr>①基本情報のモレ</vt:lpstr>
      <vt:lpstr>どちらが「見やすい」ですか？</vt:lpstr>
      <vt:lpstr>②「見やすさ」だけの問題ではない！「段落」と「改行」</vt:lpstr>
      <vt:lpstr>③フォント・フォントサイズ・ページ設定</vt:lpstr>
      <vt:lpstr>④文字数は適切か</vt:lpstr>
      <vt:lpstr>⑤図表の出典</vt:lpstr>
      <vt:lpstr>⑥参考文献の書き方</vt:lpstr>
      <vt:lpstr>⑦奥付の見方</vt:lpstr>
      <vt:lpstr>⑧ファイル名</vt:lpstr>
      <vt:lpstr>最後に：レポートが完成したら、いったん寝かせましょう</vt:lpstr>
      <vt:lpstr>参考文献と参考資料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レポート提出その前に！(草案)</dc:title>
  <cp:revision>11</cp:revision>
  <dcterms:created xsi:type="dcterms:W3CDTF">2021-06-24T03:35:15Z</dcterms:created>
  <dcterms:modified xsi:type="dcterms:W3CDTF">2025-02-20T05:57:09Z</dcterms:modified>
</cp:coreProperties>
</file>