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7" r:id="rId1"/>
  </p:sldMasterIdLst>
  <p:sldIdLst>
    <p:sldId id="256" r:id="rId2"/>
    <p:sldId id="265" r:id="rId3"/>
    <p:sldId id="266" r:id="rId4"/>
    <p:sldId id="268" r:id="rId5"/>
    <p:sldId id="267" r:id="rId6"/>
    <p:sldId id="269" r:id="rId7"/>
    <p:sldId id="270" r:id="rId8"/>
    <p:sldId id="271" r:id="rId9"/>
    <p:sldId id="272" r:id="rId10"/>
    <p:sldId id="273" r:id="rId11"/>
    <p:sldId id="274" r:id="rId12"/>
    <p:sldId id="276" r:id="rId13"/>
    <p:sldId id="277" r:id="rId14"/>
    <p:sldId id="275" r:id="rId15"/>
    <p:sldId id="278"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p:cViewPr varScale="1">
        <p:scale>
          <a:sx n="72" d="100"/>
          <a:sy n="72" d="100"/>
        </p:scale>
        <p:origin x="6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2/20/2025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312CC964-A50B-4C29-B4E4-2C30BB34CCF3}"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7585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9285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656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336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1EAACC7-3B3F-47D1-959A-EF58926E955E}"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7898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1EAACC7-3B3F-47D1-959A-EF58926E955E}"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7819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1EAACC7-3B3F-47D1-959A-EF58926E955E}" type="datetimeFigureOut">
              <a:rPr lang="en-US" smtClean="0"/>
              <a:t>2/20/2025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2CC964-A50B-4C29-B4E4-2C30BB34CCF3}"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8407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1EAACC7-3B3F-47D1-959A-EF58926E955E}" type="datetimeFigureOut">
              <a:rPr lang="en-US" smtClean="0"/>
              <a:t>2/20/2025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2CC964-A50B-4C29-B4E4-2C30BB34CCF3}"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134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AACC7-3B3F-47D1-959A-EF58926E955E}" type="datetimeFigureOut">
              <a:rPr lang="en-US" smtClean="0"/>
              <a:t>2/20/2025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10899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1EAACC7-3B3F-47D1-959A-EF58926E955E}"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4133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1EAACC7-3B3F-47D1-959A-EF58926E955E}" type="datetimeFigureOut">
              <a:rPr lang="en-US" smtClean="0"/>
              <a:t>2/20/2025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75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1EAACC7-3B3F-47D1-959A-EF58926E955E}" type="datetimeFigureOut">
              <a:rPr lang="en-US" smtClean="0"/>
              <a:t>2/20/2025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12CC964-A50B-4C29-B4E4-2C30BB34CCF3}"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352594"/>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BB008CD-6817-481E-857B-F7B3BA5DDE4F}"/>
              </a:ext>
            </a:extLst>
          </p:cNvPr>
          <p:cNvSpPr txBox="1"/>
          <p:nvPr/>
        </p:nvSpPr>
        <p:spPr>
          <a:xfrm>
            <a:off x="1618241" y="1830655"/>
            <a:ext cx="9431947" cy="523220"/>
          </a:xfrm>
          <a:prstGeom prst="rect">
            <a:avLst/>
          </a:prstGeom>
          <a:noFill/>
        </p:spPr>
        <p:txBody>
          <a:bodyPr wrap="square" rtlCol="0">
            <a:spAutoFit/>
          </a:bodyPr>
          <a:lstStyle/>
          <a:p>
            <a:pPr algn="ctr"/>
            <a:r>
              <a:rPr kumimoji="1" lang="ja-JP" altLang="en-US" sz="2800" b="1" dirty="0">
                <a:latin typeface="ＭＳ 明朝" panose="02020609040205080304" pitchFamily="17" charset="-128"/>
                <a:ea typeface="ＭＳ 明朝" panose="02020609040205080304" pitchFamily="17" charset="-128"/>
              </a:rPr>
              <a:t>論文作成における先行研究のレビュー方法について</a:t>
            </a:r>
          </a:p>
        </p:txBody>
      </p:sp>
      <p:sp>
        <p:nvSpPr>
          <p:cNvPr id="2" name="テキスト ボックス 1">
            <a:extLst>
              <a:ext uri="{FF2B5EF4-FFF2-40B4-BE49-F238E27FC236}">
                <a16:creationId xmlns:a16="http://schemas.microsoft.com/office/drawing/2014/main" id="{5FC46D43-005C-4D61-86B6-A7CFF8F2A22E}"/>
              </a:ext>
            </a:extLst>
          </p:cNvPr>
          <p:cNvSpPr txBox="1"/>
          <p:nvPr/>
        </p:nvSpPr>
        <p:spPr>
          <a:xfrm>
            <a:off x="2175029" y="3293616"/>
            <a:ext cx="9028591" cy="408372"/>
          </a:xfrm>
          <a:prstGeom prst="rect">
            <a:avLst/>
          </a:prstGeom>
          <a:solidFill>
            <a:schemeClr val="bg1"/>
          </a:solidFill>
        </p:spPr>
        <p:txBody>
          <a:bodyPr wrap="square" rtlCol="0">
            <a:spAutoFit/>
          </a:bodyPr>
          <a:lstStyle/>
          <a:p>
            <a:endParaRPr kumimoji="1" lang="ja-JP" altLang="en-US" dirty="0"/>
          </a:p>
        </p:txBody>
      </p:sp>
      <p:sp>
        <p:nvSpPr>
          <p:cNvPr id="3" name="テキスト ボックス 2">
            <a:extLst>
              <a:ext uri="{FF2B5EF4-FFF2-40B4-BE49-F238E27FC236}">
                <a16:creationId xmlns:a16="http://schemas.microsoft.com/office/drawing/2014/main" id="{0960E514-44F5-4412-B5D6-4D67448137F1}"/>
              </a:ext>
            </a:extLst>
          </p:cNvPr>
          <p:cNvSpPr txBox="1"/>
          <p:nvPr/>
        </p:nvSpPr>
        <p:spPr>
          <a:xfrm>
            <a:off x="4909624" y="4445391"/>
            <a:ext cx="5598941" cy="369332"/>
          </a:xfrm>
          <a:prstGeom prst="rect">
            <a:avLst/>
          </a:prstGeom>
          <a:noFill/>
        </p:spPr>
        <p:txBody>
          <a:bodyPr wrap="square" rtlCol="0">
            <a:spAutoFit/>
          </a:bodyPr>
          <a:lstStyle/>
          <a:p>
            <a:r>
              <a:rPr lang="ja-JP" altLang="en-US" dirty="0"/>
              <a:t>コミュニティ福祉学研究科ラーニングアドバイザー</a:t>
            </a:r>
            <a:endParaRPr kumimoji="1" lang="ja-JP" altLang="en-US" dirty="0"/>
          </a:p>
        </p:txBody>
      </p:sp>
      <p:sp>
        <p:nvSpPr>
          <p:cNvPr id="4" name="テキスト ボックス 3">
            <a:extLst>
              <a:ext uri="{FF2B5EF4-FFF2-40B4-BE49-F238E27FC236}">
                <a16:creationId xmlns:a16="http://schemas.microsoft.com/office/drawing/2014/main" id="{F70811C4-47FB-4092-A5B2-283E796908F3}"/>
              </a:ext>
            </a:extLst>
          </p:cNvPr>
          <p:cNvSpPr txBox="1"/>
          <p:nvPr/>
        </p:nvSpPr>
        <p:spPr>
          <a:xfrm flipH="1">
            <a:off x="8639499" y="5102087"/>
            <a:ext cx="3552501" cy="307777"/>
          </a:xfrm>
          <a:prstGeom prst="rect">
            <a:avLst/>
          </a:prstGeom>
          <a:noFill/>
        </p:spPr>
        <p:txBody>
          <a:bodyPr wrap="square" rtlCol="0">
            <a:spAutoFit/>
          </a:bodyPr>
          <a:lstStyle/>
          <a:p>
            <a:r>
              <a:rPr kumimoji="1" lang="ja-JP" altLang="en-US" sz="1400" dirty="0"/>
              <a:t>＊</a:t>
            </a:r>
            <a:r>
              <a:rPr kumimoji="1" lang="en-US" altLang="ja-JP" sz="1400" dirty="0"/>
              <a:t>2025</a:t>
            </a:r>
            <a:r>
              <a:rPr kumimoji="1" lang="ja-JP" altLang="en-US" sz="1400" dirty="0"/>
              <a:t>年</a:t>
            </a:r>
            <a:r>
              <a:rPr kumimoji="1" lang="en-US" altLang="ja-JP" sz="1400" dirty="0"/>
              <a:t>3</a:t>
            </a:r>
            <a:r>
              <a:rPr kumimoji="1" lang="ja-JP" altLang="en-US" sz="1400" dirty="0"/>
              <a:t>月一部更新</a:t>
            </a:r>
          </a:p>
        </p:txBody>
      </p:sp>
    </p:spTree>
    <p:extLst>
      <p:ext uri="{BB962C8B-B14F-4D97-AF65-F5344CB8AC3E}">
        <p14:creationId xmlns:p14="http://schemas.microsoft.com/office/powerpoint/2010/main" val="1849697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E7DF425-08F9-41E0-BD40-2C4BF133336D}"/>
              </a:ext>
            </a:extLst>
          </p:cNvPr>
          <p:cNvPicPr>
            <a:picLocks noChangeAspect="1"/>
          </p:cNvPicPr>
          <p:nvPr/>
        </p:nvPicPr>
        <p:blipFill>
          <a:blip r:embed="rId2"/>
          <a:stretch>
            <a:fillRect/>
          </a:stretch>
        </p:blipFill>
        <p:spPr>
          <a:xfrm>
            <a:off x="2353135" y="1992506"/>
            <a:ext cx="8682854" cy="4057707"/>
          </a:xfrm>
          <a:prstGeom prst="rect">
            <a:avLst/>
          </a:prstGeom>
        </p:spPr>
      </p:pic>
      <p:sp>
        <p:nvSpPr>
          <p:cNvPr id="4" name="テキスト ボックス 3">
            <a:extLst>
              <a:ext uri="{FF2B5EF4-FFF2-40B4-BE49-F238E27FC236}">
                <a16:creationId xmlns:a16="http://schemas.microsoft.com/office/drawing/2014/main" id="{0344DE37-4011-4162-8E54-4B178DA59E26}"/>
              </a:ext>
            </a:extLst>
          </p:cNvPr>
          <p:cNvSpPr txBox="1"/>
          <p:nvPr/>
        </p:nvSpPr>
        <p:spPr>
          <a:xfrm>
            <a:off x="588657" y="249199"/>
            <a:ext cx="11218644" cy="559769"/>
          </a:xfrm>
          <a:prstGeom prst="rect">
            <a:avLst/>
          </a:prstGeom>
          <a:noFill/>
        </p:spPr>
        <p:txBody>
          <a:bodyPr wrap="square" rtlCol="0">
            <a:spAutoFit/>
          </a:bodyPr>
          <a:lstStyle/>
          <a:p>
            <a:pPr>
              <a:lnSpc>
                <a:spcPct val="150000"/>
              </a:lnSpc>
            </a:pPr>
            <a:r>
              <a:rPr lang="ja-JP" altLang="en-US" sz="2400" b="1" dirty="0">
                <a:latin typeface="ＭＳ 明朝" panose="02020609040205080304" pitchFamily="17" charset="-128"/>
                <a:ea typeface="ＭＳ 明朝" panose="02020609040205080304" pitchFamily="17" charset="-128"/>
              </a:rPr>
              <a:t>④ 先行研究の検索方法⑵ － 蔵書検索</a:t>
            </a:r>
            <a:r>
              <a:rPr lang="en-US" altLang="ja-JP" sz="2400" b="1" dirty="0">
                <a:latin typeface="ＭＳ 明朝" panose="02020609040205080304" pitchFamily="17" charset="-128"/>
                <a:ea typeface="ＭＳ 明朝" panose="02020609040205080304" pitchFamily="17" charset="-128"/>
              </a:rPr>
              <a:t>(OPAC)</a:t>
            </a:r>
            <a:r>
              <a:rPr lang="ja-JP" altLang="en-US" sz="2400" b="1" dirty="0">
                <a:latin typeface="ＭＳ 明朝" panose="02020609040205080304" pitchFamily="17" charset="-128"/>
                <a:ea typeface="ＭＳ 明朝" panose="02020609040205080304" pitchFamily="17" charset="-128"/>
              </a:rPr>
              <a:t>を用いた文献</a:t>
            </a:r>
            <a:r>
              <a:rPr lang="en-US" altLang="ja-JP" sz="2400" b="1" dirty="0">
                <a:latin typeface="ＭＳ 明朝" panose="02020609040205080304" pitchFamily="17" charset="-128"/>
                <a:ea typeface="ＭＳ 明朝" panose="02020609040205080304" pitchFamily="17" charset="-128"/>
              </a:rPr>
              <a:t>(</a:t>
            </a:r>
            <a:r>
              <a:rPr lang="ja-JP" altLang="en-US" sz="2400" b="1" dirty="0">
                <a:latin typeface="ＭＳ 明朝" panose="02020609040205080304" pitchFamily="17" charset="-128"/>
                <a:ea typeface="ＭＳ 明朝" panose="02020609040205080304" pitchFamily="17" charset="-128"/>
              </a:rPr>
              <a:t>単行本</a:t>
            </a:r>
            <a:r>
              <a:rPr lang="en-US" altLang="ja-JP" sz="2400" b="1" dirty="0">
                <a:latin typeface="ＭＳ 明朝" panose="02020609040205080304" pitchFamily="17" charset="-128"/>
                <a:ea typeface="ＭＳ 明朝" panose="02020609040205080304" pitchFamily="17" charset="-128"/>
              </a:rPr>
              <a:t>)</a:t>
            </a:r>
            <a:r>
              <a:rPr lang="ja-JP" altLang="en-US" sz="2400" b="1" dirty="0">
                <a:latin typeface="ＭＳ 明朝" panose="02020609040205080304" pitchFamily="17" charset="-128"/>
                <a:ea typeface="ＭＳ 明朝" panose="02020609040205080304" pitchFamily="17" charset="-128"/>
              </a:rPr>
              <a:t>検索</a:t>
            </a:r>
            <a:endParaRPr lang="en-US" altLang="ja-JP" sz="2400" dirty="0">
              <a:latin typeface="ＭＳ 明朝" panose="02020609040205080304" pitchFamily="17" charset="-128"/>
              <a:ea typeface="ＭＳ 明朝" panose="02020609040205080304" pitchFamily="17" charset="-128"/>
            </a:endParaRPr>
          </a:p>
        </p:txBody>
      </p:sp>
      <p:sp>
        <p:nvSpPr>
          <p:cNvPr id="9" name="テキスト ボックス 8">
            <a:extLst>
              <a:ext uri="{FF2B5EF4-FFF2-40B4-BE49-F238E27FC236}">
                <a16:creationId xmlns:a16="http://schemas.microsoft.com/office/drawing/2014/main" id="{7EF89B72-CD72-4E11-BDF6-365A7D3A8E7A}"/>
              </a:ext>
            </a:extLst>
          </p:cNvPr>
          <p:cNvSpPr txBox="1"/>
          <p:nvPr/>
        </p:nvSpPr>
        <p:spPr>
          <a:xfrm>
            <a:off x="872856" y="971432"/>
            <a:ext cx="10446288" cy="1028680"/>
          </a:xfrm>
          <a:prstGeom prst="rect">
            <a:avLst/>
          </a:prstGeom>
          <a:noFill/>
        </p:spPr>
        <p:txBody>
          <a:bodyPr wrap="square" rtlCol="0">
            <a:spAutoFit/>
          </a:bodyPr>
          <a:lstStyle/>
          <a:p>
            <a:pPr>
              <a:lnSpc>
                <a:spcPct val="150000"/>
              </a:lnSpc>
            </a:pPr>
            <a:r>
              <a:rPr lang="ja-JP" altLang="en-US" sz="2200" dirty="0">
                <a:latin typeface="ＭＳ 明朝" panose="02020609040205080304" pitchFamily="17" charset="-128"/>
                <a:ea typeface="ＭＳ 明朝" panose="02020609040205080304" pitchFamily="17" charset="-128"/>
              </a:rPr>
              <a:t>・「</a:t>
            </a:r>
            <a:r>
              <a:rPr lang="en-US" altLang="ja-JP" sz="2200" dirty="0" err="1">
                <a:latin typeface="ＭＳ 明朝" panose="02020609040205080304" pitchFamily="17" charset="-128"/>
                <a:ea typeface="ＭＳ 明朝" panose="02020609040205080304" pitchFamily="17" charset="-128"/>
              </a:rPr>
              <a:t>Rikkyo</a:t>
            </a:r>
            <a:r>
              <a:rPr lang="en-US" altLang="ja-JP" sz="2200" dirty="0">
                <a:latin typeface="ＭＳ 明朝" panose="02020609040205080304" pitchFamily="17" charset="-128"/>
                <a:ea typeface="ＭＳ 明朝" panose="02020609040205080304" pitchFamily="17" charset="-128"/>
              </a:rPr>
              <a:t> Spirit</a:t>
            </a:r>
            <a:r>
              <a:rPr lang="ja-JP" altLang="en-US" sz="2200" dirty="0">
                <a:latin typeface="ＭＳ 明朝" panose="02020609040205080304" pitchFamily="17" charset="-128"/>
                <a:ea typeface="ＭＳ 明朝" panose="02020609040205080304" pitchFamily="17" charset="-128"/>
              </a:rPr>
              <a:t>」→「施設利用」→「図書館」→</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a:t>
            </a:r>
            <a:r>
              <a:rPr lang="ja-JP" altLang="en-US" sz="2200" dirty="0">
                <a:solidFill>
                  <a:srgbClr val="FF0000"/>
                </a:solidFill>
                <a:latin typeface="ＭＳ 明朝" panose="02020609040205080304" pitchFamily="17" charset="-128"/>
                <a:ea typeface="ＭＳ 明朝" panose="02020609040205080304" pitchFamily="17" charset="-128"/>
              </a:rPr>
              <a:t>→ キーワードを入力して「検索」クリック</a:t>
            </a:r>
            <a:endParaRPr lang="en-US" altLang="ja-JP" sz="2200" dirty="0">
              <a:solidFill>
                <a:srgbClr val="FF0000"/>
              </a:solidFill>
              <a:latin typeface="ＭＳ 明朝" panose="02020609040205080304" pitchFamily="17" charset="-128"/>
              <a:ea typeface="ＭＳ 明朝" panose="02020609040205080304" pitchFamily="17" charset="-128"/>
            </a:endParaRPr>
          </a:p>
        </p:txBody>
      </p:sp>
      <p:sp>
        <p:nvSpPr>
          <p:cNvPr id="14" name="正方形/長方形 13">
            <a:extLst>
              <a:ext uri="{FF2B5EF4-FFF2-40B4-BE49-F238E27FC236}">
                <a16:creationId xmlns:a16="http://schemas.microsoft.com/office/drawing/2014/main" id="{FFEBC640-96C0-4A22-9655-D9BF978BC327}"/>
              </a:ext>
            </a:extLst>
          </p:cNvPr>
          <p:cNvSpPr/>
          <p:nvPr/>
        </p:nvSpPr>
        <p:spPr>
          <a:xfrm>
            <a:off x="10150190" y="5641842"/>
            <a:ext cx="804909" cy="40837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3BA7E828-AD39-4688-8327-302AB573D6FC}"/>
              </a:ext>
            </a:extLst>
          </p:cNvPr>
          <p:cNvSpPr/>
          <p:nvPr/>
        </p:nvSpPr>
        <p:spPr>
          <a:xfrm rot="16200000" flipV="1">
            <a:off x="11379428" y="5708152"/>
            <a:ext cx="291683" cy="39243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8EEC09EC-6E44-466E-933F-D26F5AD6BBF2}"/>
              </a:ext>
            </a:extLst>
          </p:cNvPr>
          <p:cNvSpPr/>
          <p:nvPr/>
        </p:nvSpPr>
        <p:spPr>
          <a:xfrm>
            <a:off x="3534880" y="5730276"/>
            <a:ext cx="1033670" cy="40837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EC38D5BD-DDBC-4B67-A5E4-5529F449FD67}"/>
              </a:ext>
            </a:extLst>
          </p:cNvPr>
          <p:cNvSpPr txBox="1"/>
          <p:nvPr/>
        </p:nvSpPr>
        <p:spPr>
          <a:xfrm>
            <a:off x="11101630" y="5398808"/>
            <a:ext cx="1003426" cy="338554"/>
          </a:xfrm>
          <a:prstGeom prst="rect">
            <a:avLst/>
          </a:prstGeom>
          <a:noFill/>
        </p:spPr>
        <p:txBody>
          <a:bodyPr wrap="square" rtlCol="0">
            <a:spAutoFit/>
          </a:bodyPr>
          <a:lstStyle/>
          <a:p>
            <a:r>
              <a:rPr kumimoji="1" lang="ja-JP" altLang="en-US" sz="1600" b="1" dirty="0">
                <a:solidFill>
                  <a:srgbClr val="FF0000"/>
                </a:solidFill>
              </a:rPr>
              <a:t>クリック</a:t>
            </a:r>
          </a:p>
        </p:txBody>
      </p:sp>
      <p:sp>
        <p:nvSpPr>
          <p:cNvPr id="18" name="矢印: 下 17">
            <a:extLst>
              <a:ext uri="{FF2B5EF4-FFF2-40B4-BE49-F238E27FC236}">
                <a16:creationId xmlns:a16="http://schemas.microsoft.com/office/drawing/2014/main" id="{77E73A81-A202-4791-B542-5073A6F52DDC}"/>
              </a:ext>
            </a:extLst>
          </p:cNvPr>
          <p:cNvSpPr/>
          <p:nvPr/>
        </p:nvSpPr>
        <p:spPr>
          <a:xfrm rot="5400000" flipV="1">
            <a:off x="2720299" y="5788771"/>
            <a:ext cx="256862" cy="26602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DC1CA132-A9FD-402A-9EBD-B1F1AFF1ABB6}"/>
              </a:ext>
            </a:extLst>
          </p:cNvPr>
          <p:cNvSpPr txBox="1"/>
          <p:nvPr/>
        </p:nvSpPr>
        <p:spPr>
          <a:xfrm>
            <a:off x="588657" y="5593853"/>
            <a:ext cx="1698837" cy="338554"/>
          </a:xfrm>
          <a:prstGeom prst="rect">
            <a:avLst/>
          </a:prstGeom>
          <a:noFill/>
        </p:spPr>
        <p:txBody>
          <a:bodyPr wrap="square" rtlCol="0">
            <a:spAutoFit/>
          </a:bodyPr>
          <a:lstStyle/>
          <a:p>
            <a:pPr algn="ctr"/>
            <a:r>
              <a:rPr kumimoji="1" lang="ja-JP" altLang="en-US" sz="1600" b="1" dirty="0">
                <a:solidFill>
                  <a:srgbClr val="FF0000"/>
                </a:solidFill>
              </a:rPr>
              <a:t>キーワード入力</a:t>
            </a:r>
          </a:p>
        </p:txBody>
      </p:sp>
    </p:spTree>
    <p:extLst>
      <p:ext uri="{BB962C8B-B14F-4D97-AF65-F5344CB8AC3E}">
        <p14:creationId xmlns:p14="http://schemas.microsoft.com/office/powerpoint/2010/main" val="1032496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FC46D43-005C-4D61-86B6-A7CFF8F2A22E}"/>
              </a:ext>
            </a:extLst>
          </p:cNvPr>
          <p:cNvSpPr txBox="1"/>
          <p:nvPr/>
        </p:nvSpPr>
        <p:spPr>
          <a:xfrm>
            <a:off x="2175029" y="3479144"/>
            <a:ext cx="9028591" cy="408372"/>
          </a:xfrm>
          <a:prstGeom prst="rect">
            <a:avLst/>
          </a:prstGeom>
          <a:solidFill>
            <a:schemeClr val="bg1"/>
          </a:solidFill>
        </p:spPr>
        <p:txBody>
          <a:bodyPr wrap="square" rtlCol="0">
            <a:spAutoFit/>
          </a:bodyPr>
          <a:lstStyle/>
          <a:p>
            <a:endParaRPr kumimoji="1" lang="ja-JP" altLang="en-US" dirty="0"/>
          </a:p>
        </p:txBody>
      </p:sp>
      <p:sp>
        <p:nvSpPr>
          <p:cNvPr id="10" name="テキスト ボックス 9">
            <a:extLst>
              <a:ext uri="{FF2B5EF4-FFF2-40B4-BE49-F238E27FC236}">
                <a16:creationId xmlns:a16="http://schemas.microsoft.com/office/drawing/2014/main" id="{F2D66A02-8549-43FE-B3D4-0EE5A1940741}"/>
              </a:ext>
            </a:extLst>
          </p:cNvPr>
          <p:cNvSpPr txBox="1"/>
          <p:nvPr/>
        </p:nvSpPr>
        <p:spPr>
          <a:xfrm>
            <a:off x="2175029" y="3479144"/>
            <a:ext cx="9028591" cy="408372"/>
          </a:xfrm>
          <a:prstGeom prst="rect">
            <a:avLst/>
          </a:prstGeom>
          <a:solidFill>
            <a:schemeClr val="bg1"/>
          </a:solidFill>
        </p:spPr>
        <p:txBody>
          <a:bodyPr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0344DE37-4011-4162-8E54-4B178DA59E26}"/>
              </a:ext>
            </a:extLst>
          </p:cNvPr>
          <p:cNvSpPr txBox="1"/>
          <p:nvPr/>
        </p:nvSpPr>
        <p:spPr>
          <a:xfrm>
            <a:off x="601908" y="275831"/>
            <a:ext cx="3493013" cy="559769"/>
          </a:xfrm>
          <a:prstGeom prst="rect">
            <a:avLst/>
          </a:prstGeom>
          <a:noFill/>
        </p:spPr>
        <p:txBody>
          <a:bodyPr wrap="square" rtlCol="0">
            <a:spAutoFit/>
          </a:bodyPr>
          <a:lstStyle/>
          <a:p>
            <a:pPr>
              <a:lnSpc>
                <a:spcPct val="150000"/>
              </a:lnSpc>
            </a:pPr>
            <a:r>
              <a:rPr lang="en-US" altLang="ja-JP" sz="2400" b="1" dirty="0">
                <a:latin typeface="ＭＳ 明朝" panose="02020609040205080304" pitchFamily="17" charset="-128"/>
                <a:ea typeface="ＭＳ 明朝" panose="02020609040205080304" pitchFamily="17" charset="-128"/>
              </a:rPr>
              <a:t>4. </a:t>
            </a:r>
            <a:r>
              <a:rPr lang="ja-JP" altLang="en-US" sz="2400" b="1" dirty="0">
                <a:latin typeface="ＭＳ 明朝" panose="02020609040205080304" pitchFamily="17" charset="-128"/>
                <a:ea typeface="ＭＳ 明朝" panose="02020609040205080304" pitchFamily="17" charset="-128"/>
              </a:rPr>
              <a:t>先行研究のまとめ方</a:t>
            </a:r>
            <a:endParaRPr lang="en-US" altLang="ja-JP" sz="2400" dirty="0">
              <a:latin typeface="ＭＳ 明朝" panose="02020609040205080304" pitchFamily="17" charset="-128"/>
              <a:ea typeface="ＭＳ 明朝" panose="02020609040205080304" pitchFamily="17" charset="-128"/>
            </a:endParaRPr>
          </a:p>
        </p:txBody>
      </p:sp>
      <p:sp>
        <p:nvSpPr>
          <p:cNvPr id="9" name="テキスト ボックス 8">
            <a:extLst>
              <a:ext uri="{FF2B5EF4-FFF2-40B4-BE49-F238E27FC236}">
                <a16:creationId xmlns:a16="http://schemas.microsoft.com/office/drawing/2014/main" id="{7EF89B72-CD72-4E11-BDF6-365A7D3A8E7A}"/>
              </a:ext>
            </a:extLst>
          </p:cNvPr>
          <p:cNvSpPr txBox="1"/>
          <p:nvPr/>
        </p:nvSpPr>
        <p:spPr>
          <a:xfrm>
            <a:off x="859604" y="1117203"/>
            <a:ext cx="10563770" cy="2044342"/>
          </a:xfrm>
          <a:prstGeom prst="rect">
            <a:avLst/>
          </a:prstGeom>
          <a:noFill/>
        </p:spPr>
        <p:txBody>
          <a:bodyPr wrap="square" rtlCol="0">
            <a:spAutoFit/>
          </a:bodyPr>
          <a:lstStyle/>
          <a:p>
            <a:pPr>
              <a:lnSpc>
                <a:spcPct val="150000"/>
              </a:lnSpc>
            </a:pPr>
            <a:r>
              <a:rPr lang="ja-JP" altLang="en-US" sz="2200" dirty="0">
                <a:latin typeface="ＭＳ 明朝" panose="02020609040205080304" pitchFamily="17" charset="-128"/>
                <a:ea typeface="ＭＳ 明朝" panose="02020609040205080304" pitchFamily="17" charset="-128"/>
              </a:rPr>
              <a:t>・研究レビューの書き方に決まった形式はない</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しかし、それぞれの書き手がまったく独自の書き方で書いているわけではなく、</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研究レビューの部分が適切に書かれている論文を読み進めていくと、</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en-US" altLang="ja-JP" sz="2200" dirty="0">
                <a:latin typeface="ＭＳ 明朝" panose="02020609040205080304" pitchFamily="17" charset="-128"/>
                <a:ea typeface="ＭＳ 明朝" panose="02020609040205080304" pitchFamily="17" charset="-128"/>
              </a:rPr>
              <a:t>   </a:t>
            </a:r>
            <a:r>
              <a:rPr lang="ja-JP" altLang="en-US" sz="2200" dirty="0">
                <a:latin typeface="ＭＳ 明朝" panose="02020609040205080304" pitchFamily="17" charset="-128"/>
                <a:ea typeface="ＭＳ 明朝" panose="02020609040205080304" pitchFamily="17" charset="-128"/>
              </a:rPr>
              <a:t>ある程度は共通のパターンが見出せる</a:t>
            </a:r>
            <a:endParaRPr lang="en-US" altLang="ja-JP" sz="2200" dirty="0">
              <a:latin typeface="ＭＳ 明朝" panose="02020609040205080304" pitchFamily="17" charset="-128"/>
              <a:ea typeface="ＭＳ 明朝" panose="02020609040205080304" pitchFamily="17" charset="-128"/>
            </a:endParaRPr>
          </a:p>
        </p:txBody>
      </p:sp>
      <p:sp>
        <p:nvSpPr>
          <p:cNvPr id="13" name="テキスト ボックス 12">
            <a:extLst>
              <a:ext uri="{FF2B5EF4-FFF2-40B4-BE49-F238E27FC236}">
                <a16:creationId xmlns:a16="http://schemas.microsoft.com/office/drawing/2014/main" id="{E35E2103-759B-4F8A-9E41-6A29E7FBC313}"/>
              </a:ext>
            </a:extLst>
          </p:cNvPr>
          <p:cNvSpPr txBox="1"/>
          <p:nvPr/>
        </p:nvSpPr>
        <p:spPr>
          <a:xfrm>
            <a:off x="814114" y="3430026"/>
            <a:ext cx="10781537" cy="2044342"/>
          </a:xfrm>
          <a:prstGeom prst="rect">
            <a:avLst/>
          </a:prstGeom>
          <a:noFill/>
        </p:spPr>
        <p:txBody>
          <a:bodyPr wrap="square" rtlCol="0">
            <a:spAutoFit/>
          </a:bodyPr>
          <a:lstStyle/>
          <a:p>
            <a:pPr>
              <a:lnSpc>
                <a:spcPct val="150000"/>
              </a:lnSpc>
            </a:pPr>
            <a:r>
              <a:rPr lang="ja-JP" altLang="en-US" sz="2200" dirty="0">
                <a:latin typeface="ＭＳ 明朝" panose="02020609040205080304" pitchFamily="17" charset="-128"/>
                <a:ea typeface="ＭＳ 明朝" panose="02020609040205080304" pitchFamily="17" charset="-128"/>
              </a:rPr>
              <a:t>・文献を取り上げる順序は、発表された時間的順序に沿うことが多いが、</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テーマや学問分野、アプローチなどの多様な視点から分析を行うことができる</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いずれにせよ、これまで行われてきた研究の方法や知見がわかりやすく提示され、</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研究の流れがよく理解できるように説明することが重要</a:t>
            </a:r>
            <a:endParaRPr lang="en-US" altLang="ja-JP" sz="2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5168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FC46D43-005C-4D61-86B6-A7CFF8F2A22E}"/>
              </a:ext>
            </a:extLst>
          </p:cNvPr>
          <p:cNvSpPr txBox="1"/>
          <p:nvPr/>
        </p:nvSpPr>
        <p:spPr>
          <a:xfrm>
            <a:off x="2175029" y="3479144"/>
            <a:ext cx="9028591" cy="408372"/>
          </a:xfrm>
          <a:prstGeom prst="rect">
            <a:avLst/>
          </a:prstGeom>
          <a:solidFill>
            <a:schemeClr val="bg1"/>
          </a:solidFill>
        </p:spPr>
        <p:txBody>
          <a:bodyPr wrap="square" rtlCol="0">
            <a:spAutoFit/>
          </a:bodyPr>
          <a:lstStyle/>
          <a:p>
            <a:endParaRPr kumimoji="1" lang="ja-JP" altLang="en-US" dirty="0"/>
          </a:p>
        </p:txBody>
      </p:sp>
      <p:sp>
        <p:nvSpPr>
          <p:cNvPr id="10" name="テキスト ボックス 9">
            <a:extLst>
              <a:ext uri="{FF2B5EF4-FFF2-40B4-BE49-F238E27FC236}">
                <a16:creationId xmlns:a16="http://schemas.microsoft.com/office/drawing/2014/main" id="{F2D66A02-8549-43FE-B3D4-0EE5A1940741}"/>
              </a:ext>
            </a:extLst>
          </p:cNvPr>
          <p:cNvSpPr txBox="1"/>
          <p:nvPr/>
        </p:nvSpPr>
        <p:spPr>
          <a:xfrm>
            <a:off x="2175029" y="3479144"/>
            <a:ext cx="9028591" cy="408372"/>
          </a:xfrm>
          <a:prstGeom prst="rect">
            <a:avLst/>
          </a:prstGeom>
          <a:solidFill>
            <a:schemeClr val="bg1"/>
          </a:solidFill>
        </p:spPr>
        <p:txBody>
          <a:bodyPr wrap="square" rtlCol="0">
            <a:spAutoFit/>
          </a:bodyPr>
          <a:lstStyle/>
          <a:p>
            <a:endParaRPr kumimoji="1" lang="ja-JP" altLang="en-US" dirty="0"/>
          </a:p>
        </p:txBody>
      </p:sp>
      <p:sp>
        <p:nvSpPr>
          <p:cNvPr id="9" name="テキスト ボックス 8">
            <a:extLst>
              <a:ext uri="{FF2B5EF4-FFF2-40B4-BE49-F238E27FC236}">
                <a16:creationId xmlns:a16="http://schemas.microsoft.com/office/drawing/2014/main" id="{7EF89B72-CD72-4E11-BDF6-365A7D3A8E7A}"/>
              </a:ext>
            </a:extLst>
          </p:cNvPr>
          <p:cNvSpPr txBox="1"/>
          <p:nvPr/>
        </p:nvSpPr>
        <p:spPr>
          <a:xfrm>
            <a:off x="747853" y="281195"/>
            <a:ext cx="8104599" cy="520848"/>
          </a:xfrm>
          <a:prstGeom prst="rect">
            <a:avLst/>
          </a:prstGeom>
          <a:noFill/>
        </p:spPr>
        <p:txBody>
          <a:bodyPr wrap="square" rtlCol="0">
            <a:spAutoFit/>
          </a:bodyPr>
          <a:lstStyle/>
          <a:p>
            <a:pPr>
              <a:lnSpc>
                <a:spcPct val="150000"/>
              </a:lnSpc>
            </a:pPr>
            <a:r>
              <a:rPr lang="ja-JP" altLang="en-US" sz="2200" dirty="0">
                <a:latin typeface="ＭＳ 明朝" panose="02020609040205080304" pitchFamily="17" charset="-128"/>
                <a:ea typeface="ＭＳ 明朝" panose="02020609040205080304" pitchFamily="17" charset="-128"/>
              </a:rPr>
              <a:t>◆ 研究の流れがわかるように書くには？</a:t>
            </a:r>
            <a:endParaRPr lang="en-US" altLang="ja-JP" sz="2200" dirty="0">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0465E5D5-9EC8-469E-8C63-DF91FEFF72AA}"/>
              </a:ext>
            </a:extLst>
          </p:cNvPr>
          <p:cNvSpPr txBox="1"/>
          <p:nvPr/>
        </p:nvSpPr>
        <p:spPr>
          <a:xfrm>
            <a:off x="747853" y="1003438"/>
            <a:ext cx="10563770" cy="2044342"/>
          </a:xfrm>
          <a:prstGeom prst="rect">
            <a:avLst/>
          </a:prstGeom>
          <a:noFill/>
        </p:spPr>
        <p:txBody>
          <a:bodyPr wrap="square" rtlCol="0">
            <a:spAutoFit/>
          </a:bodyPr>
          <a:lstStyle/>
          <a:p>
            <a:pPr>
              <a:lnSpc>
                <a:spcPct val="150000"/>
              </a:lnSpc>
            </a:pPr>
            <a:r>
              <a:rPr lang="ja-JP" altLang="en-US" sz="2200" dirty="0">
                <a:latin typeface="ＭＳ 明朝" panose="02020609040205080304" pitchFamily="17" charset="-128"/>
                <a:ea typeface="ＭＳ 明朝" panose="02020609040205080304" pitchFamily="17" charset="-128"/>
              </a:rPr>
              <a:t>① 研究の内容やアプローチ・方法の重点の変化を示す</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・なぜそのような変化が起きたかも検討する必要がある。</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学問内在的理由：ある研究方法の有効性が認められるようになった</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社会的理由：あるテーマへの社会的関心が高まった、等</a:t>
            </a:r>
            <a:endParaRPr lang="en-US" altLang="ja-JP" sz="2200" dirty="0">
              <a:latin typeface="ＭＳ 明朝" panose="02020609040205080304" pitchFamily="17" charset="-128"/>
              <a:ea typeface="ＭＳ 明朝" panose="02020609040205080304" pitchFamily="17" charset="-128"/>
            </a:endParaRPr>
          </a:p>
        </p:txBody>
      </p:sp>
      <p:sp>
        <p:nvSpPr>
          <p:cNvPr id="11" name="テキスト ボックス 10">
            <a:extLst>
              <a:ext uri="{FF2B5EF4-FFF2-40B4-BE49-F238E27FC236}">
                <a16:creationId xmlns:a16="http://schemas.microsoft.com/office/drawing/2014/main" id="{008EA4C0-F0C2-405E-AB84-14E88CC06738}"/>
              </a:ext>
            </a:extLst>
          </p:cNvPr>
          <p:cNvSpPr txBox="1"/>
          <p:nvPr/>
        </p:nvSpPr>
        <p:spPr>
          <a:xfrm>
            <a:off x="747852" y="3249175"/>
            <a:ext cx="11324877" cy="2552174"/>
          </a:xfrm>
          <a:prstGeom prst="rect">
            <a:avLst/>
          </a:prstGeom>
          <a:noFill/>
        </p:spPr>
        <p:txBody>
          <a:bodyPr wrap="square" rtlCol="0">
            <a:spAutoFit/>
          </a:bodyPr>
          <a:lstStyle/>
          <a:p>
            <a:pPr>
              <a:lnSpc>
                <a:spcPct val="150000"/>
              </a:lnSpc>
            </a:pPr>
            <a:r>
              <a:rPr lang="ja-JP" altLang="en-US" sz="2200" dirty="0">
                <a:latin typeface="ＭＳ 明朝" panose="02020609040205080304" pitchFamily="17" charset="-128"/>
                <a:ea typeface="ＭＳ 明朝" panose="02020609040205080304" pitchFamily="17" charset="-128"/>
              </a:rPr>
              <a:t>② 先行する研究と後から行われた研究の間の相互関係の在り方に着目する</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・学術研究は、先行研究の枠組みやアプローチを踏まえて、</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それを継承してさらに精緻化したり、それを部分的に修正しつつ利用したり、</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あるいはそれに対する根本的な批判に基づいて代替的な枠組みを提示する</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といった形で先行研究とのなんらかのつながりにおいて展開されるのが一般的</a:t>
            </a:r>
            <a:endParaRPr lang="en-US" altLang="ja-JP" sz="2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387296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FC46D43-005C-4D61-86B6-A7CFF8F2A22E}"/>
              </a:ext>
            </a:extLst>
          </p:cNvPr>
          <p:cNvSpPr txBox="1"/>
          <p:nvPr/>
        </p:nvSpPr>
        <p:spPr>
          <a:xfrm>
            <a:off x="2175029" y="3479144"/>
            <a:ext cx="9028591" cy="408372"/>
          </a:xfrm>
          <a:prstGeom prst="rect">
            <a:avLst/>
          </a:prstGeom>
          <a:solidFill>
            <a:schemeClr val="bg1"/>
          </a:solidFill>
        </p:spPr>
        <p:txBody>
          <a:bodyPr wrap="square" rtlCol="0">
            <a:spAutoFit/>
          </a:bodyPr>
          <a:lstStyle/>
          <a:p>
            <a:endParaRPr kumimoji="1" lang="ja-JP" altLang="en-US" dirty="0"/>
          </a:p>
        </p:txBody>
      </p:sp>
      <p:sp>
        <p:nvSpPr>
          <p:cNvPr id="10" name="テキスト ボックス 9">
            <a:extLst>
              <a:ext uri="{FF2B5EF4-FFF2-40B4-BE49-F238E27FC236}">
                <a16:creationId xmlns:a16="http://schemas.microsoft.com/office/drawing/2014/main" id="{F2D66A02-8549-43FE-B3D4-0EE5A1940741}"/>
              </a:ext>
            </a:extLst>
          </p:cNvPr>
          <p:cNvSpPr txBox="1"/>
          <p:nvPr/>
        </p:nvSpPr>
        <p:spPr>
          <a:xfrm>
            <a:off x="2175029" y="3479144"/>
            <a:ext cx="9028591" cy="408372"/>
          </a:xfrm>
          <a:prstGeom prst="rect">
            <a:avLst/>
          </a:prstGeom>
          <a:solidFill>
            <a:schemeClr val="bg1"/>
          </a:solidFill>
        </p:spPr>
        <p:txBody>
          <a:bodyPr wrap="square" rtlCol="0">
            <a:spAutoFit/>
          </a:bodyPr>
          <a:lstStyle/>
          <a:p>
            <a:endParaRPr kumimoji="1" lang="ja-JP" altLang="en-US" dirty="0"/>
          </a:p>
        </p:txBody>
      </p:sp>
      <p:sp>
        <p:nvSpPr>
          <p:cNvPr id="7" name="テキスト ボックス 6">
            <a:extLst>
              <a:ext uri="{FF2B5EF4-FFF2-40B4-BE49-F238E27FC236}">
                <a16:creationId xmlns:a16="http://schemas.microsoft.com/office/drawing/2014/main" id="{0465E5D5-9EC8-469E-8C63-DF91FEFF72AA}"/>
              </a:ext>
            </a:extLst>
          </p:cNvPr>
          <p:cNvSpPr txBox="1"/>
          <p:nvPr/>
        </p:nvSpPr>
        <p:spPr>
          <a:xfrm>
            <a:off x="814115" y="1068274"/>
            <a:ext cx="10563770" cy="1028680"/>
          </a:xfrm>
          <a:prstGeom prst="rect">
            <a:avLst/>
          </a:prstGeom>
          <a:noFill/>
        </p:spPr>
        <p:txBody>
          <a:bodyPr wrap="square" rtlCol="0">
            <a:spAutoFit/>
          </a:bodyPr>
          <a:lstStyle/>
          <a:p>
            <a:pPr>
              <a:lnSpc>
                <a:spcPct val="150000"/>
              </a:lnSpc>
            </a:pPr>
            <a:r>
              <a:rPr lang="ja-JP" altLang="en-US" sz="2200" dirty="0">
                <a:latin typeface="ＭＳ 明朝" panose="02020609040205080304" pitchFamily="17" charset="-128"/>
                <a:ea typeface="ＭＳ 明朝" panose="02020609040205080304" pitchFamily="17" charset="-128"/>
              </a:rPr>
              <a:t>③ 政策や社会問題の変化の影響を受けることが多い点に着目する</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・政策や社会問題をめぐる状況と研究動向の間にはかなり密接な結びつきがある。</a:t>
            </a:r>
            <a:endParaRPr lang="en-US" altLang="ja-JP" sz="2200" dirty="0">
              <a:latin typeface="ＭＳ 明朝" panose="02020609040205080304" pitchFamily="17" charset="-128"/>
              <a:ea typeface="ＭＳ 明朝" panose="02020609040205080304" pitchFamily="17" charset="-128"/>
            </a:endParaRPr>
          </a:p>
        </p:txBody>
      </p:sp>
      <p:sp>
        <p:nvSpPr>
          <p:cNvPr id="11" name="テキスト ボックス 10">
            <a:extLst>
              <a:ext uri="{FF2B5EF4-FFF2-40B4-BE49-F238E27FC236}">
                <a16:creationId xmlns:a16="http://schemas.microsoft.com/office/drawing/2014/main" id="{008EA4C0-F0C2-405E-AB84-14E88CC06738}"/>
              </a:ext>
            </a:extLst>
          </p:cNvPr>
          <p:cNvSpPr txBox="1"/>
          <p:nvPr/>
        </p:nvSpPr>
        <p:spPr>
          <a:xfrm>
            <a:off x="814116" y="2611429"/>
            <a:ext cx="10967068" cy="2552174"/>
          </a:xfrm>
          <a:prstGeom prst="rect">
            <a:avLst/>
          </a:prstGeom>
          <a:noFill/>
        </p:spPr>
        <p:txBody>
          <a:bodyPr wrap="square" rtlCol="0">
            <a:spAutoFit/>
          </a:bodyPr>
          <a:lstStyle/>
          <a:p>
            <a:pPr>
              <a:lnSpc>
                <a:spcPct val="150000"/>
              </a:lnSpc>
            </a:pPr>
            <a:r>
              <a:rPr lang="ja-JP" altLang="en-US" sz="2200" dirty="0">
                <a:latin typeface="ＭＳ 明朝" panose="02020609040205080304" pitchFamily="17" charset="-128"/>
                <a:ea typeface="ＭＳ 明朝" panose="02020609040205080304" pitchFamily="17" charset="-128"/>
              </a:rPr>
              <a:t>④ 重要な意味をもつ文献に絞って検討する</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・すべての文献に同等のウェイトをかけて検討するのではなく、</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研究の流れの中で重要な意味をもつと考えられる文献は詳しく検討し、</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同じ研究の流れの中で同様のアプローチで行われた研究はまとめて列挙するなど、</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メリハリを利かせた書き方にする。</a:t>
            </a:r>
            <a:endParaRPr lang="en-US" altLang="ja-JP" sz="2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84418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FC46D43-005C-4D61-86B6-A7CFF8F2A22E}"/>
              </a:ext>
            </a:extLst>
          </p:cNvPr>
          <p:cNvSpPr txBox="1"/>
          <p:nvPr/>
        </p:nvSpPr>
        <p:spPr>
          <a:xfrm>
            <a:off x="2175029" y="3479144"/>
            <a:ext cx="9028591" cy="408372"/>
          </a:xfrm>
          <a:prstGeom prst="rect">
            <a:avLst/>
          </a:prstGeom>
          <a:solidFill>
            <a:schemeClr val="bg1"/>
          </a:solidFill>
        </p:spPr>
        <p:txBody>
          <a:bodyPr wrap="square" rtlCol="0">
            <a:spAutoFit/>
          </a:bodyPr>
          <a:lstStyle/>
          <a:p>
            <a:endParaRPr kumimoji="1" lang="ja-JP" altLang="en-US" dirty="0"/>
          </a:p>
        </p:txBody>
      </p:sp>
      <p:sp>
        <p:nvSpPr>
          <p:cNvPr id="10" name="テキスト ボックス 9">
            <a:extLst>
              <a:ext uri="{FF2B5EF4-FFF2-40B4-BE49-F238E27FC236}">
                <a16:creationId xmlns:a16="http://schemas.microsoft.com/office/drawing/2014/main" id="{F2D66A02-8549-43FE-B3D4-0EE5A1940741}"/>
              </a:ext>
            </a:extLst>
          </p:cNvPr>
          <p:cNvSpPr txBox="1"/>
          <p:nvPr/>
        </p:nvSpPr>
        <p:spPr>
          <a:xfrm>
            <a:off x="2175029" y="3479144"/>
            <a:ext cx="9028591" cy="408372"/>
          </a:xfrm>
          <a:prstGeom prst="rect">
            <a:avLst/>
          </a:prstGeom>
          <a:solidFill>
            <a:schemeClr val="bg1"/>
          </a:solidFill>
        </p:spPr>
        <p:txBody>
          <a:bodyPr wrap="square" rtlCol="0">
            <a:spAutoFit/>
          </a:bodyPr>
          <a:lstStyle/>
          <a:p>
            <a:endParaRPr kumimoji="1" lang="ja-JP" altLang="en-US" dirty="0"/>
          </a:p>
        </p:txBody>
      </p:sp>
      <p:sp>
        <p:nvSpPr>
          <p:cNvPr id="9" name="テキスト ボックス 8">
            <a:extLst>
              <a:ext uri="{FF2B5EF4-FFF2-40B4-BE49-F238E27FC236}">
                <a16:creationId xmlns:a16="http://schemas.microsoft.com/office/drawing/2014/main" id="{7EF89B72-CD72-4E11-BDF6-365A7D3A8E7A}"/>
              </a:ext>
            </a:extLst>
          </p:cNvPr>
          <p:cNvSpPr txBox="1"/>
          <p:nvPr/>
        </p:nvSpPr>
        <p:spPr>
          <a:xfrm>
            <a:off x="672100" y="642344"/>
            <a:ext cx="11245364" cy="520848"/>
          </a:xfrm>
          <a:prstGeom prst="rect">
            <a:avLst/>
          </a:prstGeom>
          <a:noFill/>
        </p:spPr>
        <p:txBody>
          <a:bodyPr wrap="square" rtlCol="0">
            <a:spAutoFit/>
          </a:bodyPr>
          <a:lstStyle/>
          <a:p>
            <a:pPr>
              <a:lnSpc>
                <a:spcPct val="150000"/>
              </a:lnSpc>
            </a:pPr>
            <a:r>
              <a:rPr lang="ja-JP" altLang="en-US" sz="2200" dirty="0">
                <a:latin typeface="ＭＳ 明朝" panose="02020609040205080304" pitchFamily="17" charset="-128"/>
                <a:ea typeface="ＭＳ 明朝" panose="02020609040205080304" pitchFamily="17" charset="-128"/>
              </a:rPr>
              <a:t>・どのような研究方法、分析方法を通じて論文が作成されているのかを確認してみる！</a:t>
            </a:r>
            <a:endParaRPr lang="en-US" altLang="ja-JP" sz="2200" dirty="0">
              <a:latin typeface="ＭＳ 明朝" panose="02020609040205080304" pitchFamily="17" charset="-128"/>
              <a:ea typeface="ＭＳ 明朝" panose="02020609040205080304" pitchFamily="17" charset="-128"/>
            </a:endParaRPr>
          </a:p>
        </p:txBody>
      </p:sp>
      <p:graphicFrame>
        <p:nvGraphicFramePr>
          <p:cNvPr id="3" name="表 2">
            <a:extLst>
              <a:ext uri="{FF2B5EF4-FFF2-40B4-BE49-F238E27FC236}">
                <a16:creationId xmlns:a16="http://schemas.microsoft.com/office/drawing/2014/main" id="{EA268912-35EF-4224-B6BE-5DA35F2312D9}"/>
              </a:ext>
            </a:extLst>
          </p:cNvPr>
          <p:cNvGraphicFramePr>
            <a:graphicFrameLocks noGrp="1"/>
          </p:cNvGraphicFramePr>
          <p:nvPr>
            <p:extLst>
              <p:ext uri="{D42A27DB-BD31-4B8C-83A1-F6EECF244321}">
                <p14:modId xmlns:p14="http://schemas.microsoft.com/office/powerpoint/2010/main" val="3361511349"/>
              </p:ext>
            </p:extLst>
          </p:nvPr>
        </p:nvGraphicFramePr>
        <p:xfrm>
          <a:off x="159026" y="1987823"/>
          <a:ext cx="11860698" cy="3154680"/>
        </p:xfrm>
        <a:graphic>
          <a:graphicData uri="http://schemas.openxmlformats.org/drawingml/2006/table">
            <a:tbl>
              <a:tblPr firstRow="1" bandRow="1">
                <a:tableStyleId>{5940675A-B579-460E-94D1-54222C63F5DA}</a:tableStyleId>
              </a:tblPr>
              <a:tblGrid>
                <a:gridCol w="1351722">
                  <a:extLst>
                    <a:ext uri="{9D8B030D-6E8A-4147-A177-3AD203B41FA5}">
                      <a16:colId xmlns:a16="http://schemas.microsoft.com/office/drawing/2014/main" val="3078523416"/>
                    </a:ext>
                  </a:extLst>
                </a:gridCol>
                <a:gridCol w="1374326">
                  <a:extLst>
                    <a:ext uri="{9D8B030D-6E8A-4147-A177-3AD203B41FA5}">
                      <a16:colId xmlns:a16="http://schemas.microsoft.com/office/drawing/2014/main" val="2144074871"/>
                    </a:ext>
                  </a:extLst>
                </a:gridCol>
                <a:gridCol w="9134650">
                  <a:extLst>
                    <a:ext uri="{9D8B030D-6E8A-4147-A177-3AD203B41FA5}">
                      <a16:colId xmlns:a16="http://schemas.microsoft.com/office/drawing/2014/main" val="3483508311"/>
                    </a:ext>
                  </a:extLst>
                </a:gridCol>
              </a:tblGrid>
              <a:tr h="284029">
                <a:tc>
                  <a:txBody>
                    <a:bodyPr/>
                    <a:lstStyle/>
                    <a:p>
                      <a:pPr algn="ctr">
                        <a:spcBef>
                          <a:spcPts val="600"/>
                        </a:spcBef>
                      </a:pPr>
                      <a:r>
                        <a:rPr kumimoji="1" lang="ja-JP" altLang="en-US" b="1" dirty="0">
                          <a:latin typeface="+mn-ea"/>
                          <a:ea typeface="+mn-ea"/>
                        </a:rPr>
                        <a:t>まとめ方</a:t>
                      </a:r>
                      <a:endParaRPr kumimoji="1" lang="en-US" altLang="ja-JP" b="1" dirty="0">
                        <a:latin typeface="+mn-ea"/>
                        <a:ea typeface="+mn-ea"/>
                      </a:endParaRPr>
                    </a:p>
                    <a:p>
                      <a:pPr algn="ctr">
                        <a:spcBef>
                          <a:spcPts val="600"/>
                        </a:spcBef>
                      </a:pPr>
                      <a:r>
                        <a:rPr kumimoji="1" lang="ja-JP" altLang="en-US" b="1" dirty="0">
                          <a:latin typeface="+mn-ea"/>
                          <a:ea typeface="+mn-ea"/>
                        </a:rPr>
                        <a:t>の類型</a:t>
                      </a:r>
                    </a:p>
                  </a:txBody>
                  <a:tcPr anchor="ctr"/>
                </a:tc>
                <a:tc>
                  <a:txBody>
                    <a:bodyPr/>
                    <a:lstStyle/>
                    <a:p>
                      <a:pPr algn="ctr">
                        <a:spcBef>
                          <a:spcPts val="600"/>
                        </a:spcBef>
                      </a:pPr>
                      <a:r>
                        <a:rPr kumimoji="1" lang="ja-JP" altLang="en-US" b="1" dirty="0">
                          <a:latin typeface="+mn-ea"/>
                          <a:ea typeface="+mn-ea"/>
                        </a:rPr>
                        <a:t>検索ルート</a:t>
                      </a:r>
                    </a:p>
                  </a:txBody>
                  <a:tcPr anchor="ctr"/>
                </a:tc>
                <a:tc>
                  <a:txBody>
                    <a:bodyPr/>
                    <a:lstStyle/>
                    <a:p>
                      <a:pPr algn="ctr">
                        <a:spcBef>
                          <a:spcPts val="600"/>
                        </a:spcBef>
                      </a:pPr>
                      <a:r>
                        <a:rPr kumimoji="1" lang="ja-JP" altLang="en-US" b="1" dirty="0">
                          <a:latin typeface="+mn-ea"/>
                          <a:ea typeface="+mn-ea"/>
                        </a:rPr>
                        <a:t>先行研究</a:t>
                      </a:r>
                      <a:endParaRPr kumimoji="1" lang="en-US" altLang="ja-JP" b="1" dirty="0">
                        <a:latin typeface="+mn-ea"/>
                        <a:ea typeface="+mn-ea"/>
                      </a:endParaRPr>
                    </a:p>
                    <a:p>
                      <a:pPr algn="ctr">
                        <a:spcBef>
                          <a:spcPts val="600"/>
                        </a:spcBef>
                      </a:pPr>
                      <a:r>
                        <a:rPr kumimoji="1" lang="ja-JP" altLang="en-US" b="1" dirty="0">
                          <a:latin typeface="+mn-ea"/>
                          <a:ea typeface="+mn-ea"/>
                        </a:rPr>
                        <a:t>（著者 ・発表年度・論文題目）</a:t>
                      </a:r>
                    </a:p>
                  </a:txBody>
                  <a:tcPr anchor="ctr"/>
                </a:tc>
                <a:extLst>
                  <a:ext uri="{0D108BD9-81ED-4DB2-BD59-A6C34878D82A}">
                    <a16:rowId xmlns:a16="http://schemas.microsoft.com/office/drawing/2014/main" val="1224475105"/>
                  </a:ext>
                </a:extLst>
              </a:tr>
              <a:tr h="370840">
                <a:tc>
                  <a:txBody>
                    <a:bodyPr/>
                    <a:lstStyle/>
                    <a:p>
                      <a:pPr algn="ctr">
                        <a:spcBef>
                          <a:spcPts val="600"/>
                        </a:spcBef>
                      </a:pPr>
                      <a:r>
                        <a:rPr kumimoji="1" lang="ja-JP" altLang="en-US" dirty="0">
                          <a:latin typeface="+mn-ea"/>
                          <a:ea typeface="+mn-ea"/>
                        </a:rPr>
                        <a:t>研究テーマ別分析</a:t>
                      </a:r>
                    </a:p>
                  </a:txBody>
                  <a:tcPr anchor="ctr"/>
                </a:tc>
                <a:tc>
                  <a:txBody>
                    <a:bodyPr/>
                    <a:lstStyle/>
                    <a:p>
                      <a:pPr algn="ctr">
                        <a:spcBef>
                          <a:spcPts val="600"/>
                        </a:spcBef>
                      </a:pPr>
                      <a:r>
                        <a:rPr kumimoji="1" lang="ja-JP" altLang="en-US" sz="1800" dirty="0">
                          <a:latin typeface="+mn-ea"/>
                          <a:ea typeface="+mn-ea"/>
                        </a:rPr>
                        <a:t>立教図書館</a:t>
                      </a:r>
                      <a:endParaRPr kumimoji="1" lang="en-US" altLang="ja-JP" sz="1800" dirty="0">
                        <a:latin typeface="+mn-ea"/>
                        <a:ea typeface="+mn-ea"/>
                      </a:endParaRPr>
                    </a:p>
                    <a:p>
                      <a:pPr algn="ctr">
                        <a:spcBef>
                          <a:spcPts val="600"/>
                        </a:spcBef>
                      </a:pPr>
                      <a:r>
                        <a:rPr kumimoji="1" lang="en-US" altLang="ja-JP" sz="1800" dirty="0">
                          <a:latin typeface="+mn-ea"/>
                          <a:ea typeface="+mn-ea"/>
                        </a:rPr>
                        <a:t>OPAC</a:t>
                      </a:r>
                      <a:endParaRPr kumimoji="1" lang="ja-JP" altLang="en-US" sz="1800" dirty="0">
                        <a:latin typeface="+mn-ea"/>
                        <a:ea typeface="+mn-ea"/>
                      </a:endParaRPr>
                    </a:p>
                  </a:txBody>
                  <a:tcPr anchor="ctr"/>
                </a:tc>
                <a:tc>
                  <a:txBody>
                    <a:bodyPr/>
                    <a:lstStyle/>
                    <a:p>
                      <a:pPr>
                        <a:spcBef>
                          <a:spcPts val="600"/>
                        </a:spcBef>
                      </a:pPr>
                      <a:r>
                        <a:rPr kumimoji="1" lang="ja-JP" altLang="en-US" dirty="0">
                          <a:latin typeface="+mn-ea"/>
                          <a:ea typeface="+mn-ea"/>
                        </a:rPr>
                        <a:t>鈴木浩之</a:t>
                      </a:r>
                      <a:r>
                        <a:rPr kumimoji="1" lang="en-US" altLang="ja-JP" dirty="0">
                          <a:latin typeface="+mn-ea"/>
                          <a:ea typeface="+mn-ea"/>
                        </a:rPr>
                        <a:t>(2019)『</a:t>
                      </a:r>
                      <a:r>
                        <a:rPr kumimoji="1" lang="ja-JP" altLang="en-US" dirty="0">
                          <a:latin typeface="+mn-ea"/>
                          <a:ea typeface="+mn-ea"/>
                        </a:rPr>
                        <a:t>子ども虐待対応における保護者との協働関係の構築 </a:t>
                      </a:r>
                      <a:r>
                        <a:rPr kumimoji="1" lang="en-US" altLang="ja-JP" dirty="0">
                          <a:latin typeface="+mn-ea"/>
                          <a:ea typeface="+mn-ea"/>
                        </a:rPr>
                        <a:t>: </a:t>
                      </a:r>
                      <a:r>
                        <a:rPr kumimoji="1" lang="ja-JP" altLang="en-US" dirty="0">
                          <a:latin typeface="+mn-ea"/>
                          <a:ea typeface="+mn-ea"/>
                        </a:rPr>
                        <a:t>家族と支援者へ</a:t>
                      </a:r>
                      <a:endParaRPr kumimoji="1" lang="en-US" altLang="ja-JP" dirty="0">
                        <a:latin typeface="+mn-ea"/>
                        <a:ea typeface="+mn-ea"/>
                      </a:endParaRPr>
                    </a:p>
                    <a:p>
                      <a:pPr>
                        <a:spcBef>
                          <a:spcPts val="600"/>
                        </a:spcBef>
                      </a:pPr>
                      <a:r>
                        <a:rPr kumimoji="1" lang="ja-JP" altLang="en-US" dirty="0">
                          <a:latin typeface="+mn-ea"/>
                          <a:ea typeface="+mn-ea"/>
                        </a:rPr>
                        <a:t>のインタビューから学ぶ実践モデル </a:t>
                      </a:r>
                      <a:r>
                        <a:rPr kumimoji="1" lang="en-US" altLang="ja-JP" dirty="0">
                          <a:latin typeface="+mn-ea"/>
                          <a:ea typeface="+mn-ea"/>
                        </a:rPr>
                        <a:t>』</a:t>
                      </a:r>
                      <a:r>
                        <a:rPr kumimoji="1" lang="ja-JP" altLang="en-US" dirty="0">
                          <a:latin typeface="+mn-ea"/>
                          <a:ea typeface="+mn-ea"/>
                        </a:rPr>
                        <a:t>（「序章の第</a:t>
                      </a:r>
                      <a:r>
                        <a:rPr kumimoji="1" lang="en-US" altLang="ja-JP" dirty="0">
                          <a:latin typeface="+mn-ea"/>
                          <a:ea typeface="+mn-ea"/>
                        </a:rPr>
                        <a:t>2</a:t>
                      </a:r>
                      <a:r>
                        <a:rPr kumimoji="1" lang="ja-JP" altLang="en-US" dirty="0">
                          <a:latin typeface="+mn-ea"/>
                          <a:ea typeface="+mn-ea"/>
                        </a:rPr>
                        <a:t>節</a:t>
                      </a:r>
                      <a:r>
                        <a:rPr kumimoji="1" lang="en-US" altLang="ja-JP" dirty="0">
                          <a:latin typeface="+mn-ea"/>
                          <a:ea typeface="+mn-ea"/>
                        </a:rPr>
                        <a:t>. </a:t>
                      </a:r>
                      <a:r>
                        <a:rPr kumimoji="1" lang="ja-JP" altLang="en-US" dirty="0">
                          <a:latin typeface="+mn-ea"/>
                          <a:ea typeface="+mn-ea"/>
                        </a:rPr>
                        <a:t>先行研究」</a:t>
                      </a:r>
                      <a:r>
                        <a:rPr kumimoji="1" lang="en-US" altLang="ja-JP" dirty="0">
                          <a:latin typeface="+mn-ea"/>
                          <a:ea typeface="+mn-ea"/>
                        </a:rPr>
                        <a:t>)</a:t>
                      </a:r>
                      <a:endParaRPr kumimoji="1" lang="ja-JP" altLang="en-US" dirty="0">
                        <a:latin typeface="+mn-ea"/>
                        <a:ea typeface="+mn-ea"/>
                      </a:endParaRPr>
                    </a:p>
                  </a:txBody>
                  <a:tcPr anchor="ctr"/>
                </a:tc>
                <a:extLst>
                  <a:ext uri="{0D108BD9-81ED-4DB2-BD59-A6C34878D82A}">
                    <a16:rowId xmlns:a16="http://schemas.microsoft.com/office/drawing/2014/main" val="513592941"/>
                  </a:ext>
                </a:extLst>
              </a:tr>
              <a:tr h="370840">
                <a:tc>
                  <a:txBody>
                    <a:bodyPr/>
                    <a:lstStyle/>
                    <a:p>
                      <a:pPr algn="ctr">
                        <a:spcBef>
                          <a:spcPts val="600"/>
                        </a:spcBef>
                      </a:pPr>
                      <a:r>
                        <a:rPr kumimoji="1" lang="ja-JP" altLang="en-US" dirty="0">
                          <a:latin typeface="+mn-ea"/>
                          <a:ea typeface="+mn-ea"/>
                        </a:rPr>
                        <a:t>時間順</a:t>
                      </a:r>
                      <a:endParaRPr kumimoji="1" lang="en-US" altLang="ja-JP" dirty="0">
                        <a:latin typeface="+mn-ea"/>
                        <a:ea typeface="+mn-ea"/>
                      </a:endParaRPr>
                    </a:p>
                    <a:p>
                      <a:pPr algn="ctr">
                        <a:spcBef>
                          <a:spcPts val="600"/>
                        </a:spcBef>
                      </a:pPr>
                      <a:r>
                        <a:rPr kumimoji="1" lang="ja-JP" altLang="en-US" dirty="0">
                          <a:latin typeface="+mn-ea"/>
                          <a:ea typeface="+mn-ea"/>
                        </a:rPr>
                        <a:t>内容別分析</a:t>
                      </a:r>
                    </a:p>
                  </a:txBody>
                  <a:tcPr anchor="ctr"/>
                </a:tc>
                <a:tc>
                  <a:txBody>
                    <a:bodyPr/>
                    <a:lstStyle/>
                    <a:p>
                      <a:pPr algn="ctr">
                        <a:spcBef>
                          <a:spcPts val="600"/>
                        </a:spcBef>
                      </a:pPr>
                      <a:r>
                        <a:rPr kumimoji="1" lang="en-US" altLang="ja-JP" sz="1800" dirty="0" err="1">
                          <a:latin typeface="+mn-ea"/>
                          <a:ea typeface="+mn-ea"/>
                        </a:rPr>
                        <a:t>CiNii</a:t>
                      </a:r>
                      <a:endParaRPr kumimoji="1" lang="ja-JP" altLang="en-US" sz="1800" dirty="0">
                        <a:latin typeface="+mn-ea"/>
                        <a:ea typeface="+mn-ea"/>
                      </a:endParaRPr>
                    </a:p>
                  </a:txBody>
                  <a:tcPr anchor="ctr"/>
                </a:tc>
                <a:tc>
                  <a:txBody>
                    <a:bodyPr/>
                    <a:lstStyle/>
                    <a:p>
                      <a:pPr>
                        <a:spcBef>
                          <a:spcPts val="600"/>
                        </a:spcBef>
                      </a:pPr>
                      <a:r>
                        <a:rPr kumimoji="1" lang="ja-JP" altLang="en-US" dirty="0">
                          <a:latin typeface="+mn-ea"/>
                          <a:ea typeface="+mn-ea"/>
                        </a:rPr>
                        <a:t>梶原豪人</a:t>
                      </a:r>
                      <a:r>
                        <a:rPr kumimoji="1" lang="en-US" altLang="ja-JP" dirty="0">
                          <a:latin typeface="+mn-ea"/>
                          <a:ea typeface="+mn-ea"/>
                        </a:rPr>
                        <a:t>(2020)</a:t>
                      </a:r>
                      <a:r>
                        <a:rPr kumimoji="1" lang="ja-JP" altLang="en-US" dirty="0">
                          <a:latin typeface="+mn-ea"/>
                          <a:ea typeface="+mn-ea"/>
                        </a:rPr>
                        <a:t>「貧困家庭の不登校をめぐる研究の動向と課題」</a:t>
                      </a:r>
                    </a:p>
                  </a:txBody>
                  <a:tcPr anchor="ctr"/>
                </a:tc>
                <a:extLst>
                  <a:ext uri="{0D108BD9-81ED-4DB2-BD59-A6C34878D82A}">
                    <a16:rowId xmlns:a16="http://schemas.microsoft.com/office/drawing/2014/main" val="891594370"/>
                  </a:ext>
                </a:extLst>
              </a:tr>
              <a:tr h="370840">
                <a:tc>
                  <a:txBody>
                    <a:bodyPr/>
                    <a:lstStyle/>
                    <a:p>
                      <a:pPr algn="ctr">
                        <a:spcBef>
                          <a:spcPts val="600"/>
                        </a:spcBef>
                      </a:pPr>
                      <a:r>
                        <a:rPr kumimoji="1" lang="ja-JP" altLang="en-US" dirty="0">
                          <a:latin typeface="+mn-ea"/>
                          <a:ea typeface="+mn-ea"/>
                        </a:rPr>
                        <a:t>定量的分析</a:t>
                      </a:r>
                      <a:endParaRPr kumimoji="1" lang="en-US" altLang="ja-JP" dirty="0">
                        <a:latin typeface="+mn-ea"/>
                        <a:ea typeface="+mn-ea"/>
                      </a:endParaRPr>
                    </a:p>
                    <a:p>
                      <a:pPr algn="ctr">
                        <a:spcBef>
                          <a:spcPts val="600"/>
                        </a:spcBef>
                      </a:pPr>
                      <a:r>
                        <a:rPr kumimoji="1" lang="en-US" altLang="ja-JP" sz="1600" dirty="0">
                          <a:latin typeface="+mn-ea"/>
                          <a:ea typeface="+mn-ea"/>
                        </a:rPr>
                        <a:t>(</a:t>
                      </a:r>
                      <a:r>
                        <a:rPr kumimoji="1" lang="ja-JP" altLang="en-US" sz="1600" dirty="0">
                          <a:latin typeface="+mn-ea"/>
                          <a:ea typeface="+mn-ea"/>
                        </a:rPr>
                        <a:t>テキスト</a:t>
                      </a:r>
                      <a:endParaRPr kumimoji="1" lang="en-US" altLang="ja-JP" sz="1600" dirty="0">
                        <a:latin typeface="+mn-ea"/>
                        <a:ea typeface="+mn-ea"/>
                      </a:endParaRPr>
                    </a:p>
                    <a:p>
                      <a:pPr algn="ctr">
                        <a:spcBef>
                          <a:spcPts val="600"/>
                        </a:spcBef>
                      </a:pPr>
                      <a:r>
                        <a:rPr kumimoji="1" lang="ja-JP" altLang="en-US" sz="1600" dirty="0">
                          <a:latin typeface="+mn-ea"/>
                          <a:ea typeface="+mn-ea"/>
                        </a:rPr>
                        <a:t>マイニング</a:t>
                      </a:r>
                      <a:r>
                        <a:rPr kumimoji="1" lang="en-US" altLang="ja-JP" sz="1600" dirty="0">
                          <a:latin typeface="+mn-ea"/>
                          <a:ea typeface="+mn-ea"/>
                        </a:rPr>
                        <a:t>)</a:t>
                      </a:r>
                      <a:endParaRPr kumimoji="1" lang="ja-JP" altLang="en-US" sz="1600" dirty="0">
                        <a:latin typeface="+mn-ea"/>
                        <a:ea typeface="+mn-ea"/>
                      </a:endParaRPr>
                    </a:p>
                  </a:txBody>
                  <a:tcPr anchor="ctr"/>
                </a:tc>
                <a:tc>
                  <a:txBody>
                    <a:bodyPr/>
                    <a:lstStyle/>
                    <a:p>
                      <a:pPr algn="ctr">
                        <a:spcBef>
                          <a:spcPts val="600"/>
                        </a:spcBef>
                      </a:pPr>
                      <a:r>
                        <a:rPr kumimoji="1" lang="en-US" altLang="ja-JP" sz="1800" dirty="0" err="1">
                          <a:latin typeface="+mn-ea"/>
                          <a:ea typeface="+mn-ea"/>
                        </a:rPr>
                        <a:t>CiNii</a:t>
                      </a:r>
                      <a:endParaRPr kumimoji="1" lang="ja-JP" altLang="en-US" sz="1800" dirty="0">
                        <a:latin typeface="+mn-ea"/>
                        <a:ea typeface="+mn-ea"/>
                      </a:endParaRPr>
                    </a:p>
                  </a:txBody>
                  <a:tcPr anchor="ctr"/>
                </a:tc>
                <a:tc>
                  <a:txBody>
                    <a:bodyPr/>
                    <a:lstStyle/>
                    <a:p>
                      <a:pPr>
                        <a:spcBef>
                          <a:spcPts val="600"/>
                        </a:spcBef>
                      </a:pPr>
                      <a:r>
                        <a:rPr kumimoji="1" lang="ja-JP" altLang="en-US" dirty="0">
                          <a:latin typeface="+mn-ea"/>
                          <a:ea typeface="+mn-ea"/>
                        </a:rPr>
                        <a:t>大塩佳名子・安孫子尚子</a:t>
                      </a:r>
                      <a:r>
                        <a:rPr kumimoji="1" lang="en-US" altLang="ja-JP" dirty="0">
                          <a:latin typeface="+mn-ea"/>
                          <a:ea typeface="+mn-ea"/>
                        </a:rPr>
                        <a:t>(2018)</a:t>
                      </a:r>
                      <a:r>
                        <a:rPr kumimoji="1" lang="ja-JP" altLang="en-US" dirty="0">
                          <a:latin typeface="+mn-ea"/>
                          <a:ea typeface="+mn-ea"/>
                        </a:rPr>
                        <a:t>「乳幼児揺さぶられ症候群に関する研究の動向：</a:t>
                      </a:r>
                      <a:endParaRPr kumimoji="1" lang="en-US" altLang="ja-JP" dirty="0">
                        <a:latin typeface="+mn-ea"/>
                        <a:ea typeface="+mn-ea"/>
                      </a:endParaRPr>
                    </a:p>
                    <a:p>
                      <a:pPr>
                        <a:spcBef>
                          <a:spcPts val="600"/>
                        </a:spcBef>
                      </a:pPr>
                      <a:r>
                        <a:rPr kumimoji="1" lang="ja-JP" altLang="en-US" dirty="0">
                          <a:latin typeface="+mn-ea"/>
                          <a:ea typeface="+mn-ea"/>
                        </a:rPr>
                        <a:t>テキストマイニングを用いた抄録内容の分析」</a:t>
                      </a:r>
                    </a:p>
                  </a:txBody>
                  <a:tcPr anchor="ctr"/>
                </a:tc>
                <a:extLst>
                  <a:ext uri="{0D108BD9-81ED-4DB2-BD59-A6C34878D82A}">
                    <a16:rowId xmlns:a16="http://schemas.microsoft.com/office/drawing/2014/main" val="3044773534"/>
                  </a:ext>
                </a:extLst>
              </a:tr>
            </a:tbl>
          </a:graphicData>
        </a:graphic>
      </p:graphicFrame>
      <p:sp>
        <p:nvSpPr>
          <p:cNvPr id="8" name="テキスト ボックス 7">
            <a:extLst>
              <a:ext uri="{FF2B5EF4-FFF2-40B4-BE49-F238E27FC236}">
                <a16:creationId xmlns:a16="http://schemas.microsoft.com/office/drawing/2014/main" id="{7C7F826D-98B5-4C58-8A6C-47399B1E2053}"/>
              </a:ext>
            </a:extLst>
          </p:cNvPr>
          <p:cNvSpPr txBox="1"/>
          <p:nvPr/>
        </p:nvSpPr>
        <p:spPr>
          <a:xfrm>
            <a:off x="2020509" y="1441681"/>
            <a:ext cx="8230495" cy="510011"/>
          </a:xfrm>
          <a:prstGeom prst="rect">
            <a:avLst/>
          </a:prstGeom>
          <a:noFill/>
        </p:spPr>
        <p:txBody>
          <a:bodyPr wrap="square" rtlCol="0">
            <a:spAutoFit/>
          </a:bodyPr>
          <a:lstStyle/>
          <a:p>
            <a:pPr algn="ctr">
              <a:lnSpc>
                <a:spcPct val="150000"/>
              </a:lnSpc>
            </a:pPr>
            <a:r>
              <a:rPr lang="ja-JP" altLang="en-US" sz="2000" b="1" dirty="0">
                <a:latin typeface="+mn-ea"/>
              </a:rPr>
              <a:t>表</a:t>
            </a:r>
            <a:r>
              <a:rPr lang="en-US" altLang="ja-JP" sz="2000" b="1" dirty="0">
                <a:latin typeface="+mn-ea"/>
              </a:rPr>
              <a:t>1. </a:t>
            </a:r>
            <a:r>
              <a:rPr lang="ja-JP" altLang="en-US" sz="2000" b="1" dirty="0">
                <a:latin typeface="+mn-ea"/>
              </a:rPr>
              <a:t>おすすめの参考文献</a:t>
            </a:r>
            <a:endParaRPr lang="en-US" altLang="ja-JP" sz="2000" b="1" dirty="0">
              <a:latin typeface="+mn-ea"/>
            </a:endParaRPr>
          </a:p>
        </p:txBody>
      </p:sp>
    </p:spTree>
    <p:extLst>
      <p:ext uri="{BB962C8B-B14F-4D97-AF65-F5344CB8AC3E}">
        <p14:creationId xmlns:p14="http://schemas.microsoft.com/office/powerpoint/2010/main" val="3302912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FC46D43-005C-4D61-86B6-A7CFF8F2A22E}"/>
              </a:ext>
            </a:extLst>
          </p:cNvPr>
          <p:cNvSpPr txBox="1"/>
          <p:nvPr/>
        </p:nvSpPr>
        <p:spPr>
          <a:xfrm>
            <a:off x="2175029" y="3479144"/>
            <a:ext cx="9028591" cy="408372"/>
          </a:xfrm>
          <a:prstGeom prst="rect">
            <a:avLst/>
          </a:prstGeom>
          <a:solidFill>
            <a:schemeClr val="bg1"/>
          </a:solidFill>
        </p:spPr>
        <p:txBody>
          <a:bodyPr wrap="square" rtlCol="0">
            <a:spAutoFit/>
          </a:bodyPr>
          <a:lstStyle/>
          <a:p>
            <a:endParaRPr kumimoji="1" lang="ja-JP" altLang="en-US" dirty="0"/>
          </a:p>
        </p:txBody>
      </p:sp>
      <p:sp>
        <p:nvSpPr>
          <p:cNvPr id="10" name="テキスト ボックス 9">
            <a:extLst>
              <a:ext uri="{FF2B5EF4-FFF2-40B4-BE49-F238E27FC236}">
                <a16:creationId xmlns:a16="http://schemas.microsoft.com/office/drawing/2014/main" id="{F2D66A02-8549-43FE-B3D4-0EE5A1940741}"/>
              </a:ext>
            </a:extLst>
          </p:cNvPr>
          <p:cNvSpPr txBox="1"/>
          <p:nvPr/>
        </p:nvSpPr>
        <p:spPr>
          <a:xfrm>
            <a:off x="2175029" y="3479144"/>
            <a:ext cx="9028591" cy="408372"/>
          </a:xfrm>
          <a:prstGeom prst="rect">
            <a:avLst/>
          </a:prstGeom>
          <a:solidFill>
            <a:schemeClr val="bg1"/>
          </a:solidFill>
        </p:spPr>
        <p:txBody>
          <a:bodyPr wrap="square" rtlCol="0">
            <a:spAutoFit/>
          </a:bodyPr>
          <a:lstStyle/>
          <a:p>
            <a:endParaRPr kumimoji="1" lang="ja-JP" altLang="en-US" dirty="0"/>
          </a:p>
        </p:txBody>
      </p:sp>
      <p:sp>
        <p:nvSpPr>
          <p:cNvPr id="7" name="テキスト ボックス 6">
            <a:extLst>
              <a:ext uri="{FF2B5EF4-FFF2-40B4-BE49-F238E27FC236}">
                <a16:creationId xmlns:a16="http://schemas.microsoft.com/office/drawing/2014/main" id="{714E5598-5F54-4D51-8FB5-C315561D8C9E}"/>
              </a:ext>
            </a:extLst>
          </p:cNvPr>
          <p:cNvSpPr txBox="1"/>
          <p:nvPr/>
        </p:nvSpPr>
        <p:spPr>
          <a:xfrm>
            <a:off x="588828" y="400465"/>
            <a:ext cx="11245364" cy="1405193"/>
          </a:xfrm>
          <a:prstGeom prst="rect">
            <a:avLst/>
          </a:prstGeom>
          <a:noFill/>
        </p:spPr>
        <p:txBody>
          <a:bodyPr wrap="square" rtlCol="0">
            <a:spAutoFit/>
          </a:bodyPr>
          <a:lstStyle/>
          <a:p>
            <a:pPr>
              <a:lnSpc>
                <a:spcPct val="150000"/>
              </a:lnSpc>
            </a:pPr>
            <a:r>
              <a:rPr lang="ja-JP" altLang="en-US" sz="2000" b="1" dirty="0">
                <a:latin typeface="ＭＳ 明朝" panose="02020609040205080304" pitchFamily="17" charset="-128"/>
                <a:ea typeface="ＭＳ 明朝" panose="02020609040205080304" pitchFamily="17" charset="-128"/>
              </a:rPr>
              <a:t>引用・参考文献</a:t>
            </a:r>
            <a:endParaRPr lang="en-US" altLang="ja-JP" sz="2000" b="1" dirty="0">
              <a:latin typeface="ＭＳ 明朝" panose="02020609040205080304" pitchFamily="17" charset="-128"/>
              <a:ea typeface="ＭＳ 明朝" panose="02020609040205080304" pitchFamily="17" charset="-128"/>
            </a:endParaRPr>
          </a:p>
          <a:p>
            <a:pPr>
              <a:lnSpc>
                <a:spcPct val="150000"/>
              </a:lnSpc>
            </a:pPr>
            <a:r>
              <a:rPr lang="ja-JP" altLang="en-US" sz="2000" dirty="0">
                <a:latin typeface="ＭＳ 明朝" panose="02020609040205080304" pitchFamily="17" charset="-128"/>
                <a:ea typeface="ＭＳ 明朝" panose="02020609040205080304" pitchFamily="17" charset="-128"/>
              </a:rPr>
              <a:t>岩田正美・小林良二・中谷陽明・稲葉昭英 </a:t>
            </a:r>
            <a:r>
              <a:rPr lang="en-US" altLang="ja-JP" sz="2000" dirty="0">
                <a:latin typeface="ＭＳ 明朝" panose="02020609040205080304" pitchFamily="17" charset="-128"/>
                <a:ea typeface="ＭＳ 明朝" panose="02020609040205080304" pitchFamily="17" charset="-128"/>
              </a:rPr>
              <a:t>(2006)『</a:t>
            </a:r>
            <a:r>
              <a:rPr lang="ja-JP" altLang="en-US" sz="2000" dirty="0">
                <a:latin typeface="ＭＳ 明朝" panose="02020609040205080304" pitchFamily="17" charset="-128"/>
                <a:ea typeface="ＭＳ 明朝" panose="02020609040205080304" pitchFamily="17" charset="-128"/>
              </a:rPr>
              <a:t>社会福祉研究法：現実世界に迫る</a:t>
            </a:r>
            <a:r>
              <a:rPr lang="en-US" altLang="ja-JP" sz="2000" dirty="0">
                <a:latin typeface="ＭＳ 明朝" panose="02020609040205080304" pitchFamily="17" charset="-128"/>
                <a:ea typeface="ＭＳ 明朝" panose="02020609040205080304" pitchFamily="17" charset="-128"/>
              </a:rPr>
              <a:t>14</a:t>
            </a:r>
            <a:r>
              <a:rPr lang="ja-JP" altLang="en-US" sz="2000" dirty="0">
                <a:latin typeface="ＭＳ 明朝" panose="02020609040205080304" pitchFamily="17" charset="-128"/>
                <a:ea typeface="ＭＳ 明朝" panose="02020609040205080304" pitchFamily="17" charset="-128"/>
              </a:rPr>
              <a:t>レッスン</a:t>
            </a:r>
            <a:r>
              <a:rPr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有斐閣、</a:t>
            </a:r>
            <a:r>
              <a:rPr lang="en-US" altLang="ja-JP" sz="2000" dirty="0">
                <a:latin typeface="ＭＳ 明朝" panose="02020609040205080304" pitchFamily="17" charset="-128"/>
                <a:ea typeface="ＭＳ 明朝" panose="02020609040205080304" pitchFamily="17" charset="-128"/>
              </a:rPr>
              <a:t>pp.32-56</a:t>
            </a:r>
          </a:p>
        </p:txBody>
      </p:sp>
      <p:sp>
        <p:nvSpPr>
          <p:cNvPr id="4" name="正方形/長方形 3">
            <a:extLst>
              <a:ext uri="{FF2B5EF4-FFF2-40B4-BE49-F238E27FC236}">
                <a16:creationId xmlns:a16="http://schemas.microsoft.com/office/drawing/2014/main" id="{C790118A-0417-443E-A784-A0A754E5562F}"/>
              </a:ext>
            </a:extLst>
          </p:cNvPr>
          <p:cNvSpPr/>
          <p:nvPr/>
        </p:nvSpPr>
        <p:spPr>
          <a:xfrm>
            <a:off x="858625" y="3218720"/>
            <a:ext cx="10474750" cy="520848"/>
          </a:xfrm>
          <a:prstGeom prst="rect">
            <a:avLst/>
          </a:prstGeom>
          <a:solidFill>
            <a:srgbClr val="FFFF00"/>
          </a:solidFill>
          <a:ln>
            <a:solidFill>
              <a:schemeClr val="tx1"/>
            </a:solidFill>
          </a:ln>
        </p:spPr>
        <p:txBody>
          <a:bodyPr wrap="square">
            <a:spAutoFit/>
          </a:bodyPr>
          <a:lstStyle/>
          <a:p>
            <a:pPr>
              <a:lnSpc>
                <a:spcPct val="150000"/>
              </a:lnSpc>
            </a:pPr>
            <a:r>
              <a:rPr lang="ja-JP" altLang="en-US" sz="2200" b="1" dirty="0">
                <a:solidFill>
                  <a:sysClr val="windowText" lastClr="000000"/>
                </a:solidFill>
                <a:latin typeface="ＭＳ 明朝" panose="02020609040205080304" pitchFamily="17" charset="-128"/>
                <a:ea typeface="ＭＳ 明朝" panose="02020609040205080304" pitchFamily="17" charset="-128"/>
              </a:rPr>
              <a:t> とにかく研究レビューを行った多様な論文を実際に読んで、書いてみましょう！</a:t>
            </a:r>
            <a:endParaRPr lang="en-US" altLang="ja-JP" sz="2200" b="1" dirty="0">
              <a:solidFill>
                <a:sysClr val="windowText" lastClr="000000"/>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153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BB008CD-6817-481E-857B-F7B3BA5DDE4F}"/>
              </a:ext>
            </a:extLst>
          </p:cNvPr>
          <p:cNvSpPr txBox="1"/>
          <p:nvPr/>
        </p:nvSpPr>
        <p:spPr>
          <a:xfrm>
            <a:off x="1380026" y="747579"/>
            <a:ext cx="9431947" cy="523220"/>
          </a:xfrm>
          <a:prstGeom prst="rect">
            <a:avLst/>
          </a:prstGeom>
          <a:noFill/>
        </p:spPr>
        <p:txBody>
          <a:bodyPr wrap="square" rtlCol="0">
            <a:spAutoFit/>
          </a:bodyPr>
          <a:lstStyle/>
          <a:p>
            <a:pPr algn="ctr"/>
            <a:r>
              <a:rPr kumimoji="1" lang="ja-JP" altLang="en-US" sz="2800" b="1" dirty="0">
                <a:latin typeface="ＭＳ 明朝" panose="02020609040205080304" pitchFamily="17" charset="-128"/>
                <a:ea typeface="ＭＳ 明朝" panose="02020609040205080304" pitchFamily="17" charset="-128"/>
              </a:rPr>
              <a:t>目次</a:t>
            </a:r>
            <a:endParaRPr kumimoji="1" lang="en-US" altLang="ja-JP" sz="2800" b="1" dirty="0">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5FC46D43-005C-4D61-86B6-A7CFF8F2A22E}"/>
              </a:ext>
            </a:extLst>
          </p:cNvPr>
          <p:cNvSpPr txBox="1"/>
          <p:nvPr/>
        </p:nvSpPr>
        <p:spPr>
          <a:xfrm>
            <a:off x="2175029" y="3293616"/>
            <a:ext cx="9028591" cy="408372"/>
          </a:xfrm>
          <a:prstGeom prst="rect">
            <a:avLst/>
          </a:prstGeom>
          <a:solidFill>
            <a:schemeClr val="bg1"/>
          </a:solidFill>
        </p:spPr>
        <p:txBody>
          <a:bodyPr wrap="square" rtlCol="0">
            <a:spAutoFit/>
          </a:bodyPr>
          <a:lstStyle/>
          <a:p>
            <a:endParaRPr kumimoji="1" lang="ja-JP" altLang="en-US" dirty="0"/>
          </a:p>
        </p:txBody>
      </p:sp>
      <p:sp>
        <p:nvSpPr>
          <p:cNvPr id="6" name="テキスト ボックス 5">
            <a:extLst>
              <a:ext uri="{FF2B5EF4-FFF2-40B4-BE49-F238E27FC236}">
                <a16:creationId xmlns:a16="http://schemas.microsoft.com/office/drawing/2014/main" id="{E2787575-6005-42E1-9552-67BD05D5EB50}"/>
              </a:ext>
            </a:extLst>
          </p:cNvPr>
          <p:cNvSpPr txBox="1"/>
          <p:nvPr/>
        </p:nvSpPr>
        <p:spPr>
          <a:xfrm>
            <a:off x="3987326" y="1682117"/>
            <a:ext cx="5119910" cy="3222998"/>
          </a:xfrm>
          <a:prstGeom prst="rect">
            <a:avLst/>
          </a:prstGeom>
          <a:noFill/>
        </p:spPr>
        <p:txBody>
          <a:bodyPr wrap="square" rtlCol="0">
            <a:spAutoFit/>
          </a:bodyPr>
          <a:lstStyle/>
          <a:p>
            <a:pPr marL="514350" indent="-514350">
              <a:lnSpc>
                <a:spcPct val="150000"/>
              </a:lnSpc>
              <a:buAutoNum type="arabicPeriod"/>
            </a:pPr>
            <a:r>
              <a:rPr lang="ja-JP" altLang="en-US" sz="2800" b="1" dirty="0">
                <a:latin typeface="ＭＳ 明朝" panose="02020609040205080304" pitchFamily="17" charset="-128"/>
                <a:ea typeface="ＭＳ 明朝" panose="02020609040205080304" pitchFamily="17" charset="-128"/>
              </a:rPr>
              <a:t>研究レビューとは</a:t>
            </a:r>
            <a:endParaRPr lang="en-US" altLang="ja-JP" sz="2800" b="1" dirty="0">
              <a:latin typeface="ＭＳ 明朝" panose="02020609040205080304" pitchFamily="17" charset="-128"/>
              <a:ea typeface="ＭＳ 明朝" panose="02020609040205080304" pitchFamily="17" charset="-128"/>
            </a:endParaRPr>
          </a:p>
          <a:p>
            <a:pPr>
              <a:lnSpc>
                <a:spcPct val="150000"/>
              </a:lnSpc>
            </a:pPr>
            <a:r>
              <a:rPr kumimoji="1" lang="en-US" altLang="ja-JP" sz="2800" b="1" dirty="0">
                <a:latin typeface="ＭＳ 明朝" panose="02020609040205080304" pitchFamily="17" charset="-128"/>
                <a:ea typeface="ＭＳ 明朝" panose="02020609040205080304" pitchFamily="17" charset="-128"/>
              </a:rPr>
              <a:t>2. </a:t>
            </a:r>
            <a:r>
              <a:rPr kumimoji="1" lang="ja-JP" altLang="en-US" sz="2800" b="1" dirty="0">
                <a:latin typeface="ＭＳ 明朝" panose="02020609040205080304" pitchFamily="17" charset="-128"/>
                <a:ea typeface="ＭＳ 明朝" panose="02020609040205080304" pitchFamily="17" charset="-128"/>
              </a:rPr>
              <a:t>研究レビューの目的</a:t>
            </a:r>
            <a:endParaRPr kumimoji="1" lang="en-US" altLang="ja-JP" sz="2800" b="1" dirty="0">
              <a:latin typeface="ＭＳ 明朝" panose="02020609040205080304" pitchFamily="17" charset="-128"/>
              <a:ea typeface="ＭＳ 明朝" panose="02020609040205080304" pitchFamily="17" charset="-128"/>
            </a:endParaRPr>
          </a:p>
          <a:p>
            <a:pPr>
              <a:lnSpc>
                <a:spcPct val="150000"/>
              </a:lnSpc>
            </a:pPr>
            <a:r>
              <a:rPr lang="en-US" altLang="ja-JP" sz="2800" b="1" dirty="0">
                <a:latin typeface="ＭＳ 明朝" panose="02020609040205080304" pitchFamily="17" charset="-128"/>
                <a:ea typeface="ＭＳ 明朝" panose="02020609040205080304" pitchFamily="17" charset="-128"/>
              </a:rPr>
              <a:t>3. </a:t>
            </a:r>
            <a:r>
              <a:rPr lang="ja-JP" altLang="en-US" sz="2800" b="1" dirty="0">
                <a:latin typeface="ＭＳ 明朝" panose="02020609040205080304" pitchFamily="17" charset="-128"/>
                <a:ea typeface="ＭＳ 明朝" panose="02020609040205080304" pitchFamily="17" charset="-128"/>
              </a:rPr>
              <a:t>先行研究の検索方法</a:t>
            </a:r>
            <a:endParaRPr lang="en-US" altLang="ja-JP" sz="2800" b="1" dirty="0">
              <a:latin typeface="ＭＳ 明朝" panose="02020609040205080304" pitchFamily="17" charset="-128"/>
              <a:ea typeface="ＭＳ 明朝" panose="02020609040205080304" pitchFamily="17" charset="-128"/>
            </a:endParaRPr>
          </a:p>
          <a:p>
            <a:pPr>
              <a:lnSpc>
                <a:spcPct val="150000"/>
              </a:lnSpc>
            </a:pPr>
            <a:r>
              <a:rPr kumimoji="1" lang="en-US" altLang="ja-JP" sz="2800" b="1" dirty="0">
                <a:latin typeface="ＭＳ 明朝" panose="02020609040205080304" pitchFamily="17" charset="-128"/>
                <a:ea typeface="ＭＳ 明朝" panose="02020609040205080304" pitchFamily="17" charset="-128"/>
              </a:rPr>
              <a:t>4. </a:t>
            </a:r>
            <a:r>
              <a:rPr kumimoji="1" lang="ja-JP" altLang="en-US" sz="2800" b="1" dirty="0">
                <a:latin typeface="ＭＳ 明朝" panose="02020609040205080304" pitchFamily="17" charset="-128"/>
                <a:ea typeface="ＭＳ 明朝" panose="02020609040205080304" pitchFamily="17" charset="-128"/>
              </a:rPr>
              <a:t>先行研究のまとめ方</a:t>
            </a:r>
            <a:endParaRPr kumimoji="1" lang="en-US" altLang="ja-JP" sz="2800" b="1" dirty="0">
              <a:latin typeface="ＭＳ 明朝" panose="02020609040205080304" pitchFamily="17" charset="-128"/>
              <a:ea typeface="ＭＳ 明朝" panose="02020609040205080304" pitchFamily="17" charset="-128"/>
            </a:endParaRPr>
          </a:p>
          <a:p>
            <a:pPr>
              <a:lnSpc>
                <a:spcPct val="150000"/>
              </a:lnSpc>
            </a:pPr>
            <a:r>
              <a:rPr lang="en-US" altLang="ja-JP" sz="2800" b="1" dirty="0">
                <a:latin typeface="ＭＳ 明朝" panose="02020609040205080304" pitchFamily="17" charset="-128"/>
                <a:ea typeface="ＭＳ 明朝" panose="02020609040205080304" pitchFamily="17" charset="-128"/>
              </a:rPr>
              <a:t>5. </a:t>
            </a:r>
            <a:r>
              <a:rPr lang="ja-JP" altLang="en-US" sz="2800" b="1" dirty="0">
                <a:latin typeface="ＭＳ 明朝" panose="02020609040205080304" pitchFamily="17" charset="-128"/>
                <a:ea typeface="ＭＳ 明朝" panose="02020609040205080304" pitchFamily="17" charset="-128"/>
              </a:rPr>
              <a:t>研究レビューの作成方法</a:t>
            </a:r>
            <a:endParaRPr kumimoji="1" lang="en-US" altLang="ja-JP" sz="28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6772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BB008CD-6817-481E-857B-F7B3BA5DDE4F}"/>
              </a:ext>
            </a:extLst>
          </p:cNvPr>
          <p:cNvSpPr txBox="1"/>
          <p:nvPr/>
        </p:nvSpPr>
        <p:spPr>
          <a:xfrm>
            <a:off x="1778040" y="729825"/>
            <a:ext cx="4871335" cy="461665"/>
          </a:xfrm>
          <a:prstGeom prst="rect">
            <a:avLst/>
          </a:prstGeom>
          <a:noFill/>
        </p:spPr>
        <p:txBody>
          <a:bodyPr wrap="square" rtlCol="0">
            <a:spAutoFit/>
          </a:bodyPr>
          <a:lstStyle/>
          <a:p>
            <a:r>
              <a:rPr kumimoji="1" lang="en-US" altLang="ja-JP" sz="2400" b="1" dirty="0">
                <a:latin typeface="ＭＳ 明朝" panose="02020609040205080304" pitchFamily="17" charset="-128"/>
                <a:ea typeface="ＭＳ 明朝" panose="02020609040205080304" pitchFamily="17" charset="-128"/>
              </a:rPr>
              <a:t>1.</a:t>
            </a:r>
            <a:r>
              <a:rPr kumimoji="1" lang="ja-JP" altLang="en-US" sz="2400" b="1" dirty="0">
                <a:latin typeface="ＭＳ 明朝" panose="02020609040205080304" pitchFamily="17" charset="-128"/>
                <a:ea typeface="ＭＳ 明朝" panose="02020609040205080304" pitchFamily="17" charset="-128"/>
              </a:rPr>
              <a:t>「研究レビュー」とは</a:t>
            </a:r>
          </a:p>
        </p:txBody>
      </p:sp>
      <p:sp>
        <p:nvSpPr>
          <p:cNvPr id="2" name="テキスト ボックス 1">
            <a:extLst>
              <a:ext uri="{FF2B5EF4-FFF2-40B4-BE49-F238E27FC236}">
                <a16:creationId xmlns:a16="http://schemas.microsoft.com/office/drawing/2014/main" id="{5FC46D43-005C-4D61-86B6-A7CFF8F2A22E}"/>
              </a:ext>
            </a:extLst>
          </p:cNvPr>
          <p:cNvSpPr txBox="1"/>
          <p:nvPr/>
        </p:nvSpPr>
        <p:spPr>
          <a:xfrm>
            <a:off x="2175029" y="3293616"/>
            <a:ext cx="9028591" cy="408372"/>
          </a:xfrm>
          <a:prstGeom prst="rect">
            <a:avLst/>
          </a:prstGeom>
          <a:solidFill>
            <a:schemeClr val="bg1"/>
          </a:solidFill>
        </p:spPr>
        <p:txBody>
          <a:bodyPr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0344DE37-4011-4162-8E54-4B178DA59E26}"/>
              </a:ext>
            </a:extLst>
          </p:cNvPr>
          <p:cNvSpPr txBox="1"/>
          <p:nvPr/>
        </p:nvSpPr>
        <p:spPr>
          <a:xfrm>
            <a:off x="1778038" y="1645704"/>
            <a:ext cx="9425581" cy="1667764"/>
          </a:xfrm>
          <a:prstGeom prst="rect">
            <a:avLst/>
          </a:prstGeom>
          <a:noFill/>
        </p:spPr>
        <p:txBody>
          <a:bodyPr wrap="square" rtlCol="0">
            <a:spAutoFit/>
          </a:bodyPr>
          <a:lstStyle/>
          <a:p>
            <a:pPr>
              <a:lnSpc>
                <a:spcPct val="150000"/>
              </a:lnSpc>
            </a:pPr>
            <a:r>
              <a:rPr lang="ja-JP" altLang="en-US" sz="2400" dirty="0">
                <a:latin typeface="ＭＳ 明朝" panose="02020609040205080304" pitchFamily="17" charset="-128"/>
                <a:ea typeface="ＭＳ 明朝" panose="02020609040205080304" pitchFamily="17" charset="-128"/>
              </a:rPr>
              <a:t>・</a:t>
            </a:r>
            <a:r>
              <a:rPr lang="ja-JP" altLang="en-US" sz="2400" dirty="0">
                <a:solidFill>
                  <a:srgbClr val="FF0000"/>
                </a:solidFill>
                <a:latin typeface="ＭＳ 明朝" panose="02020609040205080304" pitchFamily="17" charset="-128"/>
                <a:ea typeface="ＭＳ 明朝" panose="02020609040205080304" pitchFamily="17" charset="-128"/>
              </a:rPr>
              <a:t>ある研究の分野もしくはテーマに関してこれまでに書かれた</a:t>
            </a:r>
            <a:endParaRPr lang="en-US" altLang="ja-JP" sz="2400" dirty="0">
              <a:solidFill>
                <a:srgbClr val="FF0000"/>
              </a:solidFill>
              <a:latin typeface="ＭＳ 明朝" panose="02020609040205080304" pitchFamily="17" charset="-128"/>
              <a:ea typeface="ＭＳ 明朝" panose="02020609040205080304" pitchFamily="17" charset="-128"/>
            </a:endParaRPr>
          </a:p>
          <a:p>
            <a:pPr>
              <a:lnSpc>
                <a:spcPct val="150000"/>
              </a:lnSpc>
            </a:pPr>
            <a:r>
              <a:rPr lang="ja-JP" altLang="en-US" sz="2400" dirty="0">
                <a:solidFill>
                  <a:srgbClr val="FF0000"/>
                </a:solidFill>
                <a:latin typeface="ＭＳ 明朝" panose="02020609040205080304" pitchFamily="17" charset="-128"/>
                <a:ea typeface="ＭＳ 明朝" panose="02020609040205080304" pitchFamily="17" charset="-128"/>
              </a:rPr>
              <a:t>　論文や研究書等の文献を読み、その内容を理解したうえで、</a:t>
            </a:r>
            <a:endParaRPr lang="en-US" altLang="ja-JP" sz="2400" dirty="0">
              <a:solidFill>
                <a:srgbClr val="FF0000"/>
              </a:solidFill>
              <a:latin typeface="ＭＳ 明朝" panose="02020609040205080304" pitchFamily="17" charset="-128"/>
              <a:ea typeface="ＭＳ 明朝" panose="02020609040205080304" pitchFamily="17" charset="-128"/>
            </a:endParaRPr>
          </a:p>
          <a:p>
            <a:pPr>
              <a:lnSpc>
                <a:spcPct val="150000"/>
              </a:lnSpc>
            </a:pPr>
            <a:r>
              <a:rPr lang="ja-JP" altLang="en-US" sz="2400" dirty="0">
                <a:solidFill>
                  <a:srgbClr val="FF0000"/>
                </a:solidFill>
                <a:latin typeface="ＭＳ 明朝" panose="02020609040205080304" pitchFamily="17" charset="-128"/>
                <a:ea typeface="ＭＳ 明朝" panose="02020609040205080304" pitchFamily="17" charset="-128"/>
              </a:rPr>
              <a:t>　批判的な検討を加え、その結果をなんらかの形で文章化すること</a:t>
            </a:r>
            <a:endParaRPr kumimoji="1" lang="ja-JP" altLang="en-US" sz="2400" dirty="0">
              <a:solidFill>
                <a:srgbClr val="FF0000"/>
              </a:solidFill>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29C72EA3-EFC0-4C5E-9C0D-EEF1DBFA3244}"/>
              </a:ext>
            </a:extLst>
          </p:cNvPr>
          <p:cNvSpPr txBox="1"/>
          <p:nvPr/>
        </p:nvSpPr>
        <p:spPr>
          <a:xfrm>
            <a:off x="1903806" y="3819740"/>
            <a:ext cx="8598479" cy="1113766"/>
          </a:xfrm>
          <a:prstGeom prst="rect">
            <a:avLst/>
          </a:prstGeom>
          <a:noFill/>
        </p:spPr>
        <p:txBody>
          <a:bodyPr wrap="square" rtlCol="0">
            <a:spAutoFit/>
          </a:bodyPr>
          <a:lstStyle/>
          <a:p>
            <a:pPr>
              <a:lnSpc>
                <a:spcPct val="150000"/>
              </a:lnSpc>
            </a:pPr>
            <a:r>
              <a:rPr lang="ja-JP" altLang="en-US" sz="2400" dirty="0">
                <a:latin typeface="ＭＳ 明朝" panose="02020609040205080304" pitchFamily="17" charset="-128"/>
                <a:ea typeface="ＭＳ 明朝" panose="02020609040205080304" pitchFamily="17" charset="-128"/>
              </a:rPr>
              <a:t>→「</a:t>
            </a:r>
            <a:r>
              <a:rPr lang="ja-JP" altLang="en-US" sz="2400" dirty="0">
                <a:solidFill>
                  <a:srgbClr val="FF0000"/>
                </a:solidFill>
                <a:latin typeface="ＭＳ 明朝" panose="02020609040205080304" pitchFamily="17" charset="-128"/>
                <a:ea typeface="ＭＳ 明朝" panose="02020609040205080304" pitchFamily="17" charset="-128"/>
              </a:rPr>
              <a:t>文献レビュー</a:t>
            </a:r>
            <a:r>
              <a:rPr lang="ja-JP" altLang="en-US" sz="2400" dirty="0">
                <a:latin typeface="ＭＳ 明朝" panose="02020609040205080304" pitchFamily="17" charset="-128"/>
                <a:ea typeface="ＭＳ 明朝" panose="02020609040205080304" pitchFamily="17" charset="-128"/>
              </a:rPr>
              <a:t>」や「</a:t>
            </a:r>
            <a:r>
              <a:rPr lang="ja-JP" altLang="en-US" sz="2400" dirty="0">
                <a:solidFill>
                  <a:srgbClr val="FF0000"/>
                </a:solidFill>
                <a:latin typeface="ＭＳ 明朝" panose="02020609040205080304" pitchFamily="17" charset="-128"/>
                <a:ea typeface="ＭＳ 明朝" panose="02020609040205080304" pitchFamily="17" charset="-128"/>
              </a:rPr>
              <a:t>先行研究の検討</a:t>
            </a:r>
            <a:r>
              <a:rPr lang="ja-JP" altLang="en-US" sz="2400" dirty="0">
                <a:latin typeface="ＭＳ 明朝" panose="02020609040205080304" pitchFamily="17" charset="-128"/>
                <a:ea typeface="ＭＳ 明朝" panose="02020609040205080304" pitchFamily="17" charset="-128"/>
              </a:rPr>
              <a:t>」という言葉も、</a:t>
            </a:r>
            <a:endParaRPr lang="en-US" altLang="ja-JP" sz="2400" dirty="0">
              <a:latin typeface="ＭＳ 明朝" panose="02020609040205080304" pitchFamily="17" charset="-128"/>
              <a:ea typeface="ＭＳ 明朝" panose="02020609040205080304" pitchFamily="17" charset="-128"/>
            </a:endParaRPr>
          </a:p>
          <a:p>
            <a:pPr>
              <a:lnSpc>
                <a:spcPct val="150000"/>
              </a:lnSpc>
            </a:pPr>
            <a:r>
              <a:rPr lang="ja-JP" altLang="en-US" sz="2400" dirty="0">
                <a:latin typeface="ＭＳ 明朝" panose="02020609040205080304" pitchFamily="17" charset="-128"/>
                <a:ea typeface="ＭＳ 明朝" panose="02020609040205080304" pitchFamily="17" charset="-128"/>
              </a:rPr>
              <a:t>　 研究レビューとほぼ同じ意味で使われる</a:t>
            </a:r>
            <a:endParaRPr kumimoji="1" lang="ja-JP" altLang="en-US" sz="2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78111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BB008CD-6817-481E-857B-F7B3BA5DDE4F}"/>
              </a:ext>
            </a:extLst>
          </p:cNvPr>
          <p:cNvSpPr txBox="1"/>
          <p:nvPr/>
        </p:nvSpPr>
        <p:spPr>
          <a:xfrm>
            <a:off x="594348" y="245103"/>
            <a:ext cx="4871335" cy="430887"/>
          </a:xfrm>
          <a:prstGeom prst="rect">
            <a:avLst/>
          </a:prstGeom>
          <a:noFill/>
        </p:spPr>
        <p:txBody>
          <a:bodyPr wrap="square" rtlCol="0">
            <a:spAutoFit/>
          </a:bodyPr>
          <a:lstStyle/>
          <a:p>
            <a:r>
              <a:rPr lang="en-US" altLang="ja-JP" sz="2200" b="1" dirty="0">
                <a:latin typeface="ＭＳ 明朝" panose="02020609040205080304" pitchFamily="17" charset="-128"/>
                <a:ea typeface="ＭＳ 明朝" panose="02020609040205080304" pitchFamily="17" charset="-128"/>
              </a:rPr>
              <a:t>※</a:t>
            </a:r>
            <a:r>
              <a:rPr lang="ja-JP" altLang="en-US" sz="2200" b="1" dirty="0">
                <a:latin typeface="ＭＳ 明朝" panose="02020609040205080304" pitchFamily="17" charset="-128"/>
                <a:ea typeface="ＭＳ 明朝" panose="02020609040205080304" pitchFamily="17" charset="-128"/>
              </a:rPr>
              <a:t> </a:t>
            </a:r>
            <a:r>
              <a:rPr kumimoji="1" lang="ja-JP" altLang="en-US" sz="2200" b="1" dirty="0">
                <a:latin typeface="ＭＳ 明朝" panose="02020609040205080304" pitchFamily="17" charset="-128"/>
                <a:ea typeface="ＭＳ 明朝" panose="02020609040205080304" pitchFamily="17" charset="-128"/>
              </a:rPr>
              <a:t>研究レビューの形態</a:t>
            </a:r>
          </a:p>
        </p:txBody>
      </p:sp>
      <p:sp>
        <p:nvSpPr>
          <p:cNvPr id="2" name="テキスト ボックス 1">
            <a:extLst>
              <a:ext uri="{FF2B5EF4-FFF2-40B4-BE49-F238E27FC236}">
                <a16:creationId xmlns:a16="http://schemas.microsoft.com/office/drawing/2014/main" id="{5FC46D43-005C-4D61-86B6-A7CFF8F2A22E}"/>
              </a:ext>
            </a:extLst>
          </p:cNvPr>
          <p:cNvSpPr txBox="1"/>
          <p:nvPr/>
        </p:nvSpPr>
        <p:spPr>
          <a:xfrm>
            <a:off x="2175029" y="3293616"/>
            <a:ext cx="9028591" cy="408372"/>
          </a:xfrm>
          <a:prstGeom prst="rect">
            <a:avLst/>
          </a:prstGeom>
          <a:solidFill>
            <a:schemeClr val="bg1"/>
          </a:solidFill>
        </p:spPr>
        <p:txBody>
          <a:bodyPr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0344DE37-4011-4162-8E54-4B178DA59E26}"/>
              </a:ext>
            </a:extLst>
          </p:cNvPr>
          <p:cNvSpPr txBox="1"/>
          <p:nvPr/>
        </p:nvSpPr>
        <p:spPr>
          <a:xfrm>
            <a:off x="594862" y="811582"/>
            <a:ext cx="10411003" cy="2552174"/>
          </a:xfrm>
          <a:prstGeom prst="rect">
            <a:avLst/>
          </a:prstGeom>
          <a:noFill/>
        </p:spPr>
        <p:txBody>
          <a:bodyPr wrap="square" rtlCol="0">
            <a:spAutoFit/>
          </a:bodyPr>
          <a:lstStyle/>
          <a:p>
            <a:pPr>
              <a:lnSpc>
                <a:spcPct val="150000"/>
              </a:lnSpc>
            </a:pPr>
            <a:r>
              <a:rPr kumimoji="1" lang="ja-JP" altLang="en-US" sz="2200" b="1" dirty="0">
                <a:latin typeface="ＭＳ 明朝" panose="02020609040205080304" pitchFamily="17" charset="-128"/>
                <a:ea typeface="ＭＳ 明朝" panose="02020609040205080304" pitchFamily="17" charset="-128"/>
              </a:rPr>
              <a:t>① 学位論文の一部型</a:t>
            </a:r>
            <a:endParaRPr kumimoji="1" lang="en-US" altLang="ja-JP" sz="2200" b="1"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・ある研究テーマに関するオリジナルな研究結果をまとめた研究書や論文</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の一部（</a:t>
            </a:r>
            <a:r>
              <a:rPr lang="en-US" altLang="ja-JP" sz="2200" dirty="0">
                <a:latin typeface="ＭＳ 明朝" panose="02020609040205080304" pitchFamily="17" charset="-128"/>
                <a:ea typeface="ＭＳ 明朝" panose="02020609040205080304" pitchFamily="17" charset="-128"/>
              </a:rPr>
              <a:t>1</a:t>
            </a:r>
            <a:r>
              <a:rPr lang="ja-JP" altLang="en-US" sz="2200" dirty="0">
                <a:latin typeface="ＭＳ 明朝" panose="02020609040205080304" pitchFamily="17" charset="-128"/>
                <a:ea typeface="ＭＳ 明朝" panose="02020609040205080304" pitchFamily="17" charset="-128"/>
              </a:rPr>
              <a:t>つの章や節）を構成するもの</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kumimoji="1" lang="ja-JP" altLang="en-US" sz="2200" dirty="0">
                <a:latin typeface="ＭＳ 明朝" panose="02020609040205080304" pitchFamily="17" charset="-128"/>
                <a:ea typeface="ＭＳ 明朝" panose="02020609040205080304" pitchFamily="17" charset="-128"/>
              </a:rPr>
              <a:t>→ 例</a:t>
            </a:r>
            <a:r>
              <a:rPr lang="en-US" altLang="ja-JP" sz="2200" dirty="0">
                <a:latin typeface="ＭＳ 明朝" panose="02020609040205080304" pitchFamily="17" charset="-128"/>
                <a:ea typeface="ＭＳ 明朝" panose="02020609040205080304" pitchFamily="17" charset="-128"/>
              </a:rPr>
              <a:t>&gt; </a:t>
            </a:r>
            <a:r>
              <a:rPr lang="ja-JP" altLang="en-US" sz="2200" dirty="0">
                <a:latin typeface="ＭＳ 明朝" panose="02020609040205080304" pitchFamily="17" charset="-128"/>
                <a:ea typeface="ＭＳ 明朝" panose="02020609040205080304" pitchFamily="17" charset="-128"/>
              </a:rPr>
              <a:t>ある学位論文の</a:t>
            </a:r>
            <a:r>
              <a:rPr lang="ja-JP" altLang="en-US" sz="2200" dirty="0">
                <a:solidFill>
                  <a:srgbClr val="FF0000"/>
                </a:solidFill>
                <a:latin typeface="ＭＳ 明朝" panose="02020609040205080304" pitchFamily="17" charset="-128"/>
                <a:ea typeface="ＭＳ 明朝" panose="02020609040205080304" pitchFamily="17" charset="-128"/>
              </a:rPr>
              <a:t>第</a:t>
            </a:r>
            <a:r>
              <a:rPr lang="en-US" altLang="ja-JP" sz="2200" dirty="0">
                <a:solidFill>
                  <a:srgbClr val="FF0000"/>
                </a:solidFill>
                <a:latin typeface="ＭＳ 明朝" panose="02020609040205080304" pitchFamily="17" charset="-128"/>
                <a:ea typeface="ＭＳ 明朝" panose="02020609040205080304" pitchFamily="17" charset="-128"/>
              </a:rPr>
              <a:t>1</a:t>
            </a:r>
            <a:r>
              <a:rPr lang="ja-JP" altLang="en-US" sz="2200" dirty="0">
                <a:solidFill>
                  <a:srgbClr val="FF0000"/>
                </a:solidFill>
                <a:latin typeface="ＭＳ 明朝" panose="02020609040205080304" pitchFamily="17" charset="-128"/>
                <a:ea typeface="ＭＳ 明朝" panose="02020609040205080304" pitchFamily="17" charset="-128"/>
              </a:rPr>
              <a:t>章「００に関する先行研究の検討」</a:t>
            </a:r>
            <a:endParaRPr lang="en-US" altLang="ja-JP" sz="2200" dirty="0">
              <a:solidFill>
                <a:srgbClr val="FF0000"/>
              </a:solidFill>
              <a:latin typeface="ＭＳ 明朝" panose="02020609040205080304" pitchFamily="17" charset="-128"/>
              <a:ea typeface="ＭＳ 明朝" panose="02020609040205080304" pitchFamily="17" charset="-128"/>
            </a:endParaRPr>
          </a:p>
          <a:p>
            <a:pPr>
              <a:lnSpc>
                <a:spcPct val="150000"/>
              </a:lnSpc>
            </a:pPr>
            <a:r>
              <a:rPr kumimoji="1" lang="ja-JP" altLang="en-US" sz="2200" dirty="0">
                <a:latin typeface="ＭＳ 明朝" panose="02020609040205080304" pitchFamily="17" charset="-128"/>
                <a:ea typeface="ＭＳ 明朝" panose="02020609040205080304" pitchFamily="17" charset="-128"/>
              </a:rPr>
              <a:t>　　　 または、序章の第</a:t>
            </a:r>
            <a:r>
              <a:rPr kumimoji="1" lang="en-US" altLang="ja-JP" sz="2200" dirty="0">
                <a:latin typeface="ＭＳ 明朝" panose="02020609040205080304" pitchFamily="17" charset="-128"/>
                <a:ea typeface="ＭＳ 明朝" panose="02020609040205080304" pitchFamily="17" charset="-128"/>
              </a:rPr>
              <a:t>1</a:t>
            </a:r>
            <a:r>
              <a:rPr kumimoji="1" lang="ja-JP" altLang="en-US" sz="2200" dirty="0">
                <a:latin typeface="ＭＳ 明朝" panose="02020609040205080304" pitchFamily="17" charset="-128"/>
                <a:ea typeface="ＭＳ 明朝" panose="02020609040205080304" pitchFamily="17" charset="-128"/>
              </a:rPr>
              <a:t>節「研究の背景」、</a:t>
            </a:r>
            <a:r>
              <a:rPr kumimoji="1" lang="ja-JP" altLang="en-US" sz="2200" dirty="0">
                <a:solidFill>
                  <a:srgbClr val="FF0000"/>
                </a:solidFill>
                <a:latin typeface="ＭＳ 明朝" panose="02020609040205080304" pitchFamily="17" charset="-128"/>
                <a:ea typeface="ＭＳ 明朝" panose="02020609040205080304" pitchFamily="17" charset="-128"/>
              </a:rPr>
              <a:t>第</a:t>
            </a:r>
            <a:r>
              <a:rPr kumimoji="1" lang="en-US" altLang="ja-JP" sz="2200" dirty="0">
                <a:solidFill>
                  <a:srgbClr val="FF0000"/>
                </a:solidFill>
                <a:latin typeface="ＭＳ 明朝" panose="02020609040205080304" pitchFamily="17" charset="-128"/>
                <a:ea typeface="ＭＳ 明朝" panose="02020609040205080304" pitchFamily="17" charset="-128"/>
              </a:rPr>
              <a:t>2</a:t>
            </a:r>
            <a:r>
              <a:rPr lang="ja-JP" altLang="en-US" sz="2200" dirty="0">
                <a:solidFill>
                  <a:srgbClr val="FF0000"/>
                </a:solidFill>
                <a:latin typeface="ＭＳ 明朝" panose="02020609040205080304" pitchFamily="17" charset="-128"/>
                <a:ea typeface="ＭＳ 明朝" panose="02020609040205080304" pitchFamily="17" charset="-128"/>
              </a:rPr>
              <a:t>節「</a:t>
            </a:r>
            <a:r>
              <a:rPr kumimoji="1" lang="ja-JP" altLang="en-US" sz="2200" dirty="0">
                <a:solidFill>
                  <a:srgbClr val="FF0000"/>
                </a:solidFill>
                <a:latin typeface="ＭＳ 明朝" panose="02020609040205080304" pitchFamily="17" charset="-128"/>
                <a:ea typeface="ＭＳ 明朝" panose="02020609040205080304" pitchFamily="17" charset="-128"/>
              </a:rPr>
              <a:t>先行研究の検討」</a:t>
            </a:r>
            <a:r>
              <a:rPr lang="en-US" altLang="ja-JP" sz="2200" dirty="0">
                <a:solidFill>
                  <a:srgbClr val="FF0000"/>
                </a:solidFill>
                <a:latin typeface="ＭＳ 明朝" panose="02020609040205080304" pitchFamily="17" charset="-128"/>
                <a:ea typeface="ＭＳ 明朝" panose="02020609040205080304" pitchFamily="17" charset="-128"/>
              </a:rPr>
              <a:t>…</a:t>
            </a:r>
            <a:r>
              <a:rPr kumimoji="1" lang="en-US" altLang="ja-JP" sz="2200" dirty="0">
                <a:solidFill>
                  <a:srgbClr val="FF0000"/>
                </a:solidFill>
                <a:latin typeface="ＭＳ 明朝" panose="02020609040205080304" pitchFamily="17" charset="-128"/>
                <a:ea typeface="ＭＳ 明朝" panose="02020609040205080304" pitchFamily="17" charset="-128"/>
              </a:rPr>
              <a:t> </a:t>
            </a:r>
            <a:endParaRPr kumimoji="1" lang="ja-JP" altLang="en-US" sz="2200" dirty="0">
              <a:solidFill>
                <a:srgbClr val="FF0000"/>
              </a:solidFill>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008E575E-AC6B-4118-839B-4961189379E9}"/>
              </a:ext>
            </a:extLst>
          </p:cNvPr>
          <p:cNvSpPr txBox="1"/>
          <p:nvPr/>
        </p:nvSpPr>
        <p:spPr>
          <a:xfrm>
            <a:off x="594862" y="3413860"/>
            <a:ext cx="11438111" cy="1536511"/>
          </a:xfrm>
          <a:prstGeom prst="rect">
            <a:avLst/>
          </a:prstGeom>
          <a:noFill/>
        </p:spPr>
        <p:txBody>
          <a:bodyPr wrap="square" rtlCol="0">
            <a:spAutoFit/>
          </a:bodyPr>
          <a:lstStyle/>
          <a:p>
            <a:pPr>
              <a:lnSpc>
                <a:spcPct val="150000"/>
              </a:lnSpc>
            </a:pPr>
            <a:r>
              <a:rPr lang="ja-JP" altLang="en-US" sz="2200" b="1" dirty="0">
                <a:latin typeface="ＭＳ 明朝" panose="02020609040205080304" pitchFamily="17" charset="-128"/>
                <a:ea typeface="ＭＳ 明朝" panose="02020609040205080304" pitchFamily="17" charset="-128"/>
              </a:rPr>
              <a:t>②</a:t>
            </a:r>
            <a:r>
              <a:rPr kumimoji="1" lang="ja-JP" altLang="en-US" sz="2200" b="1" dirty="0">
                <a:latin typeface="ＭＳ 明朝" panose="02020609040205080304" pitchFamily="17" charset="-128"/>
                <a:ea typeface="ＭＳ 明朝" panose="02020609040205080304" pitchFamily="17" charset="-128"/>
              </a:rPr>
              <a:t> 独立型 </a:t>
            </a:r>
            <a:r>
              <a:rPr kumimoji="1" lang="en-US" altLang="ja-JP" sz="2200" b="1" dirty="0">
                <a:latin typeface="ＭＳ 明朝" panose="02020609040205080304" pitchFamily="17" charset="-128"/>
                <a:ea typeface="ＭＳ 明朝" panose="02020609040205080304" pitchFamily="17" charset="-128"/>
              </a:rPr>
              <a:t>=</a:t>
            </a:r>
            <a:r>
              <a:rPr kumimoji="1" lang="ja-JP" altLang="en-US" sz="2200" b="1" dirty="0">
                <a:latin typeface="ＭＳ 明朝" panose="02020609040205080304" pitchFamily="17" charset="-128"/>
                <a:ea typeface="ＭＳ 明朝" panose="02020609040205080304" pitchFamily="17" charset="-128"/>
              </a:rPr>
              <a:t>「レビュー論文」</a:t>
            </a:r>
            <a:endParaRPr kumimoji="1" lang="en-US" altLang="ja-JP" sz="2200" b="1"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・研究レビューの結果が独立した論文とほぼ同等の形で発表される場合</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kumimoji="1" lang="ja-JP" altLang="en-US" sz="2200" dirty="0">
                <a:latin typeface="ＭＳ 明朝" panose="02020609040205080304" pitchFamily="17" charset="-128"/>
                <a:ea typeface="ＭＳ 明朝" panose="02020609040205080304" pitchFamily="17" charset="-128"/>
              </a:rPr>
              <a:t>→ 例</a:t>
            </a:r>
            <a:r>
              <a:rPr kumimoji="1" lang="en-US" altLang="ja-JP" sz="2200" dirty="0">
                <a:latin typeface="ＭＳ 明朝" panose="02020609040205080304" pitchFamily="17" charset="-128"/>
                <a:ea typeface="ＭＳ 明朝" panose="02020609040205080304" pitchFamily="17" charset="-128"/>
              </a:rPr>
              <a:t>&gt;</a:t>
            </a:r>
            <a:r>
              <a:rPr kumimoji="1" lang="ja-JP" altLang="en-US" sz="2200" dirty="0">
                <a:solidFill>
                  <a:srgbClr val="FF0000"/>
                </a:solidFill>
                <a:latin typeface="ＭＳ 明朝" panose="02020609040205080304" pitchFamily="17" charset="-128"/>
                <a:ea typeface="ＭＳ 明朝" panose="02020609040205080304" pitchFamily="17" charset="-128"/>
              </a:rPr>
              <a:t>「</a:t>
            </a:r>
            <a:r>
              <a:rPr lang="ja-JP" altLang="en-US" sz="2200" dirty="0">
                <a:solidFill>
                  <a:srgbClr val="FF0000"/>
                </a:solidFill>
                <a:latin typeface="ＭＳ 明朝" panose="02020609040205080304" pitchFamily="17" charset="-128"/>
                <a:ea typeface="ＭＳ 明朝" panose="02020609040205080304" pitchFamily="17" charset="-128"/>
              </a:rPr>
              <a:t>日本の保育現場における</a:t>
            </a:r>
            <a:r>
              <a:rPr lang="en-US" altLang="ja-JP" sz="2200" dirty="0">
                <a:solidFill>
                  <a:srgbClr val="FF0000"/>
                </a:solidFill>
                <a:latin typeface="ＭＳ 明朝" panose="02020609040205080304" pitchFamily="17" charset="-128"/>
                <a:ea typeface="ＭＳ 明朝" panose="02020609040205080304" pitchFamily="17" charset="-128"/>
              </a:rPr>
              <a:t>『</a:t>
            </a:r>
            <a:r>
              <a:rPr lang="ja-JP" altLang="en-US" sz="2200" dirty="0">
                <a:solidFill>
                  <a:srgbClr val="FF0000"/>
                </a:solidFill>
                <a:latin typeface="ＭＳ 明朝" panose="02020609040205080304" pitchFamily="17" charset="-128"/>
                <a:ea typeface="ＭＳ 明朝" panose="02020609040205080304" pitchFamily="17" charset="-128"/>
              </a:rPr>
              <a:t>気になる子ども</a:t>
            </a:r>
            <a:r>
              <a:rPr lang="en-US" altLang="ja-JP" sz="2200" dirty="0">
                <a:solidFill>
                  <a:srgbClr val="FF0000"/>
                </a:solidFill>
                <a:latin typeface="ＭＳ 明朝" panose="02020609040205080304" pitchFamily="17" charset="-128"/>
                <a:ea typeface="ＭＳ 明朝" panose="02020609040205080304" pitchFamily="17" charset="-128"/>
              </a:rPr>
              <a:t>』</a:t>
            </a:r>
            <a:r>
              <a:rPr lang="ja-JP" altLang="en-US" sz="2200" dirty="0" err="1">
                <a:solidFill>
                  <a:srgbClr val="FF0000"/>
                </a:solidFill>
                <a:latin typeface="ＭＳ 明朝" panose="02020609040205080304" pitchFamily="17" charset="-128"/>
                <a:ea typeface="ＭＳ 明朝" panose="02020609040205080304" pitchFamily="17" charset="-128"/>
              </a:rPr>
              <a:t>への</a:t>
            </a:r>
            <a:r>
              <a:rPr lang="ja-JP" altLang="en-US" sz="2200" dirty="0">
                <a:solidFill>
                  <a:srgbClr val="FF0000"/>
                </a:solidFill>
                <a:latin typeface="ＭＳ 明朝" panose="02020609040205080304" pitchFamily="17" charset="-128"/>
                <a:ea typeface="ＭＳ 明朝" panose="02020609040205080304" pitchFamily="17" charset="-128"/>
              </a:rPr>
              <a:t>介入技法に関する研究の動向」</a:t>
            </a:r>
            <a:endParaRPr kumimoji="1" lang="ja-JP" altLang="en-US" sz="2200" dirty="0">
              <a:solidFill>
                <a:srgbClr val="FF0000"/>
              </a:solidFill>
              <a:latin typeface="ＭＳ 明朝" panose="02020609040205080304" pitchFamily="17" charset="-128"/>
              <a:ea typeface="ＭＳ 明朝" panose="02020609040205080304" pitchFamily="17" charset="-128"/>
            </a:endParaRPr>
          </a:p>
        </p:txBody>
      </p:sp>
      <p:sp>
        <p:nvSpPr>
          <p:cNvPr id="10" name="テキスト ボックス 9">
            <a:extLst>
              <a:ext uri="{FF2B5EF4-FFF2-40B4-BE49-F238E27FC236}">
                <a16:creationId xmlns:a16="http://schemas.microsoft.com/office/drawing/2014/main" id="{A0C6E4F5-761D-46FA-AEF5-B282026DE6D9}"/>
              </a:ext>
            </a:extLst>
          </p:cNvPr>
          <p:cNvSpPr txBox="1"/>
          <p:nvPr/>
        </p:nvSpPr>
        <p:spPr>
          <a:xfrm>
            <a:off x="2175029" y="5494415"/>
            <a:ext cx="7986179" cy="430887"/>
          </a:xfrm>
          <a:prstGeom prst="rect">
            <a:avLst/>
          </a:prstGeom>
          <a:solidFill>
            <a:schemeClr val="accent6">
              <a:lumMod val="40000"/>
              <a:lumOff val="60000"/>
            </a:schemeClr>
          </a:solidFill>
          <a:ln>
            <a:solidFill>
              <a:schemeClr val="tx1"/>
            </a:solidFill>
          </a:ln>
        </p:spPr>
        <p:txBody>
          <a:bodyPr wrap="square" rtlCol="0">
            <a:spAutoFit/>
          </a:bodyPr>
          <a:lstStyle/>
          <a:p>
            <a:r>
              <a:rPr lang="ja-JP" altLang="en-US" sz="2200" b="1" dirty="0">
                <a:latin typeface="ＭＳ 明朝" panose="02020609040205080304" pitchFamily="17" charset="-128"/>
                <a:ea typeface="ＭＳ 明朝" panose="02020609040205080304" pitchFamily="17" charset="-128"/>
              </a:rPr>
              <a:t>本稿では、「① 学位論文の一部型」を前提として話を進める</a:t>
            </a:r>
            <a:endParaRPr lang="en-US" altLang="ja-JP" sz="2200" b="1" dirty="0">
              <a:latin typeface="ＭＳ 明朝" panose="02020609040205080304" pitchFamily="17" charset="-128"/>
              <a:ea typeface="ＭＳ 明朝" panose="02020609040205080304" pitchFamily="17" charset="-128"/>
            </a:endParaRPr>
          </a:p>
        </p:txBody>
      </p:sp>
      <p:sp>
        <p:nvSpPr>
          <p:cNvPr id="3" name="矢印: 下 2">
            <a:extLst>
              <a:ext uri="{FF2B5EF4-FFF2-40B4-BE49-F238E27FC236}">
                <a16:creationId xmlns:a16="http://schemas.microsoft.com/office/drawing/2014/main" id="{A01B1CA5-A52D-44C7-90F5-FDB5FACA2C29}"/>
              </a:ext>
            </a:extLst>
          </p:cNvPr>
          <p:cNvSpPr/>
          <p:nvPr/>
        </p:nvSpPr>
        <p:spPr>
          <a:xfrm>
            <a:off x="6056244" y="5088835"/>
            <a:ext cx="331304" cy="352572"/>
          </a:xfrm>
          <a:prstGeom prst="down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5232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BB008CD-6817-481E-857B-F7B3BA5DDE4F}"/>
              </a:ext>
            </a:extLst>
          </p:cNvPr>
          <p:cNvSpPr txBox="1"/>
          <p:nvPr/>
        </p:nvSpPr>
        <p:spPr>
          <a:xfrm>
            <a:off x="1005680" y="490127"/>
            <a:ext cx="9194763" cy="461665"/>
          </a:xfrm>
          <a:prstGeom prst="rect">
            <a:avLst/>
          </a:prstGeom>
          <a:noFill/>
        </p:spPr>
        <p:txBody>
          <a:bodyPr wrap="square" rtlCol="0">
            <a:spAutoFit/>
          </a:bodyPr>
          <a:lstStyle/>
          <a:p>
            <a:r>
              <a:rPr lang="en-US" altLang="ja-JP" sz="2400" b="1" dirty="0">
                <a:latin typeface="ＭＳ 明朝" panose="02020609040205080304" pitchFamily="17" charset="-128"/>
                <a:ea typeface="ＭＳ 明朝" panose="02020609040205080304" pitchFamily="17" charset="-128"/>
              </a:rPr>
              <a:t>2</a:t>
            </a:r>
            <a:r>
              <a:rPr kumimoji="1" lang="en-US" altLang="ja-JP" sz="2400" b="1" dirty="0">
                <a:latin typeface="ＭＳ 明朝" panose="02020609040205080304" pitchFamily="17" charset="-128"/>
                <a:ea typeface="ＭＳ 明朝" panose="02020609040205080304" pitchFamily="17" charset="-128"/>
              </a:rPr>
              <a:t>.</a:t>
            </a:r>
            <a:r>
              <a:rPr kumimoji="1" lang="ja-JP" altLang="en-US" sz="2400" b="1" dirty="0">
                <a:latin typeface="ＭＳ 明朝" panose="02020609040205080304" pitchFamily="17" charset="-128"/>
                <a:ea typeface="ＭＳ 明朝" panose="02020609040205080304" pitchFamily="17" charset="-128"/>
              </a:rPr>
              <a:t>「研究レビュー」の目的（なぜ「研究レビュー」を行うか）</a:t>
            </a:r>
          </a:p>
        </p:txBody>
      </p:sp>
      <p:sp>
        <p:nvSpPr>
          <p:cNvPr id="2" name="テキスト ボックス 1">
            <a:extLst>
              <a:ext uri="{FF2B5EF4-FFF2-40B4-BE49-F238E27FC236}">
                <a16:creationId xmlns:a16="http://schemas.microsoft.com/office/drawing/2014/main" id="{5FC46D43-005C-4D61-86B6-A7CFF8F2A22E}"/>
              </a:ext>
            </a:extLst>
          </p:cNvPr>
          <p:cNvSpPr txBox="1"/>
          <p:nvPr/>
        </p:nvSpPr>
        <p:spPr>
          <a:xfrm>
            <a:off x="2175029" y="3293616"/>
            <a:ext cx="9028591" cy="408372"/>
          </a:xfrm>
          <a:prstGeom prst="rect">
            <a:avLst/>
          </a:prstGeom>
          <a:solidFill>
            <a:schemeClr val="bg1"/>
          </a:solidFill>
        </p:spPr>
        <p:txBody>
          <a:bodyPr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0344DE37-4011-4162-8E54-4B178DA59E26}"/>
              </a:ext>
            </a:extLst>
          </p:cNvPr>
          <p:cNvSpPr txBox="1"/>
          <p:nvPr/>
        </p:nvSpPr>
        <p:spPr>
          <a:xfrm>
            <a:off x="1005681" y="1338459"/>
            <a:ext cx="10428758" cy="2044342"/>
          </a:xfrm>
          <a:prstGeom prst="rect">
            <a:avLst/>
          </a:prstGeom>
          <a:noFill/>
        </p:spPr>
        <p:txBody>
          <a:bodyPr wrap="square" rtlCol="0">
            <a:spAutoFit/>
          </a:bodyPr>
          <a:lstStyle/>
          <a:p>
            <a:pPr>
              <a:lnSpc>
                <a:spcPct val="150000"/>
              </a:lnSpc>
            </a:pPr>
            <a:r>
              <a:rPr kumimoji="1" lang="ja-JP" altLang="en-US" sz="2200" b="1" dirty="0">
                <a:latin typeface="ＭＳ 明朝" panose="02020609040205080304" pitchFamily="17" charset="-128"/>
                <a:ea typeface="ＭＳ 明朝" panose="02020609040205080304" pitchFamily="17" charset="-128"/>
              </a:rPr>
              <a:t>①</a:t>
            </a:r>
            <a:r>
              <a:rPr kumimoji="1" lang="ja-JP" altLang="en-US" sz="2200" dirty="0">
                <a:latin typeface="ＭＳ 明朝" panose="02020609040205080304" pitchFamily="17" charset="-128"/>
                <a:ea typeface="ＭＳ 明朝" panose="02020609040205080304" pitchFamily="17" charset="-128"/>
              </a:rPr>
              <a:t> </a:t>
            </a:r>
            <a:r>
              <a:rPr lang="ja-JP" altLang="en-US" sz="2200" dirty="0">
                <a:solidFill>
                  <a:srgbClr val="FF0000"/>
                </a:solidFill>
                <a:latin typeface="ＭＳ 明朝" panose="02020609040205080304" pitchFamily="17" charset="-128"/>
                <a:ea typeface="ＭＳ 明朝" panose="02020609040205080304" pitchFamily="17" charset="-128"/>
              </a:rPr>
              <a:t>これまでの研究で明らかにされていることと、</a:t>
            </a:r>
            <a:endParaRPr lang="en-US" altLang="ja-JP" sz="2200" dirty="0">
              <a:solidFill>
                <a:srgbClr val="FF0000"/>
              </a:solidFill>
              <a:latin typeface="ＭＳ 明朝" panose="02020609040205080304" pitchFamily="17" charset="-128"/>
              <a:ea typeface="ＭＳ 明朝" panose="02020609040205080304" pitchFamily="17" charset="-128"/>
            </a:endParaRPr>
          </a:p>
          <a:p>
            <a:pPr>
              <a:lnSpc>
                <a:spcPct val="150000"/>
              </a:lnSpc>
            </a:pPr>
            <a:r>
              <a:rPr lang="ja-JP" altLang="en-US" sz="2200" dirty="0">
                <a:solidFill>
                  <a:srgbClr val="FF0000"/>
                </a:solidFill>
                <a:latin typeface="ＭＳ 明朝" panose="02020609040205080304" pitchFamily="17" charset="-128"/>
                <a:ea typeface="ＭＳ 明朝" panose="02020609040205080304" pitchFamily="17" charset="-128"/>
              </a:rPr>
              <a:t>　 まだ明らかにされていないことを区別する</a:t>
            </a:r>
            <a:endParaRPr lang="en-US" altLang="ja-JP" sz="2200" dirty="0">
              <a:solidFill>
                <a:srgbClr val="FF0000"/>
              </a:solidFill>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研究の結果は、それまでの研究によって明らかにされていない事柄を</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明らかにした場合に、その価値が認められる（オリジナリティのある研究）</a:t>
            </a:r>
            <a:endParaRPr lang="en-US" altLang="ja-JP" sz="2200" dirty="0">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36090B48-D4F0-4468-88D7-4A3364676494}"/>
              </a:ext>
            </a:extLst>
          </p:cNvPr>
          <p:cNvSpPr txBox="1"/>
          <p:nvPr/>
        </p:nvSpPr>
        <p:spPr>
          <a:xfrm>
            <a:off x="1005680" y="3657601"/>
            <a:ext cx="10428758" cy="1536511"/>
          </a:xfrm>
          <a:prstGeom prst="rect">
            <a:avLst/>
          </a:prstGeom>
          <a:noFill/>
        </p:spPr>
        <p:txBody>
          <a:bodyPr wrap="square" rtlCol="0">
            <a:spAutoFit/>
          </a:bodyPr>
          <a:lstStyle/>
          <a:p>
            <a:pPr>
              <a:lnSpc>
                <a:spcPct val="150000"/>
              </a:lnSpc>
            </a:pPr>
            <a:r>
              <a:rPr kumimoji="1" lang="ja-JP" altLang="en-US" sz="2200" b="1" dirty="0">
                <a:latin typeface="ＭＳ 明朝" panose="02020609040205080304" pitchFamily="17" charset="-128"/>
                <a:ea typeface="ＭＳ 明朝" panose="02020609040205080304" pitchFamily="17" charset="-128"/>
              </a:rPr>
              <a:t>②</a:t>
            </a:r>
            <a:r>
              <a:rPr kumimoji="1" lang="ja-JP" altLang="en-US" sz="2200" dirty="0">
                <a:latin typeface="ＭＳ 明朝" panose="02020609040205080304" pitchFamily="17" charset="-128"/>
                <a:ea typeface="ＭＳ 明朝" panose="02020609040205080304" pitchFamily="17" charset="-128"/>
              </a:rPr>
              <a:t> </a:t>
            </a:r>
            <a:r>
              <a:rPr kumimoji="1" lang="ja-JP" altLang="en-US" sz="2200" dirty="0">
                <a:solidFill>
                  <a:srgbClr val="FF0000"/>
                </a:solidFill>
                <a:latin typeface="ＭＳ 明朝" panose="02020609040205080304" pitchFamily="17" charset="-128"/>
                <a:ea typeface="ＭＳ 明朝" panose="02020609040205080304" pitchFamily="17" charset="-128"/>
              </a:rPr>
              <a:t>これから行う（あるいは、すでに行った）研究を正当化する</a:t>
            </a:r>
            <a:endParaRPr kumimoji="1" lang="en-US" altLang="ja-JP" sz="2200" dirty="0">
              <a:solidFill>
                <a:srgbClr val="FF0000"/>
              </a:solidFill>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これまでの研究の成果に照らして、自分が行おうとする（行った）研究が</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実施可能なものであると同時に、学術的意義をもつものである</a:t>
            </a:r>
            <a:endParaRPr lang="en-US" altLang="ja-JP" sz="2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5842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FC46D43-005C-4D61-86B6-A7CFF8F2A22E}"/>
              </a:ext>
            </a:extLst>
          </p:cNvPr>
          <p:cNvSpPr txBox="1"/>
          <p:nvPr/>
        </p:nvSpPr>
        <p:spPr>
          <a:xfrm>
            <a:off x="2175029" y="3293616"/>
            <a:ext cx="9028591" cy="408372"/>
          </a:xfrm>
          <a:prstGeom prst="rect">
            <a:avLst/>
          </a:prstGeom>
          <a:solidFill>
            <a:schemeClr val="bg1"/>
          </a:solidFill>
        </p:spPr>
        <p:txBody>
          <a:bodyPr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0344DE37-4011-4162-8E54-4B178DA59E26}"/>
              </a:ext>
            </a:extLst>
          </p:cNvPr>
          <p:cNvSpPr txBox="1"/>
          <p:nvPr/>
        </p:nvSpPr>
        <p:spPr>
          <a:xfrm>
            <a:off x="828126" y="963292"/>
            <a:ext cx="10783866" cy="1536511"/>
          </a:xfrm>
          <a:prstGeom prst="rect">
            <a:avLst/>
          </a:prstGeom>
          <a:noFill/>
        </p:spPr>
        <p:txBody>
          <a:bodyPr wrap="square" rtlCol="0">
            <a:spAutoFit/>
          </a:bodyPr>
          <a:lstStyle/>
          <a:p>
            <a:pPr>
              <a:lnSpc>
                <a:spcPct val="150000"/>
              </a:lnSpc>
            </a:pPr>
            <a:r>
              <a:rPr kumimoji="1" lang="ja-JP" altLang="en-US" sz="2200" b="1" dirty="0">
                <a:latin typeface="ＭＳ 明朝" panose="02020609040205080304" pitchFamily="17" charset="-128"/>
                <a:ea typeface="ＭＳ 明朝" panose="02020609040205080304" pitchFamily="17" charset="-128"/>
              </a:rPr>
              <a:t>③</a:t>
            </a:r>
            <a:r>
              <a:rPr kumimoji="1" lang="ja-JP" altLang="en-US" sz="2200" dirty="0">
                <a:latin typeface="ＭＳ 明朝" panose="02020609040205080304" pitchFamily="17" charset="-128"/>
                <a:ea typeface="ＭＳ 明朝" panose="02020609040205080304" pitchFamily="17" charset="-128"/>
              </a:rPr>
              <a:t> </a:t>
            </a:r>
            <a:r>
              <a:rPr lang="ja-JP" altLang="en-US" sz="2200" dirty="0">
                <a:solidFill>
                  <a:srgbClr val="FF0000"/>
                </a:solidFill>
                <a:latin typeface="ＭＳ 明朝" panose="02020609040205080304" pitchFamily="17" charset="-128"/>
                <a:ea typeface="ＭＳ 明朝" panose="02020609040205080304" pitchFamily="17" charset="-128"/>
              </a:rPr>
              <a:t>あるテーマに関して蓄積されてきた研究の全体像を捉え、</a:t>
            </a:r>
            <a:endParaRPr lang="en-US" altLang="ja-JP" sz="2200" dirty="0">
              <a:solidFill>
                <a:srgbClr val="FF0000"/>
              </a:solidFill>
              <a:latin typeface="ＭＳ 明朝" panose="02020609040205080304" pitchFamily="17" charset="-128"/>
              <a:ea typeface="ＭＳ 明朝" panose="02020609040205080304" pitchFamily="17" charset="-128"/>
            </a:endParaRPr>
          </a:p>
          <a:p>
            <a:pPr>
              <a:lnSpc>
                <a:spcPct val="150000"/>
              </a:lnSpc>
            </a:pPr>
            <a:r>
              <a:rPr lang="ja-JP" altLang="en-US" sz="2200" dirty="0">
                <a:solidFill>
                  <a:srgbClr val="FF0000"/>
                </a:solidFill>
                <a:latin typeface="ＭＳ 明朝" panose="02020609040205080304" pitchFamily="17" charset="-128"/>
                <a:ea typeface="ＭＳ 明朝" panose="02020609040205080304" pitchFamily="17" charset="-128"/>
              </a:rPr>
              <a:t>　 その中で自分が行おうとする研究の位置づけを明確にする</a:t>
            </a:r>
            <a:endParaRPr lang="en-US" altLang="ja-JP" sz="2200" dirty="0">
              <a:solidFill>
                <a:srgbClr val="FF0000"/>
              </a:solidFill>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これから取り組もうとする研究の基盤づくりをするのに等しい意味をもつ</a:t>
            </a:r>
            <a:endParaRPr lang="en-US" altLang="ja-JP" sz="2200" dirty="0">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36090B48-D4F0-4468-88D7-4A3364676494}"/>
              </a:ext>
            </a:extLst>
          </p:cNvPr>
          <p:cNvSpPr txBox="1"/>
          <p:nvPr/>
        </p:nvSpPr>
        <p:spPr>
          <a:xfrm>
            <a:off x="828126" y="3038381"/>
            <a:ext cx="10783866" cy="2044342"/>
          </a:xfrm>
          <a:prstGeom prst="rect">
            <a:avLst/>
          </a:prstGeom>
          <a:noFill/>
        </p:spPr>
        <p:txBody>
          <a:bodyPr wrap="square" rtlCol="0">
            <a:spAutoFit/>
          </a:bodyPr>
          <a:lstStyle/>
          <a:p>
            <a:pPr>
              <a:lnSpc>
                <a:spcPct val="150000"/>
              </a:lnSpc>
            </a:pPr>
            <a:r>
              <a:rPr kumimoji="1" lang="ja-JP" altLang="en-US" sz="2200" b="1" dirty="0">
                <a:latin typeface="ＭＳ 明朝" panose="02020609040205080304" pitchFamily="17" charset="-128"/>
                <a:ea typeface="ＭＳ 明朝" panose="02020609040205080304" pitchFamily="17" charset="-128"/>
              </a:rPr>
              <a:t>④</a:t>
            </a:r>
            <a:r>
              <a:rPr kumimoji="1" lang="ja-JP" altLang="en-US" sz="2200" dirty="0">
                <a:latin typeface="ＭＳ 明朝" panose="02020609040205080304" pitchFamily="17" charset="-128"/>
                <a:ea typeface="ＭＳ 明朝" panose="02020609040205080304" pitchFamily="17" charset="-128"/>
              </a:rPr>
              <a:t> </a:t>
            </a:r>
            <a:r>
              <a:rPr kumimoji="1" lang="ja-JP" altLang="en-US" sz="2200" dirty="0">
                <a:solidFill>
                  <a:srgbClr val="FF0000"/>
                </a:solidFill>
                <a:latin typeface="ＭＳ 明朝" panose="02020609040205080304" pitchFamily="17" charset="-128"/>
                <a:ea typeface="ＭＳ 明朝" panose="02020609040205080304" pitchFamily="17" charset="-128"/>
              </a:rPr>
              <a:t>研究レビューの過程を通して新たな着想を得て、考察を深める</a:t>
            </a:r>
            <a:endParaRPr kumimoji="1" lang="en-US" altLang="ja-JP" sz="2200" dirty="0">
              <a:solidFill>
                <a:srgbClr val="FF0000"/>
              </a:solidFill>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先行研究を緻密に検討するということは、その学問分野で先人の辿った</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思考の足跡を辿ることであり、その過程で新しい思考の道筋に気付いたり、</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en-US" altLang="ja-JP" sz="2200" dirty="0">
                <a:latin typeface="ＭＳ 明朝" panose="02020609040205080304" pitchFamily="17" charset="-128"/>
                <a:ea typeface="ＭＳ 明朝" panose="02020609040205080304" pitchFamily="17" charset="-128"/>
              </a:rPr>
              <a:t>   </a:t>
            </a:r>
            <a:r>
              <a:rPr lang="ja-JP" altLang="en-US" sz="2200" dirty="0">
                <a:latin typeface="ＭＳ 明朝" panose="02020609040205080304" pitchFamily="17" charset="-128"/>
                <a:ea typeface="ＭＳ 明朝" panose="02020609040205080304" pitchFamily="17" charset="-128"/>
              </a:rPr>
              <a:t>自分の研究に有益な示唆を与えてくれる情報を得ることができる</a:t>
            </a:r>
            <a:endParaRPr lang="en-US" altLang="ja-JP" sz="2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06790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BB008CD-6817-481E-857B-F7B3BA5DDE4F}"/>
              </a:ext>
            </a:extLst>
          </p:cNvPr>
          <p:cNvSpPr txBox="1"/>
          <p:nvPr/>
        </p:nvSpPr>
        <p:spPr>
          <a:xfrm>
            <a:off x="987924" y="259306"/>
            <a:ext cx="9194763" cy="461665"/>
          </a:xfrm>
          <a:prstGeom prst="rect">
            <a:avLst/>
          </a:prstGeom>
          <a:noFill/>
        </p:spPr>
        <p:txBody>
          <a:bodyPr wrap="square" rtlCol="0">
            <a:spAutoFit/>
          </a:bodyPr>
          <a:lstStyle/>
          <a:p>
            <a:r>
              <a:rPr kumimoji="1" lang="en-US" altLang="ja-JP" sz="2400" b="1" dirty="0">
                <a:latin typeface="ＭＳ 明朝" panose="02020609040205080304" pitchFamily="17" charset="-128"/>
                <a:ea typeface="ＭＳ 明朝" panose="02020609040205080304" pitchFamily="17" charset="-128"/>
              </a:rPr>
              <a:t>3. </a:t>
            </a:r>
            <a:r>
              <a:rPr kumimoji="1" lang="ja-JP" altLang="en-US" sz="2400" b="1" dirty="0">
                <a:latin typeface="ＭＳ 明朝" panose="02020609040205080304" pitchFamily="17" charset="-128"/>
                <a:ea typeface="ＭＳ 明朝" panose="02020609040205080304" pitchFamily="17" charset="-128"/>
              </a:rPr>
              <a:t>先行研究の検索方法</a:t>
            </a:r>
          </a:p>
        </p:txBody>
      </p:sp>
      <p:sp>
        <p:nvSpPr>
          <p:cNvPr id="2" name="テキスト ボックス 1">
            <a:extLst>
              <a:ext uri="{FF2B5EF4-FFF2-40B4-BE49-F238E27FC236}">
                <a16:creationId xmlns:a16="http://schemas.microsoft.com/office/drawing/2014/main" id="{5FC46D43-005C-4D61-86B6-A7CFF8F2A22E}"/>
              </a:ext>
            </a:extLst>
          </p:cNvPr>
          <p:cNvSpPr txBox="1"/>
          <p:nvPr/>
        </p:nvSpPr>
        <p:spPr>
          <a:xfrm>
            <a:off x="2188281" y="3161096"/>
            <a:ext cx="9028591" cy="408372"/>
          </a:xfrm>
          <a:prstGeom prst="rect">
            <a:avLst/>
          </a:prstGeom>
          <a:solidFill>
            <a:schemeClr val="bg1"/>
          </a:solidFill>
        </p:spPr>
        <p:txBody>
          <a:bodyPr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0344DE37-4011-4162-8E54-4B178DA59E26}"/>
              </a:ext>
            </a:extLst>
          </p:cNvPr>
          <p:cNvSpPr txBox="1"/>
          <p:nvPr/>
        </p:nvSpPr>
        <p:spPr>
          <a:xfrm>
            <a:off x="1005681" y="775691"/>
            <a:ext cx="10428758" cy="2044342"/>
          </a:xfrm>
          <a:prstGeom prst="rect">
            <a:avLst/>
          </a:prstGeom>
          <a:noFill/>
        </p:spPr>
        <p:txBody>
          <a:bodyPr wrap="square" rtlCol="0">
            <a:spAutoFit/>
          </a:bodyPr>
          <a:lstStyle/>
          <a:p>
            <a:pPr>
              <a:lnSpc>
                <a:spcPct val="150000"/>
              </a:lnSpc>
            </a:pPr>
            <a:r>
              <a:rPr kumimoji="1" lang="ja-JP" altLang="en-US" sz="2200" b="1" dirty="0">
                <a:latin typeface="ＭＳ 明朝" panose="02020609040205080304" pitchFamily="17" charset="-128"/>
                <a:ea typeface="ＭＳ 明朝" panose="02020609040205080304" pitchFamily="17" charset="-128"/>
              </a:rPr>
              <a:t>① 取り上げる文献の範囲を定める</a:t>
            </a:r>
            <a:endParaRPr kumimoji="1" lang="en-US" altLang="ja-JP" sz="2200" b="1"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a:t>
            </a:r>
            <a:r>
              <a:rPr lang="ja-JP" altLang="en-US" sz="2200" dirty="0">
                <a:solidFill>
                  <a:srgbClr val="FF0000"/>
                </a:solidFill>
                <a:latin typeface="ＭＳ 明朝" panose="02020609040205080304" pitchFamily="17" charset="-128"/>
                <a:ea typeface="ＭＳ 明朝" panose="02020609040205080304" pitchFamily="17" charset="-128"/>
              </a:rPr>
              <a:t>テーマをできるだけ絞り込むことが望ましい</a:t>
            </a:r>
            <a:r>
              <a:rPr lang="ja-JP" altLang="en-US" sz="2200" dirty="0">
                <a:latin typeface="ＭＳ 明朝" panose="02020609040205080304" pitchFamily="17" charset="-128"/>
                <a:ea typeface="ＭＳ 明朝" panose="02020609040205080304" pitchFamily="17" charset="-128"/>
              </a:rPr>
              <a:t>が、</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実際にはテーマが決まってから研究レビューを始めることよりも、</a:t>
            </a:r>
            <a:endParaRPr lang="en-US" altLang="ja-JP" sz="2200" dirty="0">
              <a:latin typeface="ＭＳ 明朝" panose="02020609040205080304" pitchFamily="17" charset="-128"/>
              <a:ea typeface="ＭＳ 明朝" panose="02020609040205080304" pitchFamily="17" charset="-128"/>
            </a:endParaRPr>
          </a:p>
          <a:p>
            <a:pPr>
              <a:lnSpc>
                <a:spcPct val="150000"/>
              </a:lnSpc>
            </a:pPr>
            <a:r>
              <a:rPr lang="ja-JP" altLang="en-US" sz="2200" dirty="0">
                <a:latin typeface="ＭＳ 明朝" panose="02020609040205080304" pitchFamily="17" charset="-128"/>
                <a:ea typeface="ＭＳ 明朝" panose="02020609040205080304" pitchFamily="17" charset="-128"/>
              </a:rPr>
              <a:t>　研究レビューを進めながらテーマを絞り込むことが多い</a:t>
            </a:r>
            <a:endParaRPr lang="en-US" altLang="ja-JP" sz="2200" dirty="0">
              <a:latin typeface="ＭＳ 明朝" panose="02020609040205080304" pitchFamily="17" charset="-128"/>
              <a:ea typeface="ＭＳ 明朝" panose="02020609040205080304" pitchFamily="17" charset="-128"/>
            </a:endParaRPr>
          </a:p>
        </p:txBody>
      </p:sp>
      <p:sp>
        <p:nvSpPr>
          <p:cNvPr id="3" name="四角形: 角を丸くする 2">
            <a:extLst>
              <a:ext uri="{FF2B5EF4-FFF2-40B4-BE49-F238E27FC236}">
                <a16:creationId xmlns:a16="http://schemas.microsoft.com/office/drawing/2014/main" id="{7117FB52-51BA-4DAC-B284-920CC73E4DBB}"/>
              </a:ext>
            </a:extLst>
          </p:cNvPr>
          <p:cNvSpPr/>
          <p:nvPr/>
        </p:nvSpPr>
        <p:spPr>
          <a:xfrm>
            <a:off x="1810980" y="3421745"/>
            <a:ext cx="2032985" cy="222176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dirty="0">
                <a:solidFill>
                  <a:srgbClr val="FF0000"/>
                </a:solidFill>
              </a:rPr>
              <a:t>児童虐待</a:t>
            </a:r>
            <a:r>
              <a:rPr lang="ja-JP" altLang="en-US" dirty="0">
                <a:solidFill>
                  <a:sysClr val="windowText" lastClr="000000"/>
                </a:solidFill>
              </a:rPr>
              <a:t>分野</a:t>
            </a:r>
            <a:endParaRPr lang="en-US" altLang="ja-JP" dirty="0">
              <a:solidFill>
                <a:sysClr val="windowText" lastClr="000000"/>
              </a:solidFill>
            </a:endParaRPr>
          </a:p>
          <a:p>
            <a:pPr algn="ctr">
              <a:lnSpc>
                <a:spcPct val="150000"/>
              </a:lnSpc>
            </a:pPr>
            <a:r>
              <a:rPr lang="ja-JP" altLang="en-US" dirty="0">
                <a:solidFill>
                  <a:sysClr val="windowText" lastClr="000000"/>
                </a:solidFill>
              </a:rPr>
              <a:t>に関する</a:t>
            </a:r>
            <a:endParaRPr lang="en-US" altLang="ja-JP" dirty="0">
              <a:solidFill>
                <a:sysClr val="windowText" lastClr="000000"/>
              </a:solidFill>
            </a:endParaRPr>
          </a:p>
          <a:p>
            <a:pPr algn="ctr">
              <a:lnSpc>
                <a:spcPct val="150000"/>
              </a:lnSpc>
            </a:pPr>
            <a:r>
              <a:rPr kumimoji="1" lang="ja-JP" altLang="en-US" dirty="0">
                <a:solidFill>
                  <a:sysClr val="windowText" lastClr="000000"/>
                </a:solidFill>
              </a:rPr>
              <a:t>先行研究</a:t>
            </a:r>
          </a:p>
        </p:txBody>
      </p:sp>
      <p:sp>
        <p:nvSpPr>
          <p:cNvPr id="8" name="四角形: 角を丸くする 7">
            <a:extLst>
              <a:ext uri="{FF2B5EF4-FFF2-40B4-BE49-F238E27FC236}">
                <a16:creationId xmlns:a16="http://schemas.microsoft.com/office/drawing/2014/main" id="{65155509-EFA3-4606-9B6E-2857516371D8}"/>
              </a:ext>
            </a:extLst>
          </p:cNvPr>
          <p:cNvSpPr/>
          <p:nvPr/>
        </p:nvSpPr>
        <p:spPr>
          <a:xfrm>
            <a:off x="5040608" y="3758120"/>
            <a:ext cx="1914986" cy="1551925"/>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dirty="0">
                <a:solidFill>
                  <a:srgbClr val="FF0000"/>
                </a:solidFill>
              </a:rPr>
              <a:t>児童虐待対応</a:t>
            </a:r>
            <a:r>
              <a:rPr lang="ja-JP" altLang="en-US" dirty="0">
                <a:solidFill>
                  <a:sysClr val="windowText" lastClr="000000"/>
                </a:solidFill>
              </a:rPr>
              <a:t>における</a:t>
            </a:r>
            <a:endParaRPr lang="en-US" altLang="ja-JP" dirty="0">
              <a:solidFill>
                <a:sysClr val="windowText" lastClr="000000"/>
              </a:solidFill>
            </a:endParaRPr>
          </a:p>
          <a:p>
            <a:pPr algn="ctr">
              <a:lnSpc>
                <a:spcPct val="150000"/>
              </a:lnSpc>
            </a:pPr>
            <a:r>
              <a:rPr lang="ja-JP" altLang="en-US" dirty="0">
                <a:solidFill>
                  <a:srgbClr val="FF0000"/>
                </a:solidFill>
              </a:rPr>
              <a:t>多機関連携</a:t>
            </a:r>
            <a:endParaRPr kumimoji="1" lang="ja-JP" altLang="en-US" dirty="0">
              <a:solidFill>
                <a:srgbClr val="FF0000"/>
              </a:solidFill>
            </a:endParaRPr>
          </a:p>
        </p:txBody>
      </p:sp>
      <p:sp>
        <p:nvSpPr>
          <p:cNvPr id="9" name="四角形: 角を丸くする 8">
            <a:extLst>
              <a:ext uri="{FF2B5EF4-FFF2-40B4-BE49-F238E27FC236}">
                <a16:creationId xmlns:a16="http://schemas.microsoft.com/office/drawing/2014/main" id="{260BFF26-2958-4082-AB95-7B7CAFBB6E57}"/>
              </a:ext>
            </a:extLst>
          </p:cNvPr>
          <p:cNvSpPr/>
          <p:nvPr/>
        </p:nvSpPr>
        <p:spPr>
          <a:xfrm>
            <a:off x="8232125" y="4137535"/>
            <a:ext cx="3126789" cy="79018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dirty="0">
                <a:solidFill>
                  <a:srgbClr val="FF0000"/>
                </a:solidFill>
              </a:rPr>
              <a:t>児童虐待対応</a:t>
            </a:r>
            <a:r>
              <a:rPr lang="ja-JP" altLang="en-US" dirty="0">
                <a:solidFill>
                  <a:schemeClr val="tx1"/>
                </a:solidFill>
              </a:rPr>
              <a:t>の</a:t>
            </a:r>
            <a:r>
              <a:rPr lang="ja-JP" altLang="en-US" dirty="0">
                <a:solidFill>
                  <a:srgbClr val="FF0000"/>
                </a:solidFill>
              </a:rPr>
              <a:t>多機関連携</a:t>
            </a:r>
            <a:endParaRPr lang="en-US" altLang="ja-JP" dirty="0">
              <a:solidFill>
                <a:srgbClr val="FF0000"/>
              </a:solidFill>
            </a:endParaRPr>
          </a:p>
          <a:p>
            <a:pPr algn="ctr">
              <a:lnSpc>
                <a:spcPct val="150000"/>
              </a:lnSpc>
            </a:pPr>
            <a:r>
              <a:rPr lang="ja-JP" altLang="en-US" dirty="0">
                <a:solidFill>
                  <a:sysClr val="windowText" lastClr="000000"/>
                </a:solidFill>
              </a:rPr>
              <a:t>における</a:t>
            </a:r>
            <a:r>
              <a:rPr lang="ja-JP" altLang="en-US" dirty="0">
                <a:solidFill>
                  <a:srgbClr val="FF0000"/>
                </a:solidFill>
              </a:rPr>
              <a:t>児童相談所</a:t>
            </a:r>
            <a:r>
              <a:rPr lang="ja-JP" altLang="en-US" dirty="0">
                <a:solidFill>
                  <a:sysClr val="windowText" lastClr="000000"/>
                </a:solidFill>
              </a:rPr>
              <a:t>の</a:t>
            </a:r>
            <a:r>
              <a:rPr kumimoji="1" lang="ja-JP" altLang="en-US" dirty="0">
                <a:solidFill>
                  <a:sysClr val="windowText" lastClr="000000"/>
                </a:solidFill>
              </a:rPr>
              <a:t>役割</a:t>
            </a:r>
          </a:p>
        </p:txBody>
      </p:sp>
      <p:cxnSp>
        <p:nvCxnSpPr>
          <p:cNvPr id="11" name="直線矢印コネクタ 10">
            <a:extLst>
              <a:ext uri="{FF2B5EF4-FFF2-40B4-BE49-F238E27FC236}">
                <a16:creationId xmlns:a16="http://schemas.microsoft.com/office/drawing/2014/main" id="{CFFDB8A2-9303-4E5C-92D4-74E471726E53}"/>
              </a:ext>
            </a:extLst>
          </p:cNvPr>
          <p:cNvCxnSpPr>
            <a:cxnSpLocks/>
          </p:cNvCxnSpPr>
          <p:nvPr/>
        </p:nvCxnSpPr>
        <p:spPr>
          <a:xfrm>
            <a:off x="2827472" y="3296480"/>
            <a:ext cx="6986728" cy="778876"/>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直線矢印コネクタ 12">
            <a:extLst>
              <a:ext uri="{FF2B5EF4-FFF2-40B4-BE49-F238E27FC236}">
                <a16:creationId xmlns:a16="http://schemas.microsoft.com/office/drawing/2014/main" id="{4E4F913A-1C34-495A-A331-DC7739EA63E9}"/>
              </a:ext>
            </a:extLst>
          </p:cNvPr>
          <p:cNvCxnSpPr>
            <a:cxnSpLocks/>
          </p:cNvCxnSpPr>
          <p:nvPr/>
        </p:nvCxnSpPr>
        <p:spPr>
          <a:xfrm flipV="1">
            <a:off x="2827472" y="4989897"/>
            <a:ext cx="6986728" cy="778875"/>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テキスト ボックス 15">
            <a:extLst>
              <a:ext uri="{FF2B5EF4-FFF2-40B4-BE49-F238E27FC236}">
                <a16:creationId xmlns:a16="http://schemas.microsoft.com/office/drawing/2014/main" id="{C475F3E5-BD19-45C8-8601-E49F36149486}"/>
              </a:ext>
            </a:extLst>
          </p:cNvPr>
          <p:cNvSpPr txBox="1"/>
          <p:nvPr/>
        </p:nvSpPr>
        <p:spPr>
          <a:xfrm>
            <a:off x="793031" y="3225552"/>
            <a:ext cx="790793" cy="430887"/>
          </a:xfrm>
          <a:prstGeom prst="rect">
            <a:avLst/>
          </a:prstGeom>
          <a:noFill/>
        </p:spPr>
        <p:txBody>
          <a:bodyPr wrap="square" rtlCol="0">
            <a:spAutoFit/>
          </a:bodyPr>
          <a:lstStyle/>
          <a:p>
            <a:r>
              <a:rPr kumimoji="1" lang="ja-JP" altLang="en-US" sz="2200" b="1" dirty="0">
                <a:latin typeface="ＭＳ 明朝" panose="02020609040205080304" pitchFamily="17" charset="-128"/>
                <a:ea typeface="ＭＳ 明朝" panose="02020609040205080304" pitchFamily="17" charset="-128"/>
              </a:rPr>
              <a:t>例</a:t>
            </a:r>
            <a:r>
              <a:rPr kumimoji="1" lang="en-US" altLang="ja-JP" sz="2200" b="1" dirty="0">
                <a:latin typeface="ＭＳ 明朝" panose="02020609040205080304" pitchFamily="17" charset="-128"/>
                <a:ea typeface="ＭＳ 明朝" panose="02020609040205080304" pitchFamily="17" charset="-128"/>
              </a:rPr>
              <a:t>&gt;</a:t>
            </a:r>
            <a:endParaRPr kumimoji="1" lang="ja-JP" altLang="en-US" sz="2200" b="1" dirty="0">
              <a:latin typeface="ＭＳ 明朝" panose="02020609040205080304" pitchFamily="17" charset="-128"/>
              <a:ea typeface="ＭＳ 明朝" panose="02020609040205080304" pitchFamily="17" charset="-128"/>
            </a:endParaRPr>
          </a:p>
        </p:txBody>
      </p:sp>
      <p:sp>
        <p:nvSpPr>
          <p:cNvPr id="17" name="テキスト ボックス 16">
            <a:extLst>
              <a:ext uri="{FF2B5EF4-FFF2-40B4-BE49-F238E27FC236}">
                <a16:creationId xmlns:a16="http://schemas.microsoft.com/office/drawing/2014/main" id="{B58C014F-9C1D-424C-9E51-A9122B98835C}"/>
              </a:ext>
            </a:extLst>
          </p:cNvPr>
          <p:cNvSpPr txBox="1"/>
          <p:nvPr/>
        </p:nvSpPr>
        <p:spPr>
          <a:xfrm>
            <a:off x="6591606" y="3282709"/>
            <a:ext cx="1322772" cy="369332"/>
          </a:xfrm>
          <a:prstGeom prst="rect">
            <a:avLst/>
          </a:prstGeom>
          <a:noFill/>
          <a:ln>
            <a:solidFill>
              <a:schemeClr val="tx1"/>
            </a:solidFill>
            <a:prstDash val="dash"/>
          </a:ln>
        </p:spPr>
        <p:txBody>
          <a:bodyPr wrap="square" rtlCol="0">
            <a:spAutoFit/>
          </a:bodyPr>
          <a:lstStyle/>
          <a:p>
            <a:pPr algn="ctr"/>
            <a:r>
              <a:rPr kumimoji="1" lang="ja-JP" altLang="en-US" dirty="0"/>
              <a:t>絞り込む</a:t>
            </a:r>
          </a:p>
        </p:txBody>
      </p:sp>
      <p:sp>
        <p:nvSpPr>
          <p:cNvPr id="18" name="テキスト ボックス 17">
            <a:extLst>
              <a:ext uri="{FF2B5EF4-FFF2-40B4-BE49-F238E27FC236}">
                <a16:creationId xmlns:a16="http://schemas.microsoft.com/office/drawing/2014/main" id="{476B51F3-F94F-4193-A287-42A219275DC9}"/>
              </a:ext>
            </a:extLst>
          </p:cNvPr>
          <p:cNvSpPr txBox="1"/>
          <p:nvPr/>
        </p:nvSpPr>
        <p:spPr>
          <a:xfrm>
            <a:off x="6702576" y="5399440"/>
            <a:ext cx="1322772" cy="369332"/>
          </a:xfrm>
          <a:prstGeom prst="rect">
            <a:avLst/>
          </a:prstGeom>
          <a:noFill/>
          <a:ln>
            <a:solidFill>
              <a:schemeClr val="tx1"/>
            </a:solidFill>
            <a:prstDash val="dash"/>
          </a:ln>
        </p:spPr>
        <p:txBody>
          <a:bodyPr wrap="square" rtlCol="0">
            <a:spAutoFit/>
          </a:bodyPr>
          <a:lstStyle/>
          <a:p>
            <a:pPr algn="ctr"/>
            <a:r>
              <a:rPr lang="ja-JP" altLang="en-US" dirty="0"/>
              <a:t>具体化</a:t>
            </a:r>
            <a:endParaRPr kumimoji="1" lang="ja-JP" altLang="en-US" dirty="0"/>
          </a:p>
        </p:txBody>
      </p:sp>
    </p:spTree>
    <p:extLst>
      <p:ext uri="{BB962C8B-B14F-4D97-AF65-F5344CB8AC3E}">
        <p14:creationId xmlns:p14="http://schemas.microsoft.com/office/powerpoint/2010/main" val="570115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FC46D43-005C-4D61-86B6-A7CFF8F2A22E}"/>
              </a:ext>
            </a:extLst>
          </p:cNvPr>
          <p:cNvSpPr txBox="1"/>
          <p:nvPr/>
        </p:nvSpPr>
        <p:spPr>
          <a:xfrm>
            <a:off x="2175029" y="3293616"/>
            <a:ext cx="9028591" cy="408372"/>
          </a:xfrm>
          <a:prstGeom prst="rect">
            <a:avLst/>
          </a:prstGeom>
          <a:solidFill>
            <a:schemeClr val="bg1"/>
          </a:solidFill>
        </p:spPr>
        <p:txBody>
          <a:bodyPr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0344DE37-4011-4162-8E54-4B178DA59E26}"/>
              </a:ext>
            </a:extLst>
          </p:cNvPr>
          <p:cNvSpPr txBox="1"/>
          <p:nvPr/>
        </p:nvSpPr>
        <p:spPr>
          <a:xfrm>
            <a:off x="881621" y="320224"/>
            <a:ext cx="3859055" cy="559769"/>
          </a:xfrm>
          <a:prstGeom prst="rect">
            <a:avLst/>
          </a:prstGeom>
          <a:noFill/>
        </p:spPr>
        <p:txBody>
          <a:bodyPr wrap="square" rtlCol="0">
            <a:spAutoFit/>
          </a:bodyPr>
          <a:lstStyle/>
          <a:p>
            <a:pPr>
              <a:lnSpc>
                <a:spcPct val="150000"/>
              </a:lnSpc>
            </a:pPr>
            <a:r>
              <a:rPr lang="ja-JP" altLang="en-US" sz="2400" b="1" dirty="0">
                <a:latin typeface="ＭＳ 明朝" panose="02020609040205080304" pitchFamily="17" charset="-128"/>
                <a:ea typeface="ＭＳ 明朝" panose="02020609040205080304" pitchFamily="17" charset="-128"/>
              </a:rPr>
              <a:t>② 文献の種類</a:t>
            </a:r>
            <a:endParaRPr lang="en-US" altLang="ja-JP" sz="2400" dirty="0">
              <a:latin typeface="ＭＳ 明朝" panose="02020609040205080304" pitchFamily="17" charset="-128"/>
              <a:ea typeface="ＭＳ 明朝" panose="02020609040205080304" pitchFamily="17" charset="-128"/>
            </a:endParaRPr>
          </a:p>
        </p:txBody>
      </p:sp>
      <p:graphicFrame>
        <p:nvGraphicFramePr>
          <p:cNvPr id="6" name="表 6">
            <a:extLst>
              <a:ext uri="{FF2B5EF4-FFF2-40B4-BE49-F238E27FC236}">
                <a16:creationId xmlns:a16="http://schemas.microsoft.com/office/drawing/2014/main" id="{C2A2C344-F47C-4C1A-B678-C14F1743B9C8}"/>
              </a:ext>
            </a:extLst>
          </p:cNvPr>
          <p:cNvGraphicFramePr>
            <a:graphicFrameLocks noGrp="1"/>
          </p:cNvGraphicFramePr>
          <p:nvPr>
            <p:extLst>
              <p:ext uri="{D42A27DB-BD31-4B8C-83A1-F6EECF244321}">
                <p14:modId xmlns:p14="http://schemas.microsoft.com/office/powerpoint/2010/main" val="3479424418"/>
              </p:ext>
            </p:extLst>
          </p:nvPr>
        </p:nvGraphicFramePr>
        <p:xfrm>
          <a:off x="2476870" y="1713967"/>
          <a:ext cx="6738151" cy="1890368"/>
        </p:xfrm>
        <a:graphic>
          <a:graphicData uri="http://schemas.openxmlformats.org/drawingml/2006/table">
            <a:tbl>
              <a:tblPr firstRow="1" bandRow="1">
                <a:tableStyleId>{5940675A-B579-460E-94D1-54222C63F5DA}</a:tableStyleId>
              </a:tblPr>
              <a:tblGrid>
                <a:gridCol w="2467992">
                  <a:extLst>
                    <a:ext uri="{9D8B030D-6E8A-4147-A177-3AD203B41FA5}">
                      <a16:colId xmlns:a16="http://schemas.microsoft.com/office/drawing/2014/main" val="243852594"/>
                    </a:ext>
                  </a:extLst>
                </a:gridCol>
                <a:gridCol w="4270159">
                  <a:extLst>
                    <a:ext uri="{9D8B030D-6E8A-4147-A177-3AD203B41FA5}">
                      <a16:colId xmlns:a16="http://schemas.microsoft.com/office/drawing/2014/main" val="4022850062"/>
                    </a:ext>
                  </a:extLst>
                </a:gridCol>
              </a:tblGrid>
              <a:tr h="472592">
                <a:tc>
                  <a:txBody>
                    <a:bodyPr/>
                    <a:lstStyle/>
                    <a:p>
                      <a:pPr algn="ctr"/>
                      <a:r>
                        <a:rPr kumimoji="1" lang="ja-JP" altLang="en-US" b="1" dirty="0">
                          <a:latin typeface="+mn-ea"/>
                          <a:ea typeface="+mn-ea"/>
                        </a:rPr>
                        <a:t>文献の種類</a:t>
                      </a:r>
                    </a:p>
                  </a:txBody>
                  <a:tcPr anchor="ctr">
                    <a:solidFill>
                      <a:schemeClr val="accent3">
                        <a:lumMod val="40000"/>
                        <a:lumOff val="60000"/>
                      </a:schemeClr>
                    </a:solidFill>
                  </a:tcPr>
                </a:tc>
                <a:tc>
                  <a:txBody>
                    <a:bodyPr/>
                    <a:lstStyle/>
                    <a:p>
                      <a:pPr algn="ctr"/>
                      <a:r>
                        <a:rPr kumimoji="1" lang="ja-JP" altLang="en-US" b="1" dirty="0">
                          <a:latin typeface="+mn-ea"/>
                          <a:ea typeface="+mn-ea"/>
                        </a:rPr>
                        <a:t>検索ルート</a:t>
                      </a:r>
                    </a:p>
                  </a:txBody>
                  <a:tcPr anchor="ctr">
                    <a:solidFill>
                      <a:schemeClr val="accent3">
                        <a:lumMod val="40000"/>
                        <a:lumOff val="60000"/>
                      </a:schemeClr>
                    </a:solidFill>
                  </a:tcPr>
                </a:tc>
                <a:extLst>
                  <a:ext uri="{0D108BD9-81ED-4DB2-BD59-A6C34878D82A}">
                    <a16:rowId xmlns:a16="http://schemas.microsoft.com/office/drawing/2014/main" val="2939976860"/>
                  </a:ext>
                </a:extLst>
              </a:tr>
              <a:tr h="472592">
                <a:tc>
                  <a:txBody>
                    <a:bodyPr/>
                    <a:lstStyle/>
                    <a:p>
                      <a:pPr algn="ctr"/>
                      <a:r>
                        <a:rPr kumimoji="1" lang="ja-JP" altLang="en-US" dirty="0">
                          <a:latin typeface="+mn-ea"/>
                          <a:ea typeface="+mn-ea"/>
                        </a:rPr>
                        <a:t>学術論文</a:t>
                      </a:r>
                    </a:p>
                  </a:txBody>
                  <a:tcPr anchor="ctr"/>
                </a:tc>
                <a:tc rowSpan="2">
                  <a:txBody>
                    <a:bodyPr/>
                    <a:lstStyle/>
                    <a:p>
                      <a:pPr algn="ctr"/>
                      <a:r>
                        <a:rPr kumimoji="1" lang="en-US" altLang="ja-JP" dirty="0" err="1">
                          <a:latin typeface="+mn-ea"/>
                          <a:ea typeface="+mn-ea"/>
                        </a:rPr>
                        <a:t>CiNii</a:t>
                      </a:r>
                      <a:r>
                        <a:rPr kumimoji="1" lang="ja-JP" altLang="en-US" dirty="0">
                          <a:latin typeface="+mn-ea"/>
                          <a:ea typeface="+mn-ea"/>
                        </a:rPr>
                        <a:t>（</a:t>
                      </a:r>
                      <a:r>
                        <a:rPr kumimoji="1" lang="en-US" altLang="ja-JP" dirty="0">
                          <a:latin typeface="+mn-ea"/>
                          <a:ea typeface="+mn-ea"/>
                        </a:rPr>
                        <a:t>NII</a:t>
                      </a:r>
                      <a:r>
                        <a:rPr kumimoji="1" lang="ja-JP" altLang="en-US" dirty="0">
                          <a:latin typeface="+mn-ea"/>
                          <a:ea typeface="+mn-ea"/>
                        </a:rPr>
                        <a:t>学術情報ナビゲータ）や</a:t>
                      </a:r>
                      <a:endParaRPr kumimoji="1" lang="en-US" altLang="ja-JP" dirty="0">
                        <a:latin typeface="+mn-ea"/>
                        <a:ea typeface="+mn-ea"/>
                      </a:endParaRPr>
                    </a:p>
                    <a:p>
                      <a:pPr algn="ctr"/>
                      <a:r>
                        <a:rPr kumimoji="1" lang="en-US" altLang="ja-JP" dirty="0">
                          <a:latin typeface="+mn-ea"/>
                          <a:ea typeface="+mn-ea"/>
                        </a:rPr>
                        <a:t>Google Scholar</a:t>
                      </a:r>
                      <a:r>
                        <a:rPr kumimoji="1" lang="ja-JP" altLang="en-US" dirty="0">
                          <a:latin typeface="+mn-ea"/>
                          <a:ea typeface="+mn-ea"/>
                        </a:rPr>
                        <a:t>　等</a:t>
                      </a:r>
                    </a:p>
                  </a:txBody>
                  <a:tcPr anchor="ctr"/>
                </a:tc>
                <a:extLst>
                  <a:ext uri="{0D108BD9-81ED-4DB2-BD59-A6C34878D82A}">
                    <a16:rowId xmlns:a16="http://schemas.microsoft.com/office/drawing/2014/main" val="1763789814"/>
                  </a:ext>
                </a:extLst>
              </a:tr>
              <a:tr h="472592">
                <a:tc>
                  <a:txBody>
                    <a:bodyPr/>
                    <a:lstStyle/>
                    <a:p>
                      <a:pPr algn="ctr"/>
                      <a:r>
                        <a:rPr kumimoji="1" lang="ja-JP" altLang="en-US" dirty="0">
                          <a:latin typeface="+mn-ea"/>
                          <a:ea typeface="+mn-ea"/>
                        </a:rPr>
                        <a:t>専門雑誌</a:t>
                      </a:r>
                    </a:p>
                  </a:txBody>
                  <a:tcPr anchor="ctr"/>
                </a:tc>
                <a:tc vMerge="1">
                  <a:txBody>
                    <a:bodyPr/>
                    <a:lstStyle/>
                    <a:p>
                      <a:endParaRPr kumimoji="1" lang="ja-JP" altLang="en-US" dirty="0"/>
                    </a:p>
                  </a:txBody>
                  <a:tcPr/>
                </a:tc>
                <a:extLst>
                  <a:ext uri="{0D108BD9-81ED-4DB2-BD59-A6C34878D82A}">
                    <a16:rowId xmlns:a16="http://schemas.microsoft.com/office/drawing/2014/main" val="1980308043"/>
                  </a:ext>
                </a:extLst>
              </a:tr>
              <a:tr h="472592">
                <a:tc>
                  <a:txBody>
                    <a:bodyPr/>
                    <a:lstStyle/>
                    <a:p>
                      <a:pPr algn="ctr"/>
                      <a:r>
                        <a:rPr kumimoji="1" lang="ja-JP" altLang="en-US" dirty="0">
                          <a:latin typeface="+mn-ea"/>
                          <a:ea typeface="+mn-ea"/>
                        </a:rPr>
                        <a:t>単行本</a:t>
                      </a:r>
                    </a:p>
                  </a:txBody>
                  <a:tcPr anchor="ctr"/>
                </a:tc>
                <a:tc>
                  <a:txBody>
                    <a:bodyPr/>
                    <a:lstStyle/>
                    <a:p>
                      <a:pPr algn="ctr"/>
                      <a:r>
                        <a:rPr kumimoji="1" lang="ja-JP" altLang="en-US" dirty="0">
                          <a:latin typeface="+mn-ea"/>
                          <a:ea typeface="+mn-ea"/>
                        </a:rPr>
                        <a:t>図書館蔵書検索（</a:t>
                      </a:r>
                      <a:r>
                        <a:rPr kumimoji="1" lang="en-US" altLang="ja-JP" dirty="0">
                          <a:latin typeface="+mn-ea"/>
                          <a:ea typeface="+mn-ea"/>
                        </a:rPr>
                        <a:t>OPAC</a:t>
                      </a:r>
                      <a:r>
                        <a:rPr kumimoji="1" lang="ja-JP" altLang="en-US" dirty="0">
                          <a:latin typeface="+mn-ea"/>
                          <a:ea typeface="+mn-ea"/>
                        </a:rPr>
                        <a:t>）</a:t>
                      </a:r>
                    </a:p>
                  </a:txBody>
                  <a:tcPr anchor="ctr"/>
                </a:tc>
                <a:extLst>
                  <a:ext uri="{0D108BD9-81ED-4DB2-BD59-A6C34878D82A}">
                    <a16:rowId xmlns:a16="http://schemas.microsoft.com/office/drawing/2014/main" val="3888282253"/>
                  </a:ext>
                </a:extLst>
              </a:tr>
            </a:tbl>
          </a:graphicData>
        </a:graphic>
      </p:graphicFrame>
      <p:sp>
        <p:nvSpPr>
          <p:cNvPr id="14" name="テキスト ボックス 13">
            <a:extLst>
              <a:ext uri="{FF2B5EF4-FFF2-40B4-BE49-F238E27FC236}">
                <a16:creationId xmlns:a16="http://schemas.microsoft.com/office/drawing/2014/main" id="{CF551944-B1BB-41FE-A24E-C05A47A4D037}"/>
              </a:ext>
            </a:extLst>
          </p:cNvPr>
          <p:cNvSpPr txBox="1"/>
          <p:nvPr/>
        </p:nvSpPr>
        <p:spPr>
          <a:xfrm>
            <a:off x="1337454" y="3970231"/>
            <a:ext cx="10008208" cy="1148584"/>
          </a:xfrm>
          <a:prstGeom prst="rect">
            <a:avLst/>
          </a:prstGeom>
          <a:noFill/>
        </p:spPr>
        <p:txBody>
          <a:bodyPr wrap="square" rtlCol="0">
            <a:spAutoFit/>
          </a:bodyPr>
          <a:lstStyle/>
          <a:p>
            <a:pPr>
              <a:lnSpc>
                <a:spcPct val="150000"/>
              </a:lnSpc>
            </a:pPr>
            <a:r>
              <a:rPr lang="ja-JP" altLang="en-US" sz="2400" dirty="0">
                <a:latin typeface="+mn-ea"/>
              </a:rPr>
              <a:t>→ 日本国内の先行研究を検討する場合には、</a:t>
            </a:r>
            <a:endParaRPr lang="en-US" altLang="ja-JP" sz="2400" dirty="0">
              <a:latin typeface="+mn-ea"/>
            </a:endParaRPr>
          </a:p>
          <a:p>
            <a:pPr>
              <a:lnSpc>
                <a:spcPct val="150000"/>
              </a:lnSpc>
            </a:pPr>
            <a:r>
              <a:rPr lang="ja-JP" altLang="en-US" sz="2400" dirty="0">
                <a:latin typeface="+mn-ea"/>
              </a:rPr>
              <a:t>　 表</a:t>
            </a:r>
            <a:r>
              <a:rPr lang="en-US" altLang="ja-JP" sz="2400" dirty="0">
                <a:latin typeface="+mn-ea"/>
              </a:rPr>
              <a:t>1</a:t>
            </a:r>
            <a:r>
              <a:rPr lang="ja-JP" altLang="en-US" sz="2400" dirty="0">
                <a:latin typeface="+mn-ea"/>
              </a:rPr>
              <a:t>に示されているような種類の文献を取り上げるのが一般的である </a:t>
            </a:r>
            <a:endParaRPr lang="en-US" altLang="ja-JP" sz="2400" dirty="0">
              <a:latin typeface="+mn-ea"/>
            </a:endParaRPr>
          </a:p>
        </p:txBody>
      </p:sp>
      <p:sp>
        <p:nvSpPr>
          <p:cNvPr id="15" name="テキスト ボックス 14">
            <a:extLst>
              <a:ext uri="{FF2B5EF4-FFF2-40B4-BE49-F238E27FC236}">
                <a16:creationId xmlns:a16="http://schemas.microsoft.com/office/drawing/2014/main" id="{B4547B9F-3630-43EB-9B9F-CAAE1A9DEDD9}"/>
              </a:ext>
            </a:extLst>
          </p:cNvPr>
          <p:cNvSpPr txBox="1"/>
          <p:nvPr/>
        </p:nvSpPr>
        <p:spPr>
          <a:xfrm>
            <a:off x="2334827" y="1110257"/>
            <a:ext cx="7164279" cy="481863"/>
          </a:xfrm>
          <a:prstGeom prst="rect">
            <a:avLst/>
          </a:prstGeom>
          <a:noFill/>
        </p:spPr>
        <p:txBody>
          <a:bodyPr wrap="square" rtlCol="0">
            <a:spAutoFit/>
          </a:bodyPr>
          <a:lstStyle/>
          <a:p>
            <a:pPr algn="ctr">
              <a:lnSpc>
                <a:spcPct val="150000"/>
              </a:lnSpc>
            </a:pPr>
            <a:r>
              <a:rPr lang="ja-JP" altLang="en-US" sz="2000" b="1" dirty="0">
                <a:latin typeface="ＭＳ 明朝" panose="02020609040205080304" pitchFamily="17" charset="-128"/>
                <a:ea typeface="ＭＳ 明朝" panose="02020609040205080304" pitchFamily="17" charset="-128"/>
              </a:rPr>
              <a:t>表</a:t>
            </a:r>
            <a:r>
              <a:rPr lang="en-US" altLang="ja-JP" sz="2000" b="1" dirty="0">
                <a:latin typeface="ＭＳ 明朝" panose="02020609040205080304" pitchFamily="17" charset="-128"/>
                <a:ea typeface="ＭＳ 明朝" panose="02020609040205080304" pitchFamily="17" charset="-128"/>
              </a:rPr>
              <a:t>1. </a:t>
            </a:r>
            <a:r>
              <a:rPr lang="ja-JP" altLang="en-US" sz="2000" b="1" dirty="0">
                <a:latin typeface="ＭＳ 明朝" panose="02020609040205080304" pitchFamily="17" charset="-128"/>
                <a:ea typeface="ＭＳ 明朝" panose="02020609040205080304" pitchFamily="17" charset="-128"/>
              </a:rPr>
              <a:t>研究レビューの際に用いる文献の種類と検索ツール</a:t>
            </a:r>
            <a:endParaRPr lang="en-US" altLang="ja-JP" sz="20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89413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329B5F5-BC59-4E48-A271-A3A42AFF8B7F}"/>
              </a:ext>
            </a:extLst>
          </p:cNvPr>
          <p:cNvPicPr>
            <a:picLocks noChangeAspect="1"/>
          </p:cNvPicPr>
          <p:nvPr/>
        </p:nvPicPr>
        <p:blipFill>
          <a:blip r:embed="rId2"/>
          <a:stretch>
            <a:fillRect/>
          </a:stretch>
        </p:blipFill>
        <p:spPr>
          <a:xfrm>
            <a:off x="450574" y="1805815"/>
            <a:ext cx="7548152" cy="2752022"/>
          </a:xfrm>
          <a:prstGeom prst="rect">
            <a:avLst/>
          </a:prstGeom>
        </p:spPr>
      </p:pic>
      <p:sp>
        <p:nvSpPr>
          <p:cNvPr id="4" name="テキスト ボックス 3">
            <a:extLst>
              <a:ext uri="{FF2B5EF4-FFF2-40B4-BE49-F238E27FC236}">
                <a16:creationId xmlns:a16="http://schemas.microsoft.com/office/drawing/2014/main" id="{0344DE37-4011-4162-8E54-4B178DA59E26}"/>
              </a:ext>
            </a:extLst>
          </p:cNvPr>
          <p:cNvSpPr txBox="1"/>
          <p:nvPr/>
        </p:nvSpPr>
        <p:spPr>
          <a:xfrm>
            <a:off x="570902" y="239374"/>
            <a:ext cx="10925681" cy="559769"/>
          </a:xfrm>
          <a:prstGeom prst="rect">
            <a:avLst/>
          </a:prstGeom>
          <a:noFill/>
        </p:spPr>
        <p:txBody>
          <a:bodyPr wrap="square" rtlCol="0">
            <a:spAutoFit/>
          </a:bodyPr>
          <a:lstStyle/>
          <a:p>
            <a:pPr>
              <a:lnSpc>
                <a:spcPct val="150000"/>
              </a:lnSpc>
            </a:pPr>
            <a:r>
              <a:rPr lang="ja-JP" altLang="en-US" sz="2400" b="1" dirty="0">
                <a:latin typeface="ＭＳ 明朝" panose="02020609040205080304" pitchFamily="17" charset="-128"/>
                <a:ea typeface="ＭＳ 明朝" panose="02020609040205080304" pitchFamily="17" charset="-128"/>
              </a:rPr>
              <a:t>③ 先行研究の検索方法⑴ － </a:t>
            </a:r>
            <a:r>
              <a:rPr lang="en-US" altLang="ja-JP" sz="2400" b="1" dirty="0" err="1">
                <a:latin typeface="ＭＳ 明朝" panose="02020609040205080304" pitchFamily="17" charset="-128"/>
                <a:ea typeface="ＭＳ 明朝" panose="02020609040205080304" pitchFamily="17" charset="-128"/>
              </a:rPr>
              <a:t>CiNii</a:t>
            </a:r>
            <a:r>
              <a:rPr lang="ja-JP" altLang="en-US" sz="2400" b="1" dirty="0">
                <a:latin typeface="ＭＳ 明朝" panose="02020609040205080304" pitchFamily="17" charset="-128"/>
                <a:ea typeface="ＭＳ 明朝" panose="02020609040205080304" pitchFamily="17" charset="-128"/>
              </a:rPr>
              <a:t>を用いた文献</a:t>
            </a:r>
            <a:r>
              <a:rPr lang="en-US" altLang="ja-JP" sz="2400" b="1" dirty="0">
                <a:latin typeface="ＭＳ 明朝" panose="02020609040205080304" pitchFamily="17" charset="-128"/>
                <a:ea typeface="ＭＳ 明朝" panose="02020609040205080304" pitchFamily="17" charset="-128"/>
              </a:rPr>
              <a:t>(</a:t>
            </a:r>
            <a:r>
              <a:rPr lang="ja-JP" altLang="en-US" sz="2400" b="1" dirty="0">
                <a:latin typeface="ＭＳ 明朝" panose="02020609040205080304" pitchFamily="17" charset="-128"/>
                <a:ea typeface="ＭＳ 明朝" panose="02020609040205080304" pitchFamily="17" charset="-128"/>
              </a:rPr>
              <a:t>学術論文や専門雑誌</a:t>
            </a:r>
            <a:r>
              <a:rPr lang="en-US" altLang="ja-JP" sz="2400" b="1" dirty="0">
                <a:latin typeface="ＭＳ 明朝" panose="02020609040205080304" pitchFamily="17" charset="-128"/>
                <a:ea typeface="ＭＳ 明朝" panose="02020609040205080304" pitchFamily="17" charset="-128"/>
              </a:rPr>
              <a:t>)</a:t>
            </a:r>
            <a:r>
              <a:rPr lang="ja-JP" altLang="en-US" sz="2400" b="1" dirty="0">
                <a:latin typeface="ＭＳ 明朝" panose="02020609040205080304" pitchFamily="17" charset="-128"/>
                <a:ea typeface="ＭＳ 明朝" panose="02020609040205080304" pitchFamily="17" charset="-128"/>
              </a:rPr>
              <a:t>の検索</a:t>
            </a:r>
            <a:endParaRPr lang="en-US" altLang="ja-JP" sz="2400" dirty="0">
              <a:latin typeface="ＭＳ 明朝" panose="02020609040205080304" pitchFamily="17" charset="-128"/>
              <a:ea typeface="ＭＳ 明朝" panose="02020609040205080304" pitchFamily="17" charset="-128"/>
            </a:endParaRPr>
          </a:p>
        </p:txBody>
      </p:sp>
      <p:sp>
        <p:nvSpPr>
          <p:cNvPr id="9" name="テキスト ボックス 8">
            <a:extLst>
              <a:ext uri="{FF2B5EF4-FFF2-40B4-BE49-F238E27FC236}">
                <a16:creationId xmlns:a16="http://schemas.microsoft.com/office/drawing/2014/main" id="{7EF89B72-CD72-4E11-BDF6-365A7D3A8E7A}"/>
              </a:ext>
            </a:extLst>
          </p:cNvPr>
          <p:cNvSpPr txBox="1"/>
          <p:nvPr/>
        </p:nvSpPr>
        <p:spPr>
          <a:xfrm>
            <a:off x="450574" y="799143"/>
            <a:ext cx="11264694" cy="1028680"/>
          </a:xfrm>
          <a:prstGeom prst="rect">
            <a:avLst/>
          </a:prstGeom>
          <a:noFill/>
        </p:spPr>
        <p:txBody>
          <a:bodyPr wrap="square" rtlCol="0">
            <a:spAutoFit/>
          </a:bodyPr>
          <a:lstStyle/>
          <a:p>
            <a:pPr>
              <a:lnSpc>
                <a:spcPct val="150000"/>
              </a:lnSpc>
            </a:pPr>
            <a:r>
              <a:rPr lang="ja-JP" altLang="en-US" sz="2200" dirty="0">
                <a:latin typeface="ＭＳ 明朝" panose="02020609040205080304" pitchFamily="17" charset="-128"/>
                <a:ea typeface="ＭＳ 明朝" panose="02020609040205080304" pitchFamily="17" charset="-128"/>
              </a:rPr>
              <a:t>・「</a:t>
            </a:r>
            <a:r>
              <a:rPr lang="en-US" altLang="ja-JP" sz="2200" dirty="0" err="1">
                <a:latin typeface="ＭＳ 明朝" panose="02020609040205080304" pitchFamily="17" charset="-128"/>
                <a:ea typeface="ＭＳ 明朝" panose="02020609040205080304" pitchFamily="17" charset="-128"/>
              </a:rPr>
              <a:t>Rikkyo</a:t>
            </a:r>
            <a:r>
              <a:rPr lang="en-US" altLang="ja-JP" sz="2200" dirty="0">
                <a:latin typeface="ＭＳ 明朝" panose="02020609040205080304" pitchFamily="17" charset="-128"/>
                <a:ea typeface="ＭＳ 明朝" panose="02020609040205080304" pitchFamily="17" charset="-128"/>
              </a:rPr>
              <a:t> Spirit</a:t>
            </a:r>
            <a:r>
              <a:rPr lang="ja-JP" altLang="en-US" sz="2200" dirty="0">
                <a:latin typeface="ＭＳ 明朝" panose="02020609040205080304" pitchFamily="17" charset="-128"/>
                <a:ea typeface="ＭＳ 明朝" panose="02020609040205080304" pitchFamily="17" charset="-128"/>
              </a:rPr>
              <a:t>」→「施設利用」→「図書館」→</a:t>
            </a:r>
            <a:r>
              <a:rPr lang="ja-JP" altLang="en-US" sz="2200" dirty="0">
                <a:solidFill>
                  <a:srgbClr val="FF0000"/>
                </a:solidFill>
                <a:latin typeface="ＭＳ 明朝" panose="02020609040205080304" pitchFamily="17" charset="-128"/>
                <a:ea typeface="ＭＳ 明朝" panose="02020609040205080304" pitchFamily="17" charset="-128"/>
              </a:rPr>
              <a:t>「データベース」を選択し検索窓に　　　「</a:t>
            </a:r>
            <a:r>
              <a:rPr lang="en-US" altLang="ja-JP" sz="2200" dirty="0" err="1">
                <a:solidFill>
                  <a:srgbClr val="FF0000"/>
                </a:solidFill>
                <a:latin typeface="ＭＳ 明朝" panose="02020609040205080304" pitchFamily="17" charset="-128"/>
                <a:ea typeface="ＭＳ 明朝" panose="02020609040205080304" pitchFamily="17" charset="-128"/>
              </a:rPr>
              <a:t>CiNii</a:t>
            </a:r>
            <a:r>
              <a:rPr lang="ja-JP" altLang="en-US" sz="2200" dirty="0">
                <a:solidFill>
                  <a:srgbClr val="FF0000"/>
                </a:solidFill>
                <a:latin typeface="ＭＳ 明朝" panose="02020609040205080304" pitchFamily="17" charset="-128"/>
                <a:ea typeface="ＭＳ 明朝" panose="02020609040205080304" pitchFamily="17" charset="-128"/>
              </a:rPr>
              <a:t>」と入力→「検索」をクリック</a:t>
            </a:r>
            <a:endParaRPr lang="en-US" altLang="ja-JP" sz="2200" dirty="0">
              <a:solidFill>
                <a:srgbClr val="FF0000"/>
              </a:solidFill>
              <a:latin typeface="ＭＳ 明朝" panose="02020609040205080304" pitchFamily="17" charset="-128"/>
              <a:ea typeface="ＭＳ 明朝" panose="02020609040205080304" pitchFamily="17" charset="-128"/>
            </a:endParaRPr>
          </a:p>
        </p:txBody>
      </p:sp>
      <p:pic>
        <p:nvPicPr>
          <p:cNvPr id="6" name="図 5">
            <a:extLst>
              <a:ext uri="{FF2B5EF4-FFF2-40B4-BE49-F238E27FC236}">
                <a16:creationId xmlns:a16="http://schemas.microsoft.com/office/drawing/2014/main" id="{6E1A5784-969E-4199-B44E-4D8194F6E7E8}"/>
              </a:ext>
            </a:extLst>
          </p:cNvPr>
          <p:cNvPicPr>
            <a:picLocks noChangeAspect="1"/>
          </p:cNvPicPr>
          <p:nvPr/>
        </p:nvPicPr>
        <p:blipFill>
          <a:blip r:embed="rId3"/>
          <a:stretch>
            <a:fillRect/>
          </a:stretch>
        </p:blipFill>
        <p:spPr>
          <a:xfrm>
            <a:off x="476734" y="4629151"/>
            <a:ext cx="7548152" cy="1318281"/>
          </a:xfrm>
          <a:prstGeom prst="rect">
            <a:avLst/>
          </a:prstGeom>
        </p:spPr>
      </p:pic>
      <p:pic>
        <p:nvPicPr>
          <p:cNvPr id="11" name="図 10">
            <a:extLst>
              <a:ext uri="{FF2B5EF4-FFF2-40B4-BE49-F238E27FC236}">
                <a16:creationId xmlns:a16="http://schemas.microsoft.com/office/drawing/2014/main" id="{B4AA4138-498C-476B-96E3-1597063CDD3A}"/>
              </a:ext>
            </a:extLst>
          </p:cNvPr>
          <p:cNvPicPr>
            <a:picLocks noChangeAspect="1"/>
          </p:cNvPicPr>
          <p:nvPr/>
        </p:nvPicPr>
        <p:blipFill>
          <a:blip r:embed="rId4"/>
          <a:stretch>
            <a:fillRect/>
          </a:stretch>
        </p:blipFill>
        <p:spPr>
          <a:xfrm>
            <a:off x="5749142" y="1626570"/>
            <a:ext cx="6060103" cy="3445565"/>
          </a:xfrm>
          <a:prstGeom prst="rect">
            <a:avLst/>
          </a:prstGeom>
          <a:ln w="19050">
            <a:solidFill>
              <a:schemeClr val="accent4"/>
            </a:solidFill>
          </a:ln>
        </p:spPr>
      </p:pic>
      <p:sp>
        <p:nvSpPr>
          <p:cNvPr id="14" name="矢印: 上カーブ 13">
            <a:extLst>
              <a:ext uri="{FF2B5EF4-FFF2-40B4-BE49-F238E27FC236}">
                <a16:creationId xmlns:a16="http://schemas.microsoft.com/office/drawing/2014/main" id="{EC09C241-3D38-41EB-BE15-658CED997AD9}"/>
              </a:ext>
            </a:extLst>
          </p:cNvPr>
          <p:cNvSpPr/>
          <p:nvPr/>
        </p:nvSpPr>
        <p:spPr>
          <a:xfrm>
            <a:off x="4386470" y="3949148"/>
            <a:ext cx="66260" cy="457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矢印: 折線 16">
            <a:extLst>
              <a:ext uri="{FF2B5EF4-FFF2-40B4-BE49-F238E27FC236}">
                <a16:creationId xmlns:a16="http://schemas.microsoft.com/office/drawing/2014/main" id="{0F35B362-D18B-40DD-8FA5-EF487F4748D6}"/>
              </a:ext>
            </a:extLst>
          </p:cNvPr>
          <p:cNvSpPr/>
          <p:nvPr/>
        </p:nvSpPr>
        <p:spPr>
          <a:xfrm>
            <a:off x="4694028" y="4194811"/>
            <a:ext cx="813816" cy="868680"/>
          </a:xfrm>
          <a:prstGeom prst="ben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a:extLst>
              <a:ext uri="{FF2B5EF4-FFF2-40B4-BE49-F238E27FC236}">
                <a16:creationId xmlns:a16="http://schemas.microsoft.com/office/drawing/2014/main" id="{FF12BB5A-C408-40A9-A23C-8C9F93127782}"/>
              </a:ext>
            </a:extLst>
          </p:cNvPr>
          <p:cNvSpPr txBox="1"/>
          <p:nvPr/>
        </p:nvSpPr>
        <p:spPr>
          <a:xfrm>
            <a:off x="7553740" y="1934817"/>
            <a:ext cx="3942844" cy="646331"/>
          </a:xfrm>
          <a:prstGeom prst="rect">
            <a:avLst/>
          </a:prstGeom>
          <a:noFill/>
        </p:spPr>
        <p:txBody>
          <a:bodyPr wrap="square" rtlCol="0">
            <a:spAutoFit/>
          </a:bodyPr>
          <a:lstStyle/>
          <a:p>
            <a:r>
              <a:rPr kumimoji="1" lang="en-US" altLang="ja-JP" dirty="0" err="1">
                <a:solidFill>
                  <a:srgbClr val="FF0000"/>
                </a:solidFill>
                <a:latin typeface="ＭＳ 明朝" panose="02020609040205080304" pitchFamily="17" charset="-128"/>
                <a:ea typeface="ＭＳ 明朝" panose="02020609040205080304" pitchFamily="17" charset="-128"/>
              </a:rPr>
              <a:t>CiNii</a:t>
            </a:r>
            <a:r>
              <a:rPr kumimoji="1" lang="ja-JP" altLang="en-US" dirty="0">
                <a:solidFill>
                  <a:srgbClr val="FF0000"/>
                </a:solidFill>
                <a:latin typeface="ＭＳ 明朝" panose="02020609040205080304" pitchFamily="17" charset="-128"/>
                <a:ea typeface="ＭＳ 明朝" panose="02020609040205080304" pitchFamily="17" charset="-128"/>
              </a:rPr>
              <a:t>の概要が表示されたらここをクリック</a:t>
            </a:r>
          </a:p>
        </p:txBody>
      </p:sp>
      <p:sp>
        <p:nvSpPr>
          <p:cNvPr id="19" name="正方形/長方形 18">
            <a:extLst>
              <a:ext uri="{FF2B5EF4-FFF2-40B4-BE49-F238E27FC236}">
                <a16:creationId xmlns:a16="http://schemas.microsoft.com/office/drawing/2014/main" id="{B05D4E12-F7B4-403C-8C39-61FA7C6D1615}"/>
              </a:ext>
            </a:extLst>
          </p:cNvPr>
          <p:cNvSpPr/>
          <p:nvPr/>
        </p:nvSpPr>
        <p:spPr>
          <a:xfrm>
            <a:off x="5739894" y="2228259"/>
            <a:ext cx="738118" cy="26150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1" name="直線矢印コネクタ 20">
            <a:extLst>
              <a:ext uri="{FF2B5EF4-FFF2-40B4-BE49-F238E27FC236}">
                <a16:creationId xmlns:a16="http://schemas.microsoft.com/office/drawing/2014/main" id="{5E704A33-1697-46EC-AA00-81EA33C0DB45}"/>
              </a:ext>
            </a:extLst>
          </p:cNvPr>
          <p:cNvCxnSpPr>
            <a:cxnSpLocks/>
          </p:cNvCxnSpPr>
          <p:nvPr/>
        </p:nvCxnSpPr>
        <p:spPr>
          <a:xfrm flipH="1">
            <a:off x="6771123" y="2359009"/>
            <a:ext cx="7826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753693"/>
      </p:ext>
    </p:extLst>
  </p:cSld>
  <p:clrMapOvr>
    <a:masterClrMapping/>
  </p:clrMapOvr>
</p:sld>
</file>

<file path=ppt/theme/theme1.xml><?xml version="1.0" encoding="utf-8"?>
<a:theme xmlns:a="http://schemas.openxmlformats.org/drawingml/2006/main" name="ギャラリー">
  <a:themeElements>
    <a:clrScheme name="ユーザー定義 3">
      <a:dk1>
        <a:sysClr val="windowText" lastClr="000000"/>
      </a:dk1>
      <a:lt1>
        <a:srgbClr val="FFFFFF"/>
      </a:lt1>
      <a:dk2>
        <a:srgbClr val="454545"/>
      </a:dk2>
      <a:lt2>
        <a:srgbClr val="FFFFFF"/>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408</TotalTime>
  <Words>1429</Words>
  <Application>Microsoft Office PowerPoint</Application>
  <PresentationFormat>ワイド画面</PresentationFormat>
  <Paragraphs>126</Paragraphs>
  <Slides>15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ＭＳ 明朝</vt:lpstr>
      <vt:lpstr>游ゴシック</vt:lpstr>
      <vt:lpstr>Arial</vt:lpstr>
      <vt:lpstr>Gill Sans MT</vt:lpstr>
      <vt:lpstr>ギャラリー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55</cp:revision>
  <dcterms:created xsi:type="dcterms:W3CDTF">2021-07-25T11:54:29Z</dcterms:created>
  <dcterms:modified xsi:type="dcterms:W3CDTF">2025-02-20T04:19:21Z</dcterms:modified>
</cp:coreProperties>
</file>