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45" r:id="rId1"/>
  </p:sldMasterIdLst>
  <p:notesMasterIdLst>
    <p:notesMasterId r:id="rId20"/>
  </p:notesMasterIdLst>
  <p:sldIdLst>
    <p:sldId id="256" r:id="rId2"/>
    <p:sldId id="312" r:id="rId3"/>
    <p:sldId id="257" r:id="rId4"/>
    <p:sldId id="258" r:id="rId5"/>
    <p:sldId id="267" r:id="rId6"/>
    <p:sldId id="259" r:id="rId7"/>
    <p:sldId id="260" r:id="rId8"/>
    <p:sldId id="261" r:id="rId9"/>
    <p:sldId id="262" r:id="rId10"/>
    <p:sldId id="313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31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74"/>
    <p:restoredTop sz="94038" autoAdjust="0"/>
  </p:normalViewPr>
  <p:slideViewPr>
    <p:cSldViewPr snapToGrid="0" snapToObjects="1">
      <p:cViewPr varScale="1">
        <p:scale>
          <a:sx n="72" d="100"/>
          <a:sy n="72" d="100"/>
        </p:scale>
        <p:origin x="14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1CED6-A77A-FC4C-B9FD-956836DC849B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52C3D-A0DB-5948-BB9B-D06E0539D7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6601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ja-JP" altLang="en-US" sz="1400"/>
              <a:t>レポート</a:t>
            </a:r>
            <a:r>
              <a:rPr kumimoji="1" lang="ja-JP" altLang="en-US" sz="1400" dirty="0"/>
              <a:t>完成まで</a:t>
            </a:r>
            <a:r>
              <a:rPr kumimoji="1" lang="ja-JP" altLang="en-US" sz="1400"/>
              <a:t>の道筋</a:t>
            </a:r>
            <a:endParaRPr kumimoji="1" lang="en-US" altLang="ja-JP" sz="1400" dirty="0"/>
          </a:p>
          <a:p>
            <a:pPr marL="0" indent="0">
              <a:buFont typeface="Wingdings" panose="05000000000000000000" pitchFamily="2" charset="2"/>
              <a:buNone/>
            </a:pPr>
            <a:endParaRPr kumimoji="1" lang="en-US" altLang="ja-JP" sz="1400" dirty="0"/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ja-JP" altLang="en-US" sz="1400"/>
              <a:t>順現実</a:t>
            </a:r>
            <a:r>
              <a:rPr kumimoji="1" lang="ja-JP" altLang="en-US" sz="1400" dirty="0"/>
              <a:t>には必ずしもこの順番通り</a:t>
            </a:r>
            <a:r>
              <a:rPr kumimoji="1" lang="ja-JP" altLang="en-US" sz="1400"/>
              <a:t>に進まない</a:t>
            </a:r>
            <a:endParaRPr kumimoji="1" lang="en-US" altLang="ja-JP" sz="1400" dirty="0"/>
          </a:p>
          <a:p>
            <a:pPr marL="171450" indent="-171450">
              <a:buFont typeface="Wingdings" panose="05000000000000000000" pitchFamily="2" charset="2"/>
              <a:buChar char="n"/>
            </a:pPr>
            <a:endParaRPr kumimoji="1" lang="en-US" altLang="ja-JP" sz="1400" dirty="0"/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ja-JP" altLang="en-US" sz="1400" dirty="0"/>
              <a:t>どこかでつまずいたら、各ステップを行ったり</a:t>
            </a:r>
            <a:r>
              <a:rPr kumimoji="1" lang="ja-JP" altLang="en-US" sz="1400"/>
              <a:t>来たりしながら</a:t>
            </a:r>
            <a:endParaRPr kumimoji="1" lang="ja-JP" alt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5A20-71F1-4AFE-ADC4-459537F60021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51AAD72-D4A7-6A4D-B087-7A54EE09652D}" type="datetime1">
              <a:rPr kumimoji="1" lang="ja-JP" altLang="en-US" smtClean="0"/>
              <a:t>2025/3/6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357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必ずしも</a:t>
            </a:r>
            <a:r>
              <a:rPr kumimoji="1" lang="en-US" altLang="ja-JP" dirty="0"/>
              <a:t>Word</a:t>
            </a:r>
            <a:r>
              <a:rPr kumimoji="1" lang="ja-JP" altLang="en-US" dirty="0"/>
              <a:t>を使う必要はなく、あくまで一例のご紹介です。かつての研究者たちは手書きのカード</a:t>
            </a:r>
            <a:r>
              <a:rPr kumimoji="1" lang="ja-JP" altLang="en-US"/>
              <a:t>を使って「文献メモ」や</a:t>
            </a:r>
            <a:r>
              <a:rPr kumimoji="1" lang="ja-JP" altLang="en-US" dirty="0"/>
              <a:t>この後</a:t>
            </a:r>
            <a:r>
              <a:rPr kumimoji="1" lang="ja-JP" altLang="en-US"/>
              <a:t>ご紹介する「研究ノート」を</a:t>
            </a:r>
            <a:r>
              <a:rPr kumimoji="1" lang="ja-JP" altLang="en-US" dirty="0"/>
              <a:t>つけていました。自分に合うツールを見つけられることを願います。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52C3D-A0DB-5948-BB9B-D06E0539D7D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14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みなさんご存じとは思いますが、アウトライン機能について少し解説すると、元々アウトラインとは章・節・項などの一連の見出しを文章のレベルに応じて設定、表示するものです。</a:t>
            </a:r>
            <a:endParaRPr kumimoji="1" lang="en-US" altLang="ja-JP" dirty="0"/>
          </a:p>
          <a:p>
            <a:r>
              <a:rPr kumimoji="1" lang="ja-JP" altLang="en-US" dirty="0"/>
              <a:t>各段落が「見出し」であるか、それとも「本文」であるかを</a:t>
            </a:r>
            <a:r>
              <a:rPr kumimoji="1" lang="en-US" altLang="ja-JP" dirty="0"/>
              <a:t>10</a:t>
            </a:r>
            <a:r>
              <a:rPr kumimoji="1" lang="ja-JP" altLang="en-US" dirty="0"/>
              <a:t>段階のレベルで整理できます。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「文献メモ」と後ほど説明する「研究ノート」は、この機能を援用して情報整理をする、という一つのアイデアです。</a:t>
            </a:r>
            <a:endParaRPr kumimoji="1" lang="en-US" altLang="ja-JP" dirty="0"/>
          </a:p>
          <a:p>
            <a:r>
              <a:rPr kumimoji="1" lang="ja-JP" altLang="en-US" dirty="0"/>
              <a:t>左側にリスト一覧を表示できるので全体的に見渡せるのと、クリックすると当該ページまで飛べるので便利な機能です。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52C3D-A0DB-5948-BB9B-D06E0539D7D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266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n"/>
            </a:pPr>
            <a:endParaRPr kumimoji="1" lang="en-US" altLang="ja-JP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5A20-71F1-4AFE-ADC4-459537F60021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97F6A45-79EB-534F-901B-1454277C9872}" type="datetime1">
              <a:rPr kumimoji="1" lang="ja-JP" altLang="en-US" smtClean="0"/>
              <a:t>2025/3/6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90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2A1B672-6D47-C047-8807-9770472DBE23}" type="datetime1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67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BD4A-5965-B543-867F-ADB5C440F5EC}" type="datetime1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0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2" y="762000"/>
            <a:ext cx="5686425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6AA9-FD35-B344-A82A-CA5F99170C75}" type="datetime1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105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67404E8-99CD-F147-AC2D-064956BA242F}" type="datetime1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61256" y="561040"/>
            <a:ext cx="8415200" cy="1143000"/>
          </a:xfrm>
        </p:spPr>
        <p:txBody>
          <a:bodyPr anchor="t">
            <a:normAutofit/>
          </a:bodyPr>
          <a:lstStyle>
            <a:lvl1pPr algn="ctr">
              <a:defRPr sz="4400" b="1">
                <a:solidFill>
                  <a:srgbClr val="00ADB5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3510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DC33-1B5B-6C47-AD12-E73B3F752821}" type="datetime1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85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F9E8-44D1-B549-9613-F3AE2D91749D}" type="datetime1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28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5F7-A09B-DA4C-ADEB-031C7ABD6B91}" type="datetime1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20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73AC-F10A-5949-A395-75BA24502450}" type="datetime1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13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145F-5856-0B41-91BD-942D1C58652A}" type="datetime1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90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39CF-DD4E-B44C-9738-0AE080D48A57}" type="datetime1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01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5115-21D2-6048-832A-05C952BAB5FC}" type="datetime1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25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060E-5E86-B44F-88EF-56298BEB8AFB}" type="datetime1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00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7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8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83C9DAB-5D7D-4449-9C49-1333F4A46039}" type="datetime1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444CEFE-A1C0-6B4A-BC0E-9BF39FD0D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5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</p:sldLayoutIdLst>
  <p:hf hdr="0" ft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kumimoji="1"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B67D3E-701B-384D-8EFA-8BA06EA1F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31" y="893970"/>
            <a:ext cx="7730543" cy="195244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5400"/>
              <a:t>レポート作成「前」に</a:t>
            </a:r>
            <a:br>
              <a:rPr lang="en-US" altLang="ja-JP" sz="5400" dirty="0"/>
            </a:br>
            <a:r>
              <a:rPr lang="ja-JP" altLang="en-US" sz="5400"/>
              <a:t>心がけたいこと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0600798-51DC-CE45-9407-4306511A0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730" y="2846412"/>
            <a:ext cx="7730543" cy="10212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ja-JP" sz="3200" dirty="0"/>
              <a:t>LA</a:t>
            </a:r>
            <a:r>
              <a:rPr lang="ja-JP" altLang="en-US" sz="3200" dirty="0"/>
              <a:t>ショートセミナー</a:t>
            </a:r>
            <a:r>
              <a:rPr lang="en-US" altLang="ja-JP" sz="3200" dirty="0"/>
              <a:t>2021</a:t>
            </a:r>
            <a:r>
              <a:rPr lang="ja-JP" altLang="en-US" sz="3200" dirty="0"/>
              <a:t>　</a:t>
            </a:r>
            <a:r>
              <a:rPr lang="ja-JP" altLang="en-US" sz="1800" dirty="0"/>
              <a:t>＊</a:t>
            </a:r>
            <a:r>
              <a:rPr lang="en-US" altLang="ja-JP" sz="1800" dirty="0"/>
              <a:t>2025.3</a:t>
            </a:r>
            <a:r>
              <a:rPr lang="ja-JP" altLang="en-US" sz="1800" dirty="0"/>
              <a:t>月一部更新</a:t>
            </a:r>
            <a:endParaRPr lang="ja-JP" altLang="en-US" sz="32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19275C-D2B5-CC49-83AF-D0991C2DEEFE}"/>
              </a:ext>
            </a:extLst>
          </p:cNvPr>
          <p:cNvSpPr txBox="1"/>
          <p:nvPr/>
        </p:nvSpPr>
        <p:spPr>
          <a:xfrm>
            <a:off x="963250" y="5268437"/>
            <a:ext cx="5330547" cy="903082"/>
          </a:xfrm>
          <a:prstGeom prst="rect">
            <a:avLst/>
          </a:prstGeom>
          <a:noFill/>
        </p:spPr>
        <p:txBody>
          <a:bodyPr wrap="none" lIns="90000" rtlCol="0" anchor="ctr" anchorCtr="1">
            <a:noAutofit/>
          </a:bodyPr>
          <a:lstStyle/>
          <a:p>
            <a:r>
              <a:rPr kumimoji="1" lang="ja-JP" altLang="en-US" sz="2400" dirty="0"/>
              <a:t>立教大学図書館　</a:t>
            </a:r>
            <a:endParaRPr kumimoji="1" lang="en-US" altLang="ja-JP" sz="2400" dirty="0"/>
          </a:p>
          <a:p>
            <a:r>
              <a:rPr kumimoji="1" lang="ja-JP" altLang="en-US" sz="2400" dirty="0"/>
              <a:t>法学研究科ラーニングアドバイザー</a:t>
            </a:r>
          </a:p>
        </p:txBody>
      </p:sp>
    </p:spTree>
    <p:extLst>
      <p:ext uri="{BB962C8B-B14F-4D97-AF65-F5344CB8AC3E}">
        <p14:creationId xmlns:p14="http://schemas.microsoft.com/office/powerpoint/2010/main" val="1811276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アウトライン機能（</a:t>
            </a:r>
            <a:r>
              <a:rPr kumimoji="1" lang="en-US" altLang="ja-JP" cap="none" dirty="0"/>
              <a:t>Word</a:t>
            </a:r>
            <a:r>
              <a:rPr kumimoji="1" lang="ja-JP" altLang="en-US" dirty="0"/>
              <a:t>）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94" y="1755817"/>
            <a:ext cx="8027724" cy="4789103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830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AFCB49-EEEC-3443-88FD-6399D6B65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事前準備のコツ：</a:t>
            </a:r>
            <a:r>
              <a:rPr lang="ja-JP" altLang="en-US" sz="4000" u="sng" dirty="0"/>
              <a:t>研究ノート</a:t>
            </a:r>
            <a:r>
              <a:rPr lang="ja-JP" altLang="en-US" sz="4000" dirty="0"/>
              <a:t>作成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18AFF3-ED30-1549-A0CE-74EBD8532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1284C99A-BA92-BF48-A01B-EB1F81276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95" y="2084832"/>
            <a:ext cx="7290055" cy="4023360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ja-JP" altLang="en-US" sz="3200" b="1" dirty="0"/>
              <a:t>例</a:t>
            </a:r>
            <a:r>
              <a:rPr lang="ja-JP" altLang="en-US" sz="3200" b="1" dirty="0" err="1"/>
              <a:t>、、、</a:t>
            </a:r>
            <a:endParaRPr lang="en-US" altLang="ja-JP" sz="3200" b="1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ja-JP" altLang="en-US" sz="3200" b="1" dirty="0"/>
              <a:t>気になった一文を書き留める　</a:t>
            </a:r>
            <a:endParaRPr lang="en-US" altLang="ja-JP" sz="3200" b="1" dirty="0"/>
          </a:p>
          <a:p>
            <a:pPr marL="173736" lvl="1" indent="0">
              <a:buClr>
                <a:srgbClr val="FF0000"/>
              </a:buClr>
              <a:buNone/>
            </a:pPr>
            <a:r>
              <a:rPr lang="ja-JP" altLang="en-US" sz="2800" dirty="0"/>
              <a:t>　　→直接引用の材料</a:t>
            </a:r>
            <a:endParaRPr lang="en-US" altLang="ja-JP" sz="28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ja-JP" altLang="en-US" sz="3200" b="1" dirty="0"/>
              <a:t>言葉・概念・定義を調べる　</a:t>
            </a:r>
            <a:endParaRPr lang="en-US" altLang="ja-JP" sz="3200" b="1" dirty="0"/>
          </a:p>
          <a:p>
            <a:pPr marL="173736" lvl="1" indent="0">
              <a:buClr>
                <a:srgbClr val="FF0000"/>
              </a:buClr>
              <a:buNone/>
            </a:pPr>
            <a:r>
              <a:rPr lang="ja-JP" altLang="en-US" sz="2800" dirty="0"/>
              <a:t>　　→直接引用の材料</a:t>
            </a:r>
            <a:endParaRPr lang="en-US" altLang="ja-JP" sz="28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ja-JP" altLang="en-US" sz="3200" b="1" dirty="0"/>
              <a:t>書籍を自分なりに要約する　</a:t>
            </a:r>
            <a:endParaRPr lang="en-US" altLang="ja-JP" sz="3200" b="1" dirty="0"/>
          </a:p>
          <a:p>
            <a:pPr marL="173736" lvl="1" indent="0">
              <a:buClr>
                <a:srgbClr val="FF0000"/>
              </a:buClr>
              <a:buNone/>
            </a:pPr>
            <a:r>
              <a:rPr lang="ja-JP" altLang="en-US" sz="2800" dirty="0"/>
              <a:t>　　→間接引用の材料</a:t>
            </a:r>
            <a:endParaRPr lang="en-US" altLang="ja-JP" sz="28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ja-JP" altLang="en-US" sz="3200" b="1" dirty="0"/>
              <a:t>事例を箇条書き（この時点では簡単に）　</a:t>
            </a:r>
            <a:endParaRPr lang="en-US" altLang="ja-JP" sz="3200" b="1" dirty="0"/>
          </a:p>
          <a:p>
            <a:pPr marL="173736" lvl="1" indent="0">
              <a:buClr>
                <a:srgbClr val="FF0000"/>
              </a:buClr>
              <a:buNone/>
            </a:pPr>
            <a:r>
              <a:rPr lang="ja-JP" altLang="en-US" sz="2800" dirty="0"/>
              <a:t>　　→直接・間接引用の材料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708277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1EEB5AFF-3FAF-744C-A294-6556E350B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632" y="1869370"/>
            <a:ext cx="7837538" cy="1559630"/>
          </a:xfrm>
          <a:ln>
            <a:solidFill>
              <a:schemeClr val="tx1"/>
            </a:solidFill>
          </a:ln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20C2A4E2-3511-EE44-AEFB-D0D484B20F8D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4270442" y="2645927"/>
            <a:ext cx="918986" cy="28331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5A77272D-AF21-0947-A974-977A2A23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研究ノート（イメージ）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BEE4BB6A-C921-8E4A-BE6E-1615F55E30CD}"/>
              </a:ext>
            </a:extLst>
          </p:cNvPr>
          <p:cNvCxnSpPr>
            <a:cxnSpLocks/>
          </p:cNvCxnSpPr>
          <p:nvPr/>
        </p:nvCxnSpPr>
        <p:spPr>
          <a:xfrm flipV="1">
            <a:off x="2712311" y="3083670"/>
            <a:ext cx="1110661" cy="12840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1A1A4548-3EDF-C74B-B5A8-4A7A8C804BBE}"/>
              </a:ext>
            </a:extLst>
          </p:cNvPr>
          <p:cNvCxnSpPr>
            <a:cxnSpLocks/>
          </p:cNvCxnSpPr>
          <p:nvPr/>
        </p:nvCxnSpPr>
        <p:spPr>
          <a:xfrm flipV="1">
            <a:off x="5358041" y="3083669"/>
            <a:ext cx="176999" cy="12840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B80D44A8-C4E9-8E48-AD95-AF902A2BD271}"/>
              </a:ext>
            </a:extLst>
          </p:cNvPr>
          <p:cNvCxnSpPr>
            <a:cxnSpLocks/>
          </p:cNvCxnSpPr>
          <p:nvPr/>
        </p:nvCxnSpPr>
        <p:spPr>
          <a:xfrm flipH="1" flipV="1">
            <a:off x="6271100" y="2645925"/>
            <a:ext cx="822428" cy="28623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1FAC72-938F-7F42-B365-B2AC17AD784E}"/>
              </a:ext>
            </a:extLst>
          </p:cNvPr>
          <p:cNvSpPr txBox="1"/>
          <p:nvPr/>
        </p:nvSpPr>
        <p:spPr>
          <a:xfrm>
            <a:off x="421451" y="3429000"/>
            <a:ext cx="8089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1" lang="en-US" altLang="ja-JP" sz="2800" dirty="0"/>
              <a:t>Word</a:t>
            </a:r>
            <a:r>
              <a:rPr kumimoji="1" lang="ja-JP" altLang="en-US" sz="2800" dirty="0"/>
              <a:t>のアウトライン表示を利用</a:t>
            </a:r>
            <a:endParaRPr kumimoji="1" lang="en-US" altLang="ja-JP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1" lang="ja-JP" altLang="en-US" sz="2800" dirty="0"/>
              <a:t>文献メモの番号と対応</a:t>
            </a:r>
            <a:endParaRPr kumimoji="1" lang="en-US" altLang="ja-JP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1" lang="ja-JP" altLang="en-US" sz="2800" dirty="0"/>
              <a:t>各メモのテーマや検索用キーワード追加も可</a:t>
            </a:r>
            <a:endParaRPr kumimoji="1" lang="en-US" altLang="ja-JP" sz="28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上図例では</a:t>
            </a:r>
            <a:r>
              <a:rPr kumimoji="1" lang="ja-JP" altLang="en-US" sz="2400" dirty="0" err="1"/>
              <a:t>、、、</a:t>
            </a:r>
            <a:endParaRPr kumimoji="1" lang="en-US" altLang="ja-JP" sz="2400" dirty="0"/>
          </a:p>
          <a:p>
            <a:r>
              <a:rPr kumimoji="1" lang="en-US" altLang="ja-JP" sz="2400" dirty="0"/>
              <a:t>001</a:t>
            </a:r>
            <a:r>
              <a:rPr kumimoji="1" lang="ja-JP" altLang="en-US" sz="2400" dirty="0"/>
              <a:t>は直接引用の材料として、「引用箇所」と（ページ数）をメモ</a:t>
            </a:r>
            <a:endParaRPr kumimoji="1" lang="en-US" altLang="ja-JP" sz="2400" dirty="0"/>
          </a:p>
          <a:p>
            <a:r>
              <a:rPr kumimoji="1" lang="en-US" altLang="ja-JP" sz="2400" dirty="0"/>
              <a:t>003</a:t>
            </a:r>
            <a:r>
              <a:rPr kumimoji="1" lang="ja-JP" altLang="en-US" sz="2400" dirty="0"/>
              <a:t>は間接引用の材料として、自分なりに要約してメモ</a:t>
            </a:r>
          </a:p>
        </p:txBody>
      </p:sp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71FB88AB-2B88-5C47-9720-0EEA350FCF56}"/>
              </a:ext>
            </a:extLst>
          </p:cNvPr>
          <p:cNvSpPr/>
          <p:nvPr/>
        </p:nvSpPr>
        <p:spPr>
          <a:xfrm>
            <a:off x="2223474" y="4372826"/>
            <a:ext cx="1005372" cy="345332"/>
          </a:xfrm>
          <a:prstGeom prst="roundRect">
            <a:avLst>
              <a:gd name="adj" fmla="val 3638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3D856B4E-C657-8345-8247-712C4A94AADF}"/>
              </a:ext>
            </a:extLst>
          </p:cNvPr>
          <p:cNvSpPr/>
          <p:nvPr/>
        </p:nvSpPr>
        <p:spPr>
          <a:xfrm>
            <a:off x="4636734" y="4385400"/>
            <a:ext cx="1712068" cy="345332"/>
          </a:xfrm>
          <a:prstGeom prst="roundRect">
            <a:avLst>
              <a:gd name="adj" fmla="val 448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F4A995DA-60F3-DD4A-B213-4D7A38098855}"/>
              </a:ext>
            </a:extLst>
          </p:cNvPr>
          <p:cNvSpPr/>
          <p:nvPr/>
        </p:nvSpPr>
        <p:spPr>
          <a:xfrm>
            <a:off x="4396625" y="5479106"/>
            <a:ext cx="1585609" cy="374515"/>
          </a:xfrm>
          <a:prstGeom prst="roundRect">
            <a:avLst>
              <a:gd name="adj" fmla="val 448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6E22DDBA-DFC7-7C4D-A791-C11D7A9E9C86}"/>
              </a:ext>
            </a:extLst>
          </p:cNvPr>
          <p:cNvSpPr/>
          <p:nvPr/>
        </p:nvSpPr>
        <p:spPr>
          <a:xfrm>
            <a:off x="6329681" y="5508287"/>
            <a:ext cx="1137921" cy="345332"/>
          </a:xfrm>
          <a:prstGeom prst="roundRect">
            <a:avLst>
              <a:gd name="adj" fmla="val 448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66CD9B-A757-C445-83B0-D9452F054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6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BC180F-50B3-AA4B-B2FD-9C69EE753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61696"/>
            <a:ext cx="7290054" cy="1499616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文献メモ・研究ノートを蓄える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4B46911E-54E9-6C44-835C-CC7827A6D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50" y="1651288"/>
            <a:ext cx="8082899" cy="1812063"/>
          </a:xfrm>
          <a:ln>
            <a:solidFill>
              <a:schemeClr val="tx1"/>
            </a:solidFill>
          </a:ln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C76F39-1EBE-F44C-8920-55101E1F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DEDBD1C-15C5-794A-B662-57C61F753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01" y="2904817"/>
            <a:ext cx="8285150" cy="16487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8FD1F7C-0ABE-9C4E-955E-CB9E8DF38E89}"/>
              </a:ext>
            </a:extLst>
          </p:cNvPr>
          <p:cNvSpPr txBox="1"/>
          <p:nvPr/>
        </p:nvSpPr>
        <p:spPr>
          <a:xfrm>
            <a:off x="285752" y="4654822"/>
            <a:ext cx="85598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ja-JP" altLang="en-US" sz="2800" b="1"/>
              <a:t>研究ノートを多く準備</a:t>
            </a:r>
            <a:endParaRPr kumimoji="1" lang="en-US" altLang="ja-JP" sz="2800" b="1" dirty="0"/>
          </a:p>
          <a:p>
            <a:pPr>
              <a:buClr>
                <a:srgbClr val="FF0000"/>
              </a:buClr>
            </a:pPr>
            <a:r>
              <a:rPr kumimoji="1" lang="ja-JP" altLang="en-US" sz="2800"/>
              <a:t>　　→先行研究の整理になる</a:t>
            </a:r>
            <a:endParaRPr kumimoji="1" lang="en-US" altLang="ja-JP" sz="2800" dirty="0"/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ja-JP" altLang="en-US" sz="2800" b="1"/>
              <a:t>それぞれの研究ノートをカルタのように俯瞰</a:t>
            </a:r>
            <a:endParaRPr kumimoji="1" lang="en-US" altLang="ja-JP" sz="2800" b="1" dirty="0"/>
          </a:p>
          <a:p>
            <a:pPr>
              <a:buClr>
                <a:srgbClr val="FF0000"/>
              </a:buClr>
            </a:pPr>
            <a:r>
              <a:rPr kumimoji="1" lang="ja-JP" altLang="en-US" sz="2800"/>
              <a:t>　　→自分のアイデア構築のヒントになる</a:t>
            </a: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DB96AFEB-1B28-BA4C-8E6B-6C3F17BDA4BC}"/>
              </a:ext>
            </a:extLst>
          </p:cNvPr>
          <p:cNvSpPr/>
          <p:nvPr/>
        </p:nvSpPr>
        <p:spPr>
          <a:xfrm>
            <a:off x="2350016" y="2499740"/>
            <a:ext cx="551446" cy="1652620"/>
          </a:xfrm>
          <a:custGeom>
            <a:avLst/>
            <a:gdLst>
              <a:gd name="connsiteX0" fmla="*/ 353673 w 551228"/>
              <a:gd name="connsiteY0" fmla="*/ 0 h 1636889"/>
              <a:gd name="connsiteX1" fmla="*/ 3717 w 551228"/>
              <a:gd name="connsiteY1" fmla="*/ 1021645 h 1636889"/>
              <a:gd name="connsiteX2" fmla="*/ 551228 w 551228"/>
              <a:gd name="connsiteY2" fmla="*/ 1636889 h 16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228" h="1636889">
                <a:moveTo>
                  <a:pt x="353673" y="0"/>
                </a:moveTo>
                <a:cubicBezTo>
                  <a:pt x="162232" y="374415"/>
                  <a:pt x="-29209" y="748830"/>
                  <a:pt x="3717" y="1021645"/>
                </a:cubicBezTo>
                <a:cubicBezTo>
                  <a:pt x="36643" y="1294460"/>
                  <a:pt x="293935" y="1465674"/>
                  <a:pt x="551228" y="1636889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>
            <a:extLst>
              <a:ext uri="{FF2B5EF4-FFF2-40B4-BE49-F238E27FC236}">
                <a16:creationId xmlns:a16="http://schemas.microsoft.com/office/drawing/2014/main" id="{898C229F-4279-7648-8B38-95537DF138EE}"/>
              </a:ext>
            </a:extLst>
          </p:cNvPr>
          <p:cNvSpPr/>
          <p:nvPr/>
        </p:nvSpPr>
        <p:spPr>
          <a:xfrm>
            <a:off x="2691288" y="1918444"/>
            <a:ext cx="301558" cy="2243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>
            <a:extLst>
              <a:ext uri="{FF2B5EF4-FFF2-40B4-BE49-F238E27FC236}">
                <a16:creationId xmlns:a16="http://schemas.microsoft.com/office/drawing/2014/main" id="{C75431CE-EA07-F24F-BF2B-03D688AB1958}"/>
              </a:ext>
            </a:extLst>
          </p:cNvPr>
          <p:cNvSpPr/>
          <p:nvPr/>
        </p:nvSpPr>
        <p:spPr>
          <a:xfrm>
            <a:off x="2902241" y="3326926"/>
            <a:ext cx="301558" cy="2063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458F0E0E-4774-A34B-8712-DF77DF36D492}"/>
              </a:ext>
            </a:extLst>
          </p:cNvPr>
          <p:cNvSpPr/>
          <p:nvPr/>
        </p:nvSpPr>
        <p:spPr>
          <a:xfrm>
            <a:off x="2700080" y="2367199"/>
            <a:ext cx="301558" cy="22432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>
            <a:extLst>
              <a:ext uri="{FF2B5EF4-FFF2-40B4-BE49-F238E27FC236}">
                <a16:creationId xmlns:a16="http://schemas.microsoft.com/office/drawing/2014/main" id="{3CAF45DD-F7E0-4044-878F-5031E51760BE}"/>
              </a:ext>
            </a:extLst>
          </p:cNvPr>
          <p:cNvSpPr/>
          <p:nvPr/>
        </p:nvSpPr>
        <p:spPr>
          <a:xfrm>
            <a:off x="2904330" y="4000184"/>
            <a:ext cx="301558" cy="22432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F89191C6-BE8B-414B-8FAE-FA2312393FC7}"/>
              </a:ext>
            </a:extLst>
          </p:cNvPr>
          <p:cNvSpPr/>
          <p:nvPr/>
        </p:nvSpPr>
        <p:spPr>
          <a:xfrm>
            <a:off x="2282274" y="2066193"/>
            <a:ext cx="619188" cy="1380392"/>
          </a:xfrm>
          <a:custGeom>
            <a:avLst/>
            <a:gdLst>
              <a:gd name="connsiteX0" fmla="*/ 408172 w 619188"/>
              <a:gd name="connsiteY0" fmla="*/ 0 h 1380392"/>
              <a:gd name="connsiteX1" fmla="*/ 3726 w 619188"/>
              <a:gd name="connsiteY1" fmla="*/ 782515 h 1380392"/>
              <a:gd name="connsiteX2" fmla="*/ 619188 w 619188"/>
              <a:gd name="connsiteY2" fmla="*/ 1380392 h 1380392"/>
              <a:gd name="connsiteX3" fmla="*/ 619188 w 619188"/>
              <a:gd name="connsiteY3" fmla="*/ 1380392 h 138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188" h="1380392">
                <a:moveTo>
                  <a:pt x="408172" y="0"/>
                </a:moveTo>
                <a:cubicBezTo>
                  <a:pt x="188364" y="276225"/>
                  <a:pt x="-31443" y="552450"/>
                  <a:pt x="3726" y="782515"/>
                </a:cubicBezTo>
                <a:cubicBezTo>
                  <a:pt x="38895" y="1012580"/>
                  <a:pt x="619188" y="1380392"/>
                  <a:pt x="619188" y="1380392"/>
                </a:cubicBezTo>
                <a:lnTo>
                  <a:pt x="619188" y="1380392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34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41D7ED-34E9-4143-8112-9BE299BC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学術的な文章を読むポイント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06345A-6F2C-F849-B514-D9C6C5B58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rgbClr val="FF0000"/>
              </a:buClr>
              <a:buFont typeface="+mj-ea"/>
              <a:buAutoNum type="circleNumDbPlain"/>
            </a:pPr>
            <a:r>
              <a:rPr lang="ja-JP" altLang="en-US" sz="3200"/>
              <a:t>自分が何を得たいかを意識</a:t>
            </a:r>
            <a:endParaRPr lang="en-US" altLang="ja-JP" sz="3200" dirty="0"/>
          </a:p>
          <a:p>
            <a:pPr marL="457200" indent="-457200">
              <a:buClr>
                <a:srgbClr val="FF0000"/>
              </a:buClr>
              <a:buFont typeface="+mj-ea"/>
              <a:buAutoNum type="circleNumDbPlain"/>
            </a:pPr>
            <a:r>
              <a:rPr lang="ja-JP" altLang="en-US" sz="3200"/>
              <a:t>著者の一番の主張に注目</a:t>
            </a:r>
            <a:endParaRPr lang="en-US" altLang="ja-JP" sz="3200" dirty="0"/>
          </a:p>
          <a:p>
            <a:pPr marL="457200" indent="-457200">
              <a:buClr>
                <a:srgbClr val="FF0000"/>
              </a:buClr>
              <a:buFont typeface="+mj-ea"/>
              <a:buAutoNum type="circleNumDbPlain"/>
            </a:pPr>
            <a:r>
              <a:rPr lang="ja-JP" altLang="en-US" sz="3200"/>
              <a:t>著者の前提となっている文脈は何か</a:t>
            </a:r>
            <a:endParaRPr lang="en-US" altLang="ja-JP" sz="3200" dirty="0"/>
          </a:p>
          <a:p>
            <a:pPr marL="457200" indent="-457200">
              <a:buClr>
                <a:srgbClr val="FF0000"/>
              </a:buClr>
              <a:buFont typeface="+mj-ea"/>
              <a:buAutoNum type="circleNumDbPlain"/>
            </a:pPr>
            <a:r>
              <a:rPr lang="ja-JP" altLang="en-US" sz="3200"/>
              <a:t>書籍の構造を意識（目次、はじめに、終わりに、要約を踏まえる）</a:t>
            </a:r>
            <a:endParaRPr lang="en-US" altLang="ja-JP" sz="3200" dirty="0"/>
          </a:p>
          <a:p>
            <a:pPr marL="457200" indent="-457200">
              <a:buClr>
                <a:srgbClr val="FF0000"/>
              </a:buClr>
              <a:buFont typeface="+mj-ea"/>
              <a:buAutoNum type="circleNumDbPlain"/>
            </a:pPr>
            <a:r>
              <a:rPr lang="ja-JP" altLang="en-US" sz="3200"/>
              <a:t>新規情報の蓄積（索引、参考文献）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BE2D7F-9FB5-904F-A011-92FF39C6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751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41D7ED-34E9-4143-8112-9BE299BC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文献調査の手段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06345A-6F2C-F849-B514-D9C6C5B58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ja-JP" altLang="en-US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オンラインデータベース・公開論文</a:t>
            </a:r>
            <a:endParaRPr lang="en-US" altLang="ja-JP" sz="32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ja-JP" altLang="en-US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書籍の参考文献欄</a:t>
            </a:r>
            <a:endParaRPr lang="en-US" altLang="ja-JP" sz="32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ja-JP" altLang="en-US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新聞・ニュース記事</a:t>
            </a:r>
            <a:endParaRPr lang="en-US" altLang="ja-JP" sz="32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ja-JP" altLang="en-US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インターネット記事、検索サイト</a:t>
            </a:r>
            <a:endParaRPr lang="en-US" altLang="ja-JP" sz="32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indent="0">
              <a:buNone/>
            </a:pPr>
            <a:endParaRPr lang="en-US" altLang="ja-JP" sz="32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indent="0">
              <a:buNone/>
            </a:pPr>
            <a:r>
              <a:rPr lang="en-US" altLang="ja-JP" sz="30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※</a:t>
            </a:r>
            <a:r>
              <a:rPr lang="ja-JP" altLang="en-US" sz="3000" dirty="0">
                <a:latin typeface="MS Gothic" panose="020B0609070205080204" pitchFamily="49" charset="-128"/>
                <a:ea typeface="MS Gothic" panose="020B0609070205080204" pitchFamily="49" charset="-128"/>
              </a:rPr>
              <a:t>引用元のデータを確認し、</a:t>
            </a:r>
            <a:r>
              <a:rPr lang="ja-JP" altLang="en-US" sz="30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「孫引き」</a:t>
            </a:r>
            <a:r>
              <a:rPr lang="ja-JP" altLang="en-US" sz="3000" dirty="0">
                <a:latin typeface="MS Gothic" panose="020B0609070205080204" pitchFamily="49" charset="-128"/>
                <a:ea typeface="MS Gothic" panose="020B0609070205080204" pitchFamily="49" charset="-128"/>
              </a:rPr>
              <a:t>にならないよう注意！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BE2D7F-9FB5-904F-A011-92FF39C6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439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B2BAF86-8CAB-45FA-AD63-846E87A19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96" y="3807119"/>
            <a:ext cx="8245826" cy="293790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141D7ED-34E9-4143-8112-9BE299BC6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96" y="554736"/>
            <a:ext cx="8010144" cy="1499616"/>
          </a:xfrm>
        </p:spPr>
        <p:txBody>
          <a:bodyPr>
            <a:normAutofit/>
          </a:bodyPr>
          <a:lstStyle/>
          <a:p>
            <a:r>
              <a:rPr lang="ja-JP" altLang="en-US" sz="4000"/>
              <a:t>文献調査の手段（立教大学図書館）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06345A-6F2C-F849-B514-D9C6C5B5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96" y="1816100"/>
            <a:ext cx="7563104" cy="20955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OPAC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検索、</a:t>
            </a:r>
            <a:r>
              <a:rPr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READ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統合検索</a:t>
            </a:r>
            <a:endParaRPr lang="en-US" altLang="ja-JP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日経テレコン</a:t>
            </a:r>
            <a:r>
              <a:rPr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21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（日経）、聞蔵</a:t>
            </a:r>
            <a:r>
              <a:rPr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Ⅱ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ビジュアル（朝日）</a:t>
            </a: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、ヨミダス（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読売）</a:t>
            </a:r>
            <a:endParaRPr lang="en-US" altLang="ja-JP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図書館が契約するオンラインデータベース</a:t>
            </a:r>
            <a:endParaRPr lang="en-US" altLang="ja-JP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BE2D7F-9FB5-904F-A011-92FF39C6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5" name="右矢印 14">
            <a:extLst>
              <a:ext uri="{FF2B5EF4-FFF2-40B4-BE49-F238E27FC236}">
                <a16:creationId xmlns:a16="http://schemas.microsoft.com/office/drawing/2014/main" id="{80949ADE-BBF1-1643-9E77-E2AABA25CA4F}"/>
              </a:ext>
            </a:extLst>
          </p:cNvPr>
          <p:cNvSpPr/>
          <p:nvPr/>
        </p:nvSpPr>
        <p:spPr>
          <a:xfrm>
            <a:off x="1210398" y="3990902"/>
            <a:ext cx="1327404" cy="507999"/>
          </a:xfrm>
          <a:prstGeom prst="rightArrow">
            <a:avLst>
              <a:gd name="adj1" fmla="val 41694"/>
              <a:gd name="adj2" fmla="val 790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>
            <a:extLst>
              <a:ext uri="{FF2B5EF4-FFF2-40B4-BE49-F238E27FC236}">
                <a16:creationId xmlns:a16="http://schemas.microsoft.com/office/drawing/2014/main" id="{27136064-AC61-6741-9237-57DC36DDEE66}"/>
              </a:ext>
            </a:extLst>
          </p:cNvPr>
          <p:cNvSpPr/>
          <p:nvPr/>
        </p:nvSpPr>
        <p:spPr>
          <a:xfrm>
            <a:off x="652426" y="4907517"/>
            <a:ext cx="2443347" cy="737108"/>
          </a:xfrm>
          <a:prstGeom prst="rightArrow">
            <a:avLst>
              <a:gd name="adj1" fmla="val 41694"/>
              <a:gd name="adj2" fmla="val 790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562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41D7ED-34E9-4143-8112-9BE299BC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書きはじめよう！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06345A-6F2C-F849-B514-D9C6C5B5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8" y="2084832"/>
            <a:ext cx="7290055" cy="4023360"/>
          </a:xfrm>
        </p:spPr>
        <p:txBody>
          <a:bodyPr/>
          <a:lstStyle/>
          <a:p>
            <a:r>
              <a:rPr lang="ja-JP" alt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引用したデータの部分など、</a:t>
            </a:r>
            <a:endParaRPr lang="en-US" altLang="ja-JP" sz="32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　</a:t>
            </a:r>
            <a:r>
              <a:rPr lang="ja-JP" altLang="en-US" sz="3200" u="sng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書きやすいところから</a:t>
            </a:r>
            <a:r>
              <a:rPr lang="ja-JP" altLang="en-US" sz="3200" u="sng">
                <a:latin typeface="MS Gothic" panose="020B0609070205080204" pitchFamily="49" charset="-128"/>
                <a:ea typeface="MS Gothic" panose="020B0609070205080204" pitchFamily="49" charset="-128"/>
              </a:rPr>
              <a:t>書いていく</a:t>
            </a:r>
            <a:endParaRPr lang="en-US" altLang="ja-JP" sz="3200" u="sng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342900" lvl="1" indent="0">
              <a:buNone/>
            </a:pP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　書き出しはあとから考えてもよい</a:t>
            </a:r>
            <a:endParaRPr lang="en-US" altLang="ja-JP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342900" lvl="1" indent="0">
              <a:buNone/>
            </a:pP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　タイトルは書き終わったあとでもよい</a:t>
            </a:r>
            <a:endParaRPr lang="en-US" altLang="ja-JP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lvl="1"/>
            <a:endParaRPr lang="en-US" altLang="ja-JP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全体としての主張は一つに絞る</a:t>
            </a:r>
            <a:endParaRPr lang="en-US" altLang="ja-JP" sz="32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342900" lvl="1" indent="0">
              <a:buNone/>
            </a:pP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いろいろ調べて論じるべきことがでてきても</a:t>
            </a:r>
            <a:r>
              <a:rPr lang="ja-JP" altLang="en-US" sz="2800" u="sng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論旨を一つにまとめる</a:t>
            </a:r>
            <a:endParaRPr lang="ja-JP" altLang="en-US" sz="280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BE2D7F-9FB5-904F-A011-92FF39C6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057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1876" y="518220"/>
            <a:ext cx="8218597" cy="877540"/>
          </a:xfrm>
          <a:noFill/>
        </p:spPr>
        <p:txBody>
          <a:bodyPr>
            <a:noAutofit/>
          </a:bodyPr>
          <a:lstStyle/>
          <a:p>
            <a:pPr algn="ctr"/>
            <a:r>
              <a:rPr lang="ja-JP" altLang="en-US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レポート作成支援：書籍コーナー、</a:t>
            </a:r>
            <a:r>
              <a:rPr lang="en-US" altLang="ja-JP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LA</a:t>
            </a:r>
            <a:r>
              <a:rPr lang="ja-JP" altLang="en-US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相談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325" y="1196752"/>
            <a:ext cx="3552645" cy="244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571771" y="1240138"/>
            <a:ext cx="414606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池袋図書館２階カウンター前</a:t>
            </a:r>
            <a:endParaRPr lang="en-US" altLang="ja-JP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新座図書館</a:t>
            </a:r>
            <a:r>
              <a:rPr lang="en-US" alt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1</a:t>
            </a:r>
            <a:r>
              <a:rPr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階入口左側</a:t>
            </a:r>
            <a:endParaRPr lang="en-US" altLang="ja-JP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Zoom</a:t>
            </a:r>
            <a:r>
              <a:rPr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／対面相談</a:t>
            </a:r>
            <a:endParaRPr lang="en-US" altLang="ja-JP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1771" y="2300480"/>
            <a:ext cx="414606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2000" dirty="0">
                <a:latin typeface="MS Gothic" panose="020B0609070205080204" pitchFamily="49" charset="-128"/>
                <a:ea typeface="MS Gothic" panose="020B0609070205080204" pitchFamily="49" charset="-128"/>
              </a:rPr>
              <a:t>レポート作成だけでなく、卒論、プレゼンテーションなどに関する本もあります。</a:t>
            </a:r>
            <a:endParaRPr lang="en-US" altLang="ja-JP" sz="20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DEB6F86-5AF6-3D44-9D14-5D75FEF79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0" y="3459130"/>
            <a:ext cx="8218597" cy="23183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8D2980-333E-E348-933D-19D6B7512D99}"/>
              </a:ext>
            </a:extLst>
          </p:cNvPr>
          <p:cNvSpPr txBox="1"/>
          <p:nvPr/>
        </p:nvSpPr>
        <p:spPr>
          <a:xfrm>
            <a:off x="662916" y="5853615"/>
            <a:ext cx="598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図書館ラーニングアドバイザーについて</a:t>
            </a:r>
            <a:endParaRPr lang="en-US" altLang="ja-JP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en-US" alt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http://</a:t>
            </a:r>
            <a:r>
              <a:rPr lang="en-US" altLang="ja-JP" dirty="0" err="1">
                <a:latin typeface="MS Gothic" panose="020B0609070205080204" pitchFamily="49" charset="-128"/>
                <a:ea typeface="MS Gothic" panose="020B0609070205080204" pitchFamily="49" charset="-128"/>
              </a:rPr>
              <a:t>library.rikkyo.ac.jp</a:t>
            </a:r>
            <a:r>
              <a:rPr lang="en-US" alt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/learning/advisor/</a:t>
            </a:r>
            <a:endParaRPr kumimoji="1" lang="ja-JP" altLang="en-US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E50A6BF-E719-644B-A69F-005AD7C36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MS Gothic" panose="020B0609070205080204" pitchFamily="49" charset="-128"/>
                <a:ea typeface="MS Gothic" panose="020B0609070205080204" pitchFamily="49" charset="-128"/>
              </a:rPr>
              <a:t>18</a:t>
            </a:fld>
            <a:endParaRPr lang="en-US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305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本セミナーの内容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ja-JP" altLang="en-US" sz="4000" dirty="0"/>
              <a:t>研究ノート　とは？</a:t>
            </a:r>
            <a:endParaRPr lang="en-US" altLang="ja-JP" sz="40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ja-JP" sz="40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ja-JP" altLang="en-US" sz="4000" dirty="0"/>
              <a:t>文献メモ　活用</a:t>
            </a:r>
            <a:endParaRPr lang="en-US" altLang="ja-JP" sz="40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ja-JP" sz="40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ja-JP" altLang="en-US" sz="4000" dirty="0"/>
              <a:t>文献調査方法　紹介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02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151FAD-14E2-B74D-AA2E-1828A73DB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課題を理解する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234716-8531-C34A-BF65-BE9B7379C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745" y="2405733"/>
            <a:ext cx="2523743" cy="2554544"/>
          </a:xfrm>
        </p:spPr>
        <p:txBody>
          <a:bodyPr>
            <a:noAutofit/>
          </a:bodyPr>
          <a:lstStyle/>
          <a:p>
            <a:r>
              <a:rPr lang="ja-JP" altLang="en-US" sz="3200">
                <a:solidFill>
                  <a:srgbClr val="FF0000"/>
                </a:solidFill>
              </a:rPr>
              <a:t>報告型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ja-JP" altLang="en-US" sz="3200"/>
              <a:t>資料まとめ</a:t>
            </a:r>
            <a:endParaRPr lang="en-US" altLang="ja-JP" sz="3200" dirty="0"/>
          </a:p>
          <a:p>
            <a:r>
              <a:rPr lang="ja-JP" altLang="en-US" sz="3200"/>
              <a:t>事実報告</a:t>
            </a:r>
            <a:endParaRPr lang="en-US" altLang="ja-JP" sz="3200" dirty="0"/>
          </a:p>
          <a:p>
            <a:r>
              <a:rPr lang="ja-JP" altLang="en-US" sz="3200"/>
              <a:t>知識付加</a:t>
            </a:r>
            <a:endParaRPr lang="en-US" altLang="ja-JP" sz="3200" dirty="0"/>
          </a:p>
          <a:p>
            <a:endParaRPr lang="en-US" altLang="ja-JP" sz="3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428EC6-7ECC-5044-A8BE-17BC6FD99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54AA99C-31B8-CD45-9F52-DA9732290444}"/>
              </a:ext>
            </a:extLst>
          </p:cNvPr>
          <p:cNvSpPr txBox="1"/>
          <p:nvPr/>
        </p:nvSpPr>
        <p:spPr>
          <a:xfrm>
            <a:off x="3330488" y="2405732"/>
            <a:ext cx="20313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rgbClr val="FF0000"/>
                </a:solidFill>
              </a:rPr>
              <a:t>論述型</a:t>
            </a:r>
            <a:endParaRPr kumimoji="1" lang="en-US" altLang="ja-JP" sz="3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/>
              <a:t>議論提出</a:t>
            </a:r>
            <a:endParaRPr kumimoji="1" lang="en-US" altLang="ja-JP" sz="3200" dirty="0"/>
          </a:p>
          <a:p>
            <a:r>
              <a:rPr kumimoji="1" lang="ja-JP" altLang="en-US" sz="3200"/>
              <a:t>主張・論拠</a:t>
            </a:r>
            <a:endParaRPr kumimoji="1" lang="en-US" altLang="ja-JP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F252607-9B7A-334E-A39F-C1D6DF32CB93}"/>
              </a:ext>
            </a:extLst>
          </p:cNvPr>
          <p:cNvSpPr txBox="1"/>
          <p:nvPr/>
        </p:nvSpPr>
        <p:spPr>
          <a:xfrm>
            <a:off x="5705542" y="2405734"/>
            <a:ext cx="214994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rgbClr val="FF0000"/>
                </a:solidFill>
              </a:rPr>
              <a:t>形式</a:t>
            </a:r>
            <a:endParaRPr kumimoji="1" lang="en-US" altLang="ja-JP" sz="3200" dirty="0">
              <a:solidFill>
                <a:srgbClr val="FF0000"/>
              </a:solidFill>
            </a:endParaRPr>
          </a:p>
          <a:p>
            <a:r>
              <a:rPr kumimoji="1" lang="ja-JP" altLang="en-US" sz="3200"/>
              <a:t>用紙サイズ</a:t>
            </a:r>
            <a:endParaRPr kumimoji="1" lang="en-US" altLang="ja-JP" sz="3200" dirty="0"/>
          </a:p>
          <a:p>
            <a:r>
              <a:rPr kumimoji="1" lang="ja-JP" altLang="en-US" sz="3200"/>
              <a:t>字数</a:t>
            </a:r>
            <a:endParaRPr kumimoji="1" lang="en-US" altLang="ja-JP" sz="3200" dirty="0"/>
          </a:p>
          <a:p>
            <a:r>
              <a:rPr kumimoji="1" lang="ja-JP" altLang="en-US" sz="3200"/>
              <a:t>締切日</a:t>
            </a:r>
            <a:endParaRPr kumimoji="1"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532679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202E51-E289-BC45-A44C-A6C26B99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レポート作成は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D53645-43A3-EF4F-B74E-5E246293C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ja-JP" altLang="en-US" sz="5400" dirty="0">
                <a:solidFill>
                  <a:srgbClr val="FF0000"/>
                </a:solidFill>
              </a:rPr>
              <a:t>テーマ設定</a:t>
            </a:r>
            <a:endParaRPr lang="en-US" altLang="ja-JP" sz="5400" dirty="0">
              <a:solidFill>
                <a:srgbClr val="FF0000"/>
              </a:solidFill>
            </a:endParaRPr>
          </a:p>
          <a:p>
            <a:pPr algn="ctr"/>
            <a:r>
              <a:rPr lang="ja-JP" altLang="en-US" sz="5400" dirty="0">
                <a:solidFill>
                  <a:srgbClr val="FF0000"/>
                </a:solidFill>
              </a:rPr>
              <a:t>スケジュール管理</a:t>
            </a:r>
            <a:endParaRPr lang="en-US" altLang="ja-JP" sz="5400" dirty="0">
              <a:solidFill>
                <a:srgbClr val="FF0000"/>
              </a:solidFill>
            </a:endParaRPr>
          </a:p>
          <a:p>
            <a:pPr algn="ctr"/>
            <a:endParaRPr lang="en-US" altLang="ja-JP" sz="5400" dirty="0"/>
          </a:p>
          <a:p>
            <a:pPr algn="ctr"/>
            <a:r>
              <a:rPr lang="ja-JP" altLang="en-US" sz="2800" dirty="0"/>
              <a:t>が重要と言われるが</a:t>
            </a:r>
            <a:r>
              <a:rPr lang="ja-JP" altLang="en-US" sz="2800" dirty="0" err="1"/>
              <a:t>、、、</a:t>
            </a:r>
            <a:endParaRPr lang="en-US" altLang="ja-JP" sz="2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EAD158-6E8E-A143-BE76-6007EED1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394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349" y="654968"/>
            <a:ext cx="6924630" cy="1143000"/>
          </a:xfrm>
        </p:spPr>
        <p:txBody>
          <a:bodyPr anchor="ctr">
            <a:normAutofit/>
          </a:bodyPr>
          <a:lstStyle/>
          <a:p>
            <a:pPr algn="l"/>
            <a:r>
              <a:rPr kumimoji="1" lang="ja-JP" altLang="en-US" dirty="0">
                <a:solidFill>
                  <a:schemeClr val="tx1"/>
                </a:solidFill>
              </a:rPr>
              <a:t>レポート完成までの道筋</a:t>
            </a: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3280343" y="1926009"/>
            <a:ext cx="2352775" cy="1049039"/>
          </a:xfrm>
          <a:prstGeom prst="rect">
            <a:avLst/>
          </a:prstGeom>
          <a:ln w="28575">
            <a:solidFill>
              <a:srgbClr val="00ADB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tx1"/>
                </a:solidFill>
              </a:rPr>
              <a:t>STEP1</a:t>
            </a:r>
          </a:p>
          <a:p>
            <a:pPr marL="0" indent="0" algn="ctr">
              <a:buNone/>
            </a:pPr>
            <a:r>
              <a:rPr lang="ja-JP" altLang="en-US" sz="2400" dirty="0">
                <a:solidFill>
                  <a:schemeClr val="tx1"/>
                </a:solidFill>
              </a:rPr>
              <a:t>テーマ設定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5926849" y="3225363"/>
            <a:ext cx="2358274" cy="998408"/>
          </a:xfrm>
          <a:prstGeom prst="rect">
            <a:avLst/>
          </a:prstGeom>
          <a:ln w="28575">
            <a:solidFill>
              <a:srgbClr val="00ADB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>
                <a:solidFill>
                  <a:schemeClr val="tx1"/>
                </a:solidFill>
              </a:rPr>
              <a:t>STEP2</a:t>
            </a:r>
          </a:p>
          <a:p>
            <a:pPr marL="0" indent="0" algn="ctr">
              <a:buNone/>
            </a:pPr>
            <a:r>
              <a:rPr lang="ja-JP" altLang="en-US" dirty="0">
                <a:solidFill>
                  <a:schemeClr val="tx1"/>
                </a:solidFill>
              </a:rPr>
              <a:t>文献・資料調査</a:t>
            </a: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3328861" y="4412429"/>
            <a:ext cx="2304256" cy="1008112"/>
          </a:xfrm>
          <a:prstGeom prst="rect">
            <a:avLst/>
          </a:prstGeom>
          <a:ln w="28575">
            <a:solidFill>
              <a:srgbClr val="00ADB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>
                <a:solidFill>
                  <a:schemeClr val="tx1"/>
                </a:solidFill>
              </a:rPr>
              <a:t>STEP3</a:t>
            </a:r>
          </a:p>
          <a:p>
            <a:pPr marL="0" indent="0" algn="ctr">
              <a:buNone/>
            </a:pPr>
            <a:r>
              <a:rPr lang="ja-JP" altLang="en-US" dirty="0">
                <a:solidFill>
                  <a:schemeClr val="tx1"/>
                </a:solidFill>
              </a:rPr>
              <a:t>執筆</a:t>
            </a: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856395" y="3182158"/>
            <a:ext cx="2304256" cy="998408"/>
          </a:xfrm>
          <a:prstGeom prst="rect">
            <a:avLst/>
          </a:prstGeom>
          <a:ln w="28575">
            <a:solidFill>
              <a:srgbClr val="00ADB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>
                <a:solidFill>
                  <a:schemeClr val="tx1"/>
                </a:solidFill>
              </a:rPr>
              <a:t>STEP4</a:t>
            </a:r>
          </a:p>
          <a:p>
            <a:pPr marL="0" indent="0" algn="ctr">
              <a:buNone/>
            </a:pPr>
            <a:r>
              <a:rPr lang="ja-JP" altLang="en-US" dirty="0">
                <a:solidFill>
                  <a:schemeClr val="tx1"/>
                </a:solidFill>
              </a:rPr>
              <a:t>形式・体裁</a:t>
            </a:r>
          </a:p>
        </p:txBody>
      </p:sp>
      <p:sp>
        <p:nvSpPr>
          <p:cNvPr id="19" name="二方向矢印 18"/>
          <p:cNvSpPr/>
          <p:nvPr/>
        </p:nvSpPr>
        <p:spPr>
          <a:xfrm rot="16200000">
            <a:off x="5489666" y="2475808"/>
            <a:ext cx="850392" cy="850392"/>
          </a:xfrm>
          <a:prstGeom prst="leftUpArrow">
            <a:avLst/>
          </a:prstGeom>
          <a:solidFill>
            <a:srgbClr val="00ADB5"/>
          </a:solidFill>
          <a:ln>
            <a:solidFill>
              <a:srgbClr val="00A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51363" y="2958818"/>
            <a:ext cx="17196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400" dirty="0"/>
              <a:t>課題の理解</a:t>
            </a:r>
            <a:endParaRPr kumimoji="1"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dirty="0"/>
              <a:t>テーマの具体化</a:t>
            </a:r>
            <a:endParaRPr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dirty="0"/>
              <a:t>仮説設定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733612" y="5420541"/>
            <a:ext cx="1676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400" dirty="0"/>
              <a:t>論点の明確化</a:t>
            </a:r>
            <a:endParaRPr kumimoji="1"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dirty="0"/>
              <a:t>ｱｳﾄﾗｲﾝの作成</a:t>
            </a:r>
            <a:endParaRPr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dirty="0"/>
              <a:t>論述　　・推敲</a:t>
            </a:r>
            <a:endParaRPr kumimoji="1"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29666" y="4201143"/>
            <a:ext cx="1708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400" dirty="0"/>
              <a:t>引用・</a:t>
            </a:r>
            <a:r>
              <a:rPr kumimoji="1" lang="ja-JP" altLang="en-US" sz="1400"/>
              <a:t>参考文献リスト</a:t>
            </a:r>
            <a:endParaRPr kumimoji="1"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/>
              <a:t>体裁の確認</a:t>
            </a:r>
            <a:endParaRPr kumimoji="1"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574091" y="4223771"/>
            <a:ext cx="1269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400" dirty="0"/>
              <a:t>情報収集</a:t>
            </a:r>
            <a:endParaRPr kumimoji="1"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400" dirty="0"/>
              <a:t>情報整理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25565" y="6307891"/>
            <a:ext cx="32943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50" dirty="0"/>
              <a:t>出典：立教大学図書館</a:t>
            </a:r>
            <a:r>
              <a:rPr kumimoji="1" lang="en-US" altLang="ja-JP" sz="1050" dirty="0"/>
              <a:t>.</a:t>
            </a:r>
            <a:r>
              <a:rPr kumimoji="1" lang="ja-JP" altLang="en-US" sz="1050" dirty="0"/>
              <a:t>　レポート作成ガイド</a:t>
            </a:r>
            <a:r>
              <a:rPr kumimoji="1" lang="en-US" altLang="ja-JP" sz="1050" dirty="0"/>
              <a:t>2016</a:t>
            </a:r>
          </a:p>
          <a:p>
            <a:pPr algn="r"/>
            <a:r>
              <a:rPr lang="ja-JP" altLang="en-US" sz="1050" dirty="0"/>
              <a:t>一部</a:t>
            </a:r>
            <a:r>
              <a:rPr lang="ja-JP" altLang="en-US" sz="1050"/>
              <a:t>筆者改変</a:t>
            </a:r>
            <a:endParaRPr kumimoji="1" lang="en-US" altLang="ja-JP" sz="1050" dirty="0"/>
          </a:p>
        </p:txBody>
      </p:sp>
      <p:sp>
        <p:nvSpPr>
          <p:cNvPr id="21" name="二方向矢印 20">
            <a:extLst>
              <a:ext uri="{FF2B5EF4-FFF2-40B4-BE49-F238E27FC236}">
                <a16:creationId xmlns:a16="http://schemas.microsoft.com/office/drawing/2014/main" id="{C6016833-99DD-634B-A488-EF1546695237}"/>
              </a:ext>
            </a:extLst>
          </p:cNvPr>
          <p:cNvSpPr/>
          <p:nvPr/>
        </p:nvSpPr>
        <p:spPr>
          <a:xfrm>
            <a:off x="5489666" y="4075727"/>
            <a:ext cx="850392" cy="850392"/>
          </a:xfrm>
          <a:prstGeom prst="leftUpArrow">
            <a:avLst/>
          </a:prstGeom>
          <a:solidFill>
            <a:srgbClr val="00ADB5"/>
          </a:solidFill>
          <a:ln>
            <a:solidFill>
              <a:srgbClr val="00A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二方向矢印 22">
            <a:extLst>
              <a:ext uri="{FF2B5EF4-FFF2-40B4-BE49-F238E27FC236}">
                <a16:creationId xmlns:a16="http://schemas.microsoft.com/office/drawing/2014/main" id="{F17A5722-286B-464B-A728-FA068D4FF03D}"/>
              </a:ext>
            </a:extLst>
          </p:cNvPr>
          <p:cNvSpPr/>
          <p:nvPr/>
        </p:nvSpPr>
        <p:spPr>
          <a:xfrm rot="5400000">
            <a:off x="2538186" y="4075727"/>
            <a:ext cx="850392" cy="850392"/>
          </a:xfrm>
          <a:prstGeom prst="leftUpArrow">
            <a:avLst/>
          </a:prstGeom>
          <a:solidFill>
            <a:srgbClr val="00ADB5"/>
          </a:solidFill>
          <a:ln>
            <a:solidFill>
              <a:srgbClr val="00A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二方向矢印 25">
            <a:extLst>
              <a:ext uri="{FF2B5EF4-FFF2-40B4-BE49-F238E27FC236}">
                <a16:creationId xmlns:a16="http://schemas.microsoft.com/office/drawing/2014/main" id="{9AB31380-E05B-354D-8C33-66B591EDD978}"/>
              </a:ext>
            </a:extLst>
          </p:cNvPr>
          <p:cNvSpPr/>
          <p:nvPr/>
        </p:nvSpPr>
        <p:spPr>
          <a:xfrm rot="10800000">
            <a:off x="2538187" y="2475808"/>
            <a:ext cx="850392" cy="850392"/>
          </a:xfrm>
          <a:prstGeom prst="leftUpArrow">
            <a:avLst/>
          </a:prstGeom>
          <a:solidFill>
            <a:srgbClr val="00ADB5"/>
          </a:solidFill>
          <a:ln>
            <a:solidFill>
              <a:srgbClr val="00A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42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E16A5C-FA10-B84F-96EA-3DF30D4A2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テーマ設定</a:t>
            </a:r>
            <a:br>
              <a:rPr lang="en-US" altLang="ja-JP" dirty="0"/>
            </a:br>
            <a:r>
              <a:rPr lang="ja-JP" altLang="en-US"/>
              <a:t>スケジュール管理のために、、、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0E1B1F-C7A0-8E46-8582-BDB607C19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291" y="2084834"/>
            <a:ext cx="5888182" cy="362324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ja-JP" altLang="en-US" sz="4800" dirty="0">
                <a:solidFill>
                  <a:srgbClr val="FF0000"/>
                </a:solidFill>
              </a:rPr>
              <a:t>日頃の</a:t>
            </a:r>
            <a:endParaRPr lang="en-US" altLang="ja-JP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4800" dirty="0">
                <a:solidFill>
                  <a:srgbClr val="FF0000"/>
                </a:solidFill>
              </a:rPr>
              <a:t>文献調査・研究ノート</a:t>
            </a:r>
            <a:endParaRPr lang="en-US" altLang="ja-JP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4800" dirty="0">
                <a:solidFill>
                  <a:srgbClr val="FF0000"/>
                </a:solidFill>
              </a:rPr>
              <a:t>作成が重要！！！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1E3D12-C039-F649-8949-36624281D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46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934D25-EE0D-7B4A-80DC-B0764E04E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7" y="585216"/>
            <a:ext cx="7533693" cy="1499616"/>
          </a:xfrm>
        </p:spPr>
        <p:txBody>
          <a:bodyPr>
            <a:noAutofit/>
          </a:bodyPr>
          <a:lstStyle/>
          <a:p>
            <a:r>
              <a:rPr lang="ja-JP" altLang="en-US" sz="4000" dirty="0"/>
              <a:t>研究ノート：</a:t>
            </a:r>
            <a:br>
              <a:rPr lang="en-US" altLang="ja-JP" sz="4000" dirty="0"/>
            </a:br>
            <a:r>
              <a:rPr lang="ja-JP" altLang="en-US" sz="3200" u="sng" dirty="0"/>
              <a:t>資料からアイデア、定義、主張を書き出す</a:t>
            </a:r>
            <a:endParaRPr lang="ja-JP" altLang="en-US" sz="4000" u="sng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4D3A26-DE8B-8942-B162-130CC944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C571E1C1-7A26-B048-B706-6147E6392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8" y="2084832"/>
            <a:ext cx="7290055" cy="4305458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ja-JP" altLang="en-US" sz="3200" b="1" dirty="0"/>
              <a:t>例</a:t>
            </a:r>
            <a:r>
              <a:rPr lang="ja-JP" altLang="en-US" sz="3200" b="1" dirty="0" err="1"/>
              <a:t>、、、</a:t>
            </a:r>
            <a:endParaRPr lang="en-US" altLang="ja-JP" sz="3200" b="1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ja-JP" altLang="en-US" sz="3200" b="1" dirty="0"/>
              <a:t>気になった一文を書き留める　</a:t>
            </a:r>
            <a:endParaRPr lang="en-US" altLang="ja-JP" sz="3200" b="1" dirty="0"/>
          </a:p>
          <a:p>
            <a:pPr marL="173736" lvl="1" indent="0">
              <a:buClr>
                <a:srgbClr val="FF0000"/>
              </a:buClr>
              <a:buNone/>
            </a:pPr>
            <a:r>
              <a:rPr lang="ja-JP" altLang="en-US" sz="2800" dirty="0"/>
              <a:t>　　→直接引用の材料</a:t>
            </a:r>
            <a:endParaRPr lang="en-US" altLang="ja-JP" sz="28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ja-JP" altLang="en-US" sz="3200" b="1" dirty="0"/>
              <a:t>言葉・概念・定義を調べる　</a:t>
            </a:r>
            <a:endParaRPr lang="en-US" altLang="ja-JP" sz="3200" b="1" dirty="0"/>
          </a:p>
          <a:p>
            <a:pPr marL="173736" lvl="1" indent="0">
              <a:buClr>
                <a:srgbClr val="FF0000"/>
              </a:buClr>
              <a:buNone/>
            </a:pPr>
            <a:r>
              <a:rPr lang="ja-JP" altLang="en-US" sz="2800" dirty="0"/>
              <a:t>　　→直接引用の材料</a:t>
            </a:r>
            <a:endParaRPr lang="en-US" altLang="ja-JP" sz="28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ja-JP" altLang="en-US" sz="3200" b="1" dirty="0"/>
              <a:t>書籍を自分なりに要約する　</a:t>
            </a:r>
            <a:endParaRPr lang="en-US" altLang="ja-JP" sz="3200" b="1" dirty="0"/>
          </a:p>
          <a:p>
            <a:pPr marL="173736" lvl="1" indent="0">
              <a:buClr>
                <a:srgbClr val="FF0000"/>
              </a:buClr>
              <a:buNone/>
            </a:pPr>
            <a:r>
              <a:rPr lang="ja-JP" altLang="en-US" sz="2800" dirty="0"/>
              <a:t>　　→間接引用の材料</a:t>
            </a:r>
            <a:endParaRPr lang="en-US" altLang="ja-JP" sz="28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ja-JP" altLang="en-US" sz="3200" b="1" dirty="0"/>
              <a:t>事例を箇条書き（この時点では簡単に）　</a:t>
            </a:r>
            <a:endParaRPr lang="en-US" altLang="ja-JP" sz="3200" b="1" dirty="0"/>
          </a:p>
          <a:p>
            <a:pPr marL="173736" lvl="1" indent="0">
              <a:buClr>
                <a:srgbClr val="FF0000"/>
              </a:buClr>
              <a:buNone/>
            </a:pPr>
            <a:r>
              <a:rPr lang="ja-JP" altLang="en-US" sz="2800" dirty="0"/>
              <a:t>　　→直接・間接引用の材料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081907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DF1070-3A8C-9B48-9FF1-A58AAD032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事前準備のコツ：</a:t>
            </a:r>
            <a:r>
              <a:rPr lang="ja-JP" altLang="en-US" sz="4000" u="sng" dirty="0"/>
              <a:t>文献メモ</a:t>
            </a:r>
            <a:r>
              <a:rPr lang="ja-JP" altLang="en-US" sz="4000" dirty="0"/>
              <a:t>作成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0C26C8-72C2-B64F-A407-728689912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084832"/>
            <a:ext cx="7607808" cy="422452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ja-JP" altLang="en-US" sz="3200" dirty="0"/>
              <a:t>目を通した</a:t>
            </a:r>
            <a:r>
              <a:rPr lang="ja-JP" altLang="en-US" sz="3200" dirty="0">
                <a:solidFill>
                  <a:srgbClr val="FF0000"/>
                </a:solidFill>
              </a:rPr>
              <a:t>書籍、論文、資料、記事などの</a:t>
            </a:r>
            <a:r>
              <a:rPr lang="en-US" altLang="ja-JP" sz="3200" dirty="0">
                <a:solidFill>
                  <a:srgbClr val="FF0000"/>
                </a:solidFill>
              </a:rPr>
              <a:t>【</a:t>
            </a:r>
            <a:r>
              <a:rPr lang="ja-JP" altLang="en-US" sz="3200" dirty="0">
                <a:solidFill>
                  <a:srgbClr val="FF0000"/>
                </a:solidFill>
              </a:rPr>
              <a:t>文献情報</a:t>
            </a:r>
            <a:r>
              <a:rPr lang="en-US" altLang="ja-JP" sz="3200" dirty="0">
                <a:solidFill>
                  <a:srgbClr val="FF0000"/>
                </a:solidFill>
              </a:rPr>
              <a:t>】</a:t>
            </a:r>
            <a:r>
              <a:rPr lang="ja-JP" altLang="en-US" sz="3200" dirty="0">
                <a:solidFill>
                  <a:srgbClr val="FF0000"/>
                </a:solidFill>
              </a:rPr>
              <a:t>を記録</a:t>
            </a:r>
            <a:r>
              <a:rPr lang="ja-JP" altLang="en-US" sz="3200" dirty="0"/>
              <a:t>する</a:t>
            </a:r>
            <a:endParaRPr lang="en-US" altLang="ja-JP" sz="32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ja-JP" altLang="en-US" sz="3200" dirty="0">
                <a:solidFill>
                  <a:srgbClr val="FF0000"/>
                </a:solidFill>
              </a:rPr>
              <a:t>番号で整理</a:t>
            </a:r>
            <a:r>
              <a:rPr lang="ja-JP" altLang="en-US" sz="3200" dirty="0"/>
              <a:t>する</a:t>
            </a:r>
            <a:endParaRPr lang="en-US" altLang="ja-JP" sz="3200" dirty="0"/>
          </a:p>
          <a:p>
            <a:r>
              <a:rPr lang="ja-JP" altLang="en-US" sz="2800" dirty="0"/>
              <a:t>→</a:t>
            </a:r>
            <a:r>
              <a:rPr lang="ja-JP" altLang="en-US" sz="2800" u="sng" dirty="0"/>
              <a:t>研究ノート作成の際に役立つ</a:t>
            </a:r>
            <a:endParaRPr lang="en-US" altLang="ja-JP" sz="2800" u="sng" dirty="0"/>
          </a:p>
          <a:p>
            <a:endParaRPr lang="en-US" altLang="ja-JP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sz="2800" dirty="0">
                <a:solidFill>
                  <a:srgbClr val="FF0000"/>
                </a:solidFill>
              </a:rPr>
              <a:t>【</a:t>
            </a:r>
            <a:r>
              <a:rPr lang="ja-JP" altLang="en-US" sz="2800" dirty="0">
                <a:solidFill>
                  <a:srgbClr val="FF0000"/>
                </a:solidFill>
              </a:rPr>
              <a:t>文献情報</a:t>
            </a:r>
            <a:r>
              <a:rPr lang="en-US" altLang="ja-JP" sz="2800" dirty="0">
                <a:solidFill>
                  <a:srgbClr val="FF0000"/>
                </a:solidFill>
              </a:rPr>
              <a:t>】</a:t>
            </a:r>
            <a:r>
              <a:rPr lang="ja-JP" altLang="en-US" sz="2800" dirty="0"/>
              <a:t>とは</a:t>
            </a:r>
            <a:r>
              <a:rPr lang="ja-JP" altLang="en-US" sz="2800" dirty="0" err="1"/>
              <a:t>、、、</a:t>
            </a:r>
            <a:r>
              <a:rPr lang="ja-JP" altLang="en-US" sz="2800" dirty="0">
                <a:solidFill>
                  <a:srgbClr val="FF0000"/>
                </a:solidFill>
              </a:rPr>
              <a:t>参考文献リストの情報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ja-JP" altLang="en-US" sz="2800" dirty="0"/>
              <a:t>例）立教タロウ（</a:t>
            </a:r>
            <a:r>
              <a:rPr lang="en-US" altLang="ja-JP" sz="2800" dirty="0"/>
              <a:t>2021</a:t>
            </a:r>
            <a:r>
              <a:rPr lang="ja-JP" altLang="en-US" sz="2800" dirty="0"/>
              <a:t>）</a:t>
            </a:r>
            <a:r>
              <a:rPr lang="en-US" altLang="ja-JP" sz="2800" dirty="0"/>
              <a:t>『</a:t>
            </a:r>
            <a:r>
              <a:rPr lang="ja-JP" altLang="en-US" sz="2800" dirty="0"/>
              <a:t>立教とは何か</a:t>
            </a:r>
            <a:r>
              <a:rPr lang="en-US" altLang="ja-JP" sz="2800" dirty="0"/>
              <a:t>』</a:t>
            </a:r>
            <a:r>
              <a:rPr lang="ja-JP" altLang="en-US" sz="2800" dirty="0"/>
              <a:t>立教出版。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55CBDC-A1DE-FE41-88ED-6E0B48BB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901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CA40AB-1A77-AD43-BBCB-809B66D1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文献メモ（イメージ）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1F5F81B3-D7C4-AB4A-B46B-17EE86BEB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35" b="7336"/>
          <a:stretch/>
        </p:blipFill>
        <p:spPr>
          <a:xfrm>
            <a:off x="506461" y="2013889"/>
            <a:ext cx="7964878" cy="1721445"/>
          </a:xfrm>
          <a:ln>
            <a:solidFill>
              <a:schemeClr val="tx1"/>
            </a:solidFill>
          </a:ln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AA6DCB-6760-D04F-A573-0D5C32701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DC13E9-4446-F14A-BA00-8E7CD01E3784}"/>
              </a:ext>
            </a:extLst>
          </p:cNvPr>
          <p:cNvSpPr txBox="1"/>
          <p:nvPr/>
        </p:nvSpPr>
        <p:spPr>
          <a:xfrm>
            <a:off x="506461" y="3979635"/>
            <a:ext cx="78787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kumimoji="1" lang="ja-JP" altLang="en-US" sz="2800" dirty="0"/>
              <a:t>上図例では</a:t>
            </a:r>
            <a:r>
              <a:rPr kumimoji="1" lang="en-US" altLang="ja-JP" sz="2800" dirty="0"/>
              <a:t>Word</a:t>
            </a:r>
            <a:r>
              <a:rPr kumimoji="1" lang="ja-JP" altLang="en-US" sz="2800" dirty="0"/>
              <a:t>のアウトライン表示機能を利用</a:t>
            </a:r>
            <a:endParaRPr kumimoji="1" lang="en-US" altLang="ja-JP" sz="2800" dirty="0"/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kumimoji="1" lang="ja-JP" altLang="en-US" sz="2800" dirty="0"/>
              <a:t>文献ごとに番号をふる</a:t>
            </a:r>
            <a:endParaRPr kumimoji="1" lang="en-US" altLang="ja-JP" sz="2800" dirty="0"/>
          </a:p>
          <a:p>
            <a:r>
              <a:rPr kumimoji="1" lang="ja-JP" altLang="en-US" sz="2800" dirty="0">
                <a:solidFill>
                  <a:srgbClr val="FF0000"/>
                </a:solidFill>
              </a:rPr>
              <a:t>　</a:t>
            </a:r>
            <a:r>
              <a:rPr kumimoji="1" lang="en-US" altLang="ja-JP" sz="2800" dirty="0">
                <a:solidFill>
                  <a:srgbClr val="FF0000"/>
                </a:solidFill>
              </a:rPr>
              <a:t>※</a:t>
            </a:r>
            <a:r>
              <a:rPr kumimoji="1" lang="ja-JP" altLang="en-US" sz="2800" dirty="0"/>
              <a:t>文献リストの書き方は</a:t>
            </a:r>
            <a:r>
              <a:rPr kumimoji="1" lang="en-US" altLang="ja-JP" sz="2800" dirty="0"/>
              <a:t>Master of Writing</a:t>
            </a:r>
            <a:r>
              <a:rPr kumimoji="1" lang="ja-JP" altLang="en-US" sz="2800" dirty="0"/>
              <a:t>参照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400" dirty="0"/>
              <a:t>書籍、研究叢書、論文、一次資料などで番号を分けるなどの工夫も可</a:t>
            </a:r>
            <a:endParaRPr kumimoji="1" lang="en-US" altLang="ja-JP" sz="2400" dirty="0"/>
          </a:p>
        </p:txBody>
      </p:sp>
      <p:cxnSp>
        <p:nvCxnSpPr>
          <p:cNvPr id="19" name="カギ線コネクタ 18">
            <a:extLst>
              <a:ext uri="{FF2B5EF4-FFF2-40B4-BE49-F238E27FC236}">
                <a16:creationId xmlns:a16="http://schemas.microsoft.com/office/drawing/2014/main" id="{1E8FB2F9-C429-5D4C-933A-140BEB83E7C6}"/>
              </a:ext>
            </a:extLst>
          </p:cNvPr>
          <p:cNvCxnSpPr>
            <a:cxnSpLocks/>
          </p:cNvCxnSpPr>
          <p:nvPr/>
        </p:nvCxnSpPr>
        <p:spPr>
          <a:xfrm rot="16200000" flipV="1">
            <a:off x="2492713" y="3951863"/>
            <a:ext cx="1045726" cy="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角丸四角形 30">
            <a:extLst>
              <a:ext uri="{FF2B5EF4-FFF2-40B4-BE49-F238E27FC236}">
                <a16:creationId xmlns:a16="http://schemas.microsoft.com/office/drawing/2014/main" id="{65DA966E-545D-9240-B66B-F617F2FD707F}"/>
              </a:ext>
            </a:extLst>
          </p:cNvPr>
          <p:cNvSpPr/>
          <p:nvPr/>
        </p:nvSpPr>
        <p:spPr>
          <a:xfrm>
            <a:off x="2582697" y="4474723"/>
            <a:ext cx="865761" cy="408562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2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ンテグラル">
  <a:themeElements>
    <a:clrScheme name="インテグラル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ンテグラル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304</TotalTime>
  <Words>1019</Words>
  <Application>Microsoft Office PowerPoint</Application>
  <PresentationFormat>画面に合わせる (4:3)</PresentationFormat>
  <Paragraphs>164</Paragraphs>
  <Slides>18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5" baseType="lpstr">
      <vt:lpstr>MS Gothic</vt:lpstr>
      <vt:lpstr>游ゴシック</vt:lpstr>
      <vt:lpstr>Arial</vt:lpstr>
      <vt:lpstr>Tw Cen MT</vt:lpstr>
      <vt:lpstr>Wingdings</vt:lpstr>
      <vt:lpstr>Wingdings 3</vt:lpstr>
      <vt:lpstr>インテグラル</vt:lpstr>
      <vt:lpstr>レポート作成「前」に 心がけたいこと</vt:lpstr>
      <vt:lpstr>本セミナーの内容</vt:lpstr>
      <vt:lpstr>課題を理解する</vt:lpstr>
      <vt:lpstr>レポート作成は</vt:lpstr>
      <vt:lpstr>レポート完成までの道筋</vt:lpstr>
      <vt:lpstr>テーマ設定 スケジュール管理のために、、、</vt:lpstr>
      <vt:lpstr>研究ノート： 資料からアイデア、定義、主張を書き出す</vt:lpstr>
      <vt:lpstr>事前準備のコツ：文献メモ作成</vt:lpstr>
      <vt:lpstr>文献メモ（イメージ）</vt:lpstr>
      <vt:lpstr>アウトライン機能（Word）</vt:lpstr>
      <vt:lpstr>事前準備のコツ：研究ノート作成</vt:lpstr>
      <vt:lpstr>研究ノート（イメージ）</vt:lpstr>
      <vt:lpstr>文献メモ・研究ノートを蓄える</vt:lpstr>
      <vt:lpstr>学術的な文章を読むポイント</vt:lpstr>
      <vt:lpstr>文献調査の手段</vt:lpstr>
      <vt:lpstr>文献調査の手段（立教大学図書館）</vt:lpstr>
      <vt:lpstr>書きはじめよう！</vt:lpstr>
      <vt:lpstr>レポート作成支援：書籍コーナー、LA相談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LAショートセミナー2021</dc:title>
  <cp:revision>48</cp:revision>
  <dcterms:created xsi:type="dcterms:W3CDTF">2021-10-08T00:55:39Z</dcterms:created>
  <dcterms:modified xsi:type="dcterms:W3CDTF">2025-03-06T05:00:51Z</dcterms:modified>
</cp:coreProperties>
</file>