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2" r:id="rId5"/>
    <p:sldId id="259" r:id="rId6"/>
    <p:sldId id="261" r:id="rId7"/>
    <p:sldId id="260"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4908" autoAdjust="0"/>
  </p:normalViewPr>
  <p:slideViewPr>
    <p:cSldViewPr snapToGrid="0">
      <p:cViewPr varScale="1">
        <p:scale>
          <a:sx n="54" d="100"/>
          <a:sy n="54" d="100"/>
        </p:scale>
        <p:origin x="13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3BA535-42E5-4BFE-AC86-34CADB8BE88B}" type="datetimeFigureOut">
              <a:rPr kumimoji="1" lang="ja-JP" altLang="en-US" smtClean="0"/>
              <a:t>2025/2/18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D055FF-6FC8-4962-A5A5-E33B44B9667A}" type="slidenum">
              <a:rPr kumimoji="1" lang="ja-JP" altLang="en-US" smtClean="0"/>
              <a:t>‹#›</a:t>
            </a:fld>
            <a:endParaRPr kumimoji="1" lang="ja-JP" altLang="en-US"/>
          </a:p>
        </p:txBody>
      </p:sp>
    </p:spTree>
    <p:extLst>
      <p:ext uri="{BB962C8B-B14F-4D97-AF65-F5344CB8AC3E}">
        <p14:creationId xmlns:p14="http://schemas.microsoft.com/office/powerpoint/2010/main" val="1172693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レポートを作成するにあたっては、まず何を書くのか、どのような仮説に立って文章を展開していくのかというテーマ設定の段階と、</a:t>
            </a:r>
            <a:endParaRPr kumimoji="1" lang="en-US" altLang="ja-JP" dirty="0"/>
          </a:p>
          <a:p>
            <a:r>
              <a:rPr kumimoji="1" lang="ja-JP" altLang="en-US" dirty="0"/>
              <a:t>実際に本文を書き進めていく執筆の段階があります。そのどちらにおいても、文献収集という作業は非常に重要です。</a:t>
            </a:r>
            <a:endParaRPr kumimoji="1" lang="en-US" altLang="ja-JP" dirty="0"/>
          </a:p>
          <a:p>
            <a:r>
              <a:rPr kumimoji="1" lang="ja-JP" altLang="en-US" dirty="0"/>
              <a:t>たとえば、まず何か大枠のテーマを決めるにあたっては、その分野でどのようなトピックスがあるのかを知らなければなりません。</a:t>
            </a:r>
            <a:endParaRPr kumimoji="1" lang="en-US" altLang="ja-JP" dirty="0"/>
          </a:p>
          <a:p>
            <a:r>
              <a:rPr kumimoji="1" lang="ja-JP" altLang="en-US" dirty="0"/>
              <a:t>仮説を立てるにあたっても、これまでに何が分かっていて、これから何を論じ、明らかにする必要があるのかという根拠を示す必要があります。</a:t>
            </a:r>
            <a:endParaRPr kumimoji="1" lang="en-US" altLang="ja-JP" dirty="0"/>
          </a:p>
          <a:p>
            <a:r>
              <a:rPr kumimoji="1" lang="ja-JP" altLang="en-US" dirty="0"/>
              <a:t>執筆の段階でも、仮説にかかわるデータを提示したり、考察にあたって、類似する事例との比較等で文章を展開していくには、やはり文献に目を通して、その分野の情報収集をしておくことが不可欠です。</a:t>
            </a:r>
          </a:p>
        </p:txBody>
      </p:sp>
      <p:sp>
        <p:nvSpPr>
          <p:cNvPr id="4" name="スライド番号プレースホルダー 3"/>
          <p:cNvSpPr>
            <a:spLocks noGrp="1"/>
          </p:cNvSpPr>
          <p:nvPr>
            <p:ph type="sldNum" sz="quarter" idx="5"/>
          </p:nvPr>
        </p:nvSpPr>
        <p:spPr/>
        <p:txBody>
          <a:bodyPr/>
          <a:lstStyle/>
          <a:p>
            <a:fld id="{59D055FF-6FC8-4962-A5A5-E33B44B9667A}" type="slidenum">
              <a:rPr kumimoji="1" lang="ja-JP" altLang="en-US" smtClean="0"/>
              <a:t>2</a:t>
            </a:fld>
            <a:endParaRPr kumimoji="1" lang="ja-JP" altLang="en-US"/>
          </a:p>
        </p:txBody>
      </p:sp>
    </p:spTree>
    <p:extLst>
      <p:ext uri="{BB962C8B-B14F-4D97-AF65-F5344CB8AC3E}">
        <p14:creationId xmlns:p14="http://schemas.microsoft.com/office/powerpoint/2010/main" val="1203664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文献には大きく分けて、図書、論文、新聞・雑誌記事などがあります。</a:t>
            </a:r>
            <a:endParaRPr kumimoji="1" lang="en-US" altLang="ja-JP" dirty="0"/>
          </a:p>
          <a:p>
            <a:r>
              <a:rPr kumimoji="1" lang="ja-JP" altLang="en-US" dirty="0"/>
              <a:t>論文は</a:t>
            </a:r>
            <a:r>
              <a:rPr kumimoji="1" lang="en-US" altLang="ja-JP" dirty="0" err="1"/>
              <a:t>Cinii</a:t>
            </a:r>
            <a:r>
              <a:rPr kumimoji="1" lang="ja-JP" altLang="en-US" dirty="0"/>
              <a:t>や</a:t>
            </a:r>
            <a:r>
              <a:rPr kumimoji="1" lang="en-US" altLang="ja-JP" dirty="0"/>
              <a:t>Google Scholar</a:t>
            </a:r>
            <a:r>
              <a:rPr kumimoji="1" lang="ja-JP" altLang="en-US" dirty="0"/>
              <a:t>など、新聞は日経テレコン</a:t>
            </a:r>
            <a:r>
              <a:rPr kumimoji="1" lang="en-US" altLang="ja-JP" dirty="0"/>
              <a:t>21</a:t>
            </a:r>
            <a:r>
              <a:rPr kumimoji="1" lang="ja-JP" altLang="en-US" dirty="0"/>
              <a:t>などの検索エンジンで検索が可能なほか、</a:t>
            </a:r>
            <a:endParaRPr kumimoji="1" lang="en-US" altLang="ja-JP" dirty="0"/>
          </a:p>
          <a:p>
            <a:r>
              <a:rPr kumimoji="1" lang="ja-JP" altLang="en-US" dirty="0"/>
              <a:t>雑誌記事は、大宅壮一文庫という雑誌専門の図書館などで閲覧することができます。</a:t>
            </a:r>
            <a:endParaRPr kumimoji="1" lang="en-US" altLang="ja-JP" dirty="0"/>
          </a:p>
          <a:p>
            <a:r>
              <a:rPr kumimoji="1" lang="ja-JP" altLang="en-US" dirty="0"/>
              <a:t>論文や図書を検索する際は、立教図書館の「</a:t>
            </a:r>
            <a:r>
              <a:rPr kumimoji="1" lang="en-US" altLang="ja-JP" dirty="0"/>
              <a:t>READ</a:t>
            </a:r>
            <a:r>
              <a:rPr kumimoji="1" lang="ja-JP" altLang="en-US" dirty="0"/>
              <a:t>統合検索」で検索することによって、</a:t>
            </a:r>
            <a:endParaRPr kumimoji="1" lang="en-US" altLang="ja-JP" dirty="0"/>
          </a:p>
          <a:p>
            <a:r>
              <a:rPr kumimoji="1" lang="ja-JP" altLang="en-US" dirty="0"/>
              <a:t>立教大学が所蔵する図書や、大学が契約している検索サイトの文献を一括で調べることが可能です。</a:t>
            </a:r>
          </a:p>
        </p:txBody>
      </p:sp>
      <p:sp>
        <p:nvSpPr>
          <p:cNvPr id="4" name="スライド番号プレースホルダー 3"/>
          <p:cNvSpPr>
            <a:spLocks noGrp="1"/>
          </p:cNvSpPr>
          <p:nvPr>
            <p:ph type="sldNum" sz="quarter" idx="5"/>
          </p:nvPr>
        </p:nvSpPr>
        <p:spPr/>
        <p:txBody>
          <a:bodyPr/>
          <a:lstStyle/>
          <a:p>
            <a:fld id="{59D055FF-6FC8-4962-A5A5-E33B44B9667A}" type="slidenum">
              <a:rPr kumimoji="1" lang="ja-JP" altLang="en-US" smtClean="0"/>
              <a:t>3</a:t>
            </a:fld>
            <a:endParaRPr kumimoji="1" lang="ja-JP" altLang="en-US"/>
          </a:p>
        </p:txBody>
      </p:sp>
    </p:spTree>
    <p:extLst>
      <p:ext uri="{BB962C8B-B14F-4D97-AF65-F5344CB8AC3E}">
        <p14:creationId xmlns:p14="http://schemas.microsoft.com/office/powerpoint/2010/main" val="674467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いわゆる「論文」とは、学会が発行している学術雑誌（一般に「〇〇学研究」といった名称）に掲載されているものです。</a:t>
            </a:r>
            <a:endParaRPr kumimoji="1" lang="en-US" altLang="ja-JP" dirty="0"/>
          </a:p>
          <a:p>
            <a:r>
              <a:rPr kumimoji="1" lang="ja-JP" altLang="en-US" dirty="0"/>
              <a:t>学会とは研究者・実践者等の集まりのことで、学会員に向けて定期的に学会誌が発行されたり、</a:t>
            </a:r>
            <a:endParaRPr kumimoji="1" lang="en-US" altLang="ja-JP" dirty="0"/>
          </a:p>
          <a:p>
            <a:r>
              <a:rPr kumimoji="1" lang="ja-JP" altLang="en-US" dirty="0"/>
              <a:t>学会の主催で、研究発表の場である大会が開催されたりします。</a:t>
            </a:r>
            <a:endParaRPr kumimoji="1" lang="en-US" altLang="ja-JP" dirty="0"/>
          </a:p>
          <a:p>
            <a:r>
              <a:rPr kumimoji="1" lang="ja-JP" altLang="en-US" dirty="0"/>
              <a:t>学会誌に論文が載るにあたっては、①執筆した論文を学会誌に投稿する、</a:t>
            </a:r>
            <a:endParaRPr kumimoji="1" lang="en-US" altLang="ja-JP" dirty="0"/>
          </a:p>
          <a:p>
            <a:r>
              <a:rPr kumimoji="1" lang="ja-JP" altLang="en-US" dirty="0"/>
              <a:t>②複数名の匿名の研究者により、内容のチェック→差し戻し→執筆者による修正→再投稿を繰り返す</a:t>
            </a:r>
            <a:endParaRPr kumimoji="1" lang="en-US" altLang="ja-JP" dirty="0"/>
          </a:p>
          <a:p>
            <a:r>
              <a:rPr kumimoji="1" lang="ja-JP" altLang="en-US" dirty="0"/>
              <a:t>といったプロセスを踏みます。審査結果によっては、不採択（掲載却下）となることもあります。</a:t>
            </a:r>
          </a:p>
        </p:txBody>
      </p:sp>
      <p:sp>
        <p:nvSpPr>
          <p:cNvPr id="4" name="スライド番号プレースホルダー 3"/>
          <p:cNvSpPr>
            <a:spLocks noGrp="1"/>
          </p:cNvSpPr>
          <p:nvPr>
            <p:ph type="sldNum" sz="quarter" idx="5"/>
          </p:nvPr>
        </p:nvSpPr>
        <p:spPr/>
        <p:txBody>
          <a:bodyPr/>
          <a:lstStyle/>
          <a:p>
            <a:fld id="{59D055FF-6FC8-4962-A5A5-E33B44B9667A}" type="slidenum">
              <a:rPr kumimoji="1" lang="ja-JP" altLang="en-US" smtClean="0"/>
              <a:t>4</a:t>
            </a:fld>
            <a:endParaRPr kumimoji="1" lang="ja-JP" altLang="en-US"/>
          </a:p>
        </p:txBody>
      </p:sp>
    </p:spTree>
    <p:extLst>
      <p:ext uri="{BB962C8B-B14F-4D97-AF65-F5344CB8AC3E}">
        <p14:creationId xmlns:p14="http://schemas.microsoft.com/office/powerpoint/2010/main" val="76178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検索エンジンで見つかる論文には、①実際に実験・調査・分析を行い、データに基づいて論じた研究、</a:t>
            </a:r>
            <a:endParaRPr kumimoji="1" lang="en-US" altLang="ja-JP" dirty="0"/>
          </a:p>
          <a:p>
            <a:r>
              <a:rPr kumimoji="1" lang="ja-JP" altLang="en-US" dirty="0"/>
              <a:t>②ある領域において、過去の先行研究をまとめた展望など、</a:t>
            </a:r>
            <a:endParaRPr kumimoji="1" lang="en-US" altLang="ja-JP" dirty="0"/>
          </a:p>
          <a:p>
            <a:r>
              <a:rPr kumimoji="1" lang="ja-JP" altLang="en-US" dirty="0"/>
              <a:t>③大学や研究機関が発行している紀要（「〇〇大学△△研究紀要」など）</a:t>
            </a:r>
            <a:endParaRPr kumimoji="1" lang="en-US" altLang="ja-JP" dirty="0"/>
          </a:p>
          <a:p>
            <a:r>
              <a:rPr kumimoji="1" lang="ja-JP" altLang="en-US" dirty="0"/>
              <a:t>などがあります。</a:t>
            </a:r>
            <a:endParaRPr kumimoji="1" lang="en-US" altLang="ja-JP" dirty="0"/>
          </a:p>
          <a:p>
            <a:r>
              <a:rPr kumimoji="1" lang="ja-JP" altLang="en-US" dirty="0"/>
              <a:t>また、例外として、④大学生が執筆した卒論や⑤学会の大会発表で使用された抄録（「〇〇大会発表論文集」など）</a:t>
            </a:r>
            <a:endParaRPr kumimoji="1" lang="en-US" altLang="ja-JP" dirty="0"/>
          </a:p>
          <a:p>
            <a:r>
              <a:rPr kumimoji="1" lang="ja-JP" altLang="en-US" dirty="0"/>
              <a:t>などがヒットすることもあります。</a:t>
            </a:r>
            <a:br>
              <a:rPr kumimoji="1" lang="en-US" altLang="ja-JP" dirty="0"/>
            </a:br>
            <a:r>
              <a:rPr kumimoji="1" lang="ja-JP" altLang="en-US" dirty="0"/>
              <a:t>レポートに論文を引用する上では、①～③の文献を用いることが推奨されます。</a:t>
            </a:r>
          </a:p>
        </p:txBody>
      </p:sp>
      <p:sp>
        <p:nvSpPr>
          <p:cNvPr id="4" name="スライド番号プレースホルダー 3"/>
          <p:cNvSpPr>
            <a:spLocks noGrp="1"/>
          </p:cNvSpPr>
          <p:nvPr>
            <p:ph type="sldNum" sz="quarter" idx="5"/>
          </p:nvPr>
        </p:nvSpPr>
        <p:spPr/>
        <p:txBody>
          <a:bodyPr/>
          <a:lstStyle/>
          <a:p>
            <a:fld id="{59D055FF-6FC8-4962-A5A5-E33B44B9667A}" type="slidenum">
              <a:rPr kumimoji="1" lang="ja-JP" altLang="en-US" smtClean="0"/>
              <a:t>5</a:t>
            </a:fld>
            <a:endParaRPr kumimoji="1" lang="ja-JP" altLang="en-US"/>
          </a:p>
        </p:txBody>
      </p:sp>
    </p:spTree>
    <p:extLst>
      <p:ext uri="{BB962C8B-B14F-4D97-AF65-F5344CB8AC3E}">
        <p14:creationId xmlns:p14="http://schemas.microsoft.com/office/powerpoint/2010/main" val="3968759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論文の信頼性のざっくりとした指標は、「その論文は査読がされているかものどうか」です。</a:t>
            </a:r>
            <a:endParaRPr kumimoji="1" lang="en-US" altLang="ja-JP" dirty="0"/>
          </a:p>
          <a:p>
            <a:r>
              <a:rPr kumimoji="1" lang="ja-JP" altLang="en-US" dirty="0"/>
              <a:t>一般的に学会が発行している学術雑誌の論文は、査読を通ったものであるため、その実験・調査手続きが妥当なものであったか、論理構成に矛盾がないかといった点で、複数の研究者が問題なしと判断したということが担保されています。</a:t>
            </a:r>
            <a:endParaRPr kumimoji="1" lang="en-US" altLang="ja-JP" dirty="0"/>
          </a:p>
          <a:p>
            <a:r>
              <a:rPr kumimoji="1" lang="ja-JP" altLang="en-US" dirty="0"/>
              <a:t>査読のない論文でもレポートに引用する上には問題ありませんが、より信頼性の高い論文を選ぶ分には、そちらの方が望ましいでしょう。</a:t>
            </a:r>
            <a:endParaRPr kumimoji="1" lang="en-US" altLang="ja-JP" dirty="0"/>
          </a:p>
          <a:p>
            <a:r>
              <a:rPr kumimoji="1" lang="ja-JP" altLang="en-US" dirty="0"/>
              <a:t>（特に、卒論のテーマ設定などで中心に据える論文は、査読済</a:t>
            </a:r>
            <a:r>
              <a:rPr kumimoji="1" lang="ja-JP" altLang="en-US"/>
              <a:t>の「しっかりした</a:t>
            </a:r>
            <a:r>
              <a:rPr kumimoji="1" lang="ja-JP" altLang="en-US" dirty="0"/>
              <a:t>」文献の方が望ましいです）</a:t>
            </a:r>
            <a:endParaRPr kumimoji="1" lang="en-US" altLang="ja-JP" dirty="0"/>
          </a:p>
          <a:p>
            <a:r>
              <a:rPr kumimoji="1" lang="en-US" altLang="ja-JP" dirty="0"/>
              <a:t>※</a:t>
            </a:r>
            <a:r>
              <a:rPr kumimoji="1" lang="ja-JP" altLang="en-US" dirty="0"/>
              <a:t>立教図書館の「</a:t>
            </a:r>
            <a:r>
              <a:rPr kumimoji="1" lang="en-US" altLang="ja-JP" dirty="0"/>
              <a:t>READ</a:t>
            </a:r>
            <a:r>
              <a:rPr kumimoji="1" lang="ja-JP" altLang="en-US" dirty="0"/>
              <a:t>統合検索」では、画面左部の</a:t>
            </a:r>
            <a:r>
              <a:rPr kumimoji="1" lang="zh-CN" altLang="en-US" sz="1200" b="0" i="0" kern="1200" dirty="0">
                <a:solidFill>
                  <a:schemeClr val="tx1"/>
                </a:solidFill>
                <a:effectLst/>
                <a:latin typeface="+mn-lt"/>
                <a:ea typeface="+mn-ea"/>
                <a:cs typeface="+mn-cs"/>
              </a:rPr>
              <a:t>「学術文献（査読済）」</a:t>
            </a:r>
            <a:r>
              <a:rPr kumimoji="1" lang="ja-JP" altLang="en-US" sz="1200" b="0" i="0" kern="1200" dirty="0">
                <a:solidFill>
                  <a:schemeClr val="tx1"/>
                </a:solidFill>
                <a:effectLst/>
                <a:latin typeface="+mn-lt"/>
                <a:ea typeface="+mn-ea"/>
                <a:cs typeface="+mn-cs"/>
              </a:rPr>
              <a:t>から査読済みの論文を絞り込むことができます。</a:t>
            </a:r>
            <a:endParaRPr kumimoji="1" lang="ja-JP" altLang="en-US" dirty="0"/>
          </a:p>
        </p:txBody>
      </p:sp>
      <p:sp>
        <p:nvSpPr>
          <p:cNvPr id="4" name="スライド番号プレースホルダー 3"/>
          <p:cNvSpPr>
            <a:spLocks noGrp="1"/>
          </p:cNvSpPr>
          <p:nvPr>
            <p:ph type="sldNum" sz="quarter" idx="5"/>
          </p:nvPr>
        </p:nvSpPr>
        <p:spPr/>
        <p:txBody>
          <a:bodyPr/>
          <a:lstStyle/>
          <a:p>
            <a:fld id="{59D055FF-6FC8-4962-A5A5-E33B44B9667A}" type="slidenum">
              <a:rPr kumimoji="1" lang="ja-JP" altLang="en-US" smtClean="0"/>
              <a:t>6</a:t>
            </a:fld>
            <a:endParaRPr kumimoji="1" lang="ja-JP" altLang="en-US"/>
          </a:p>
        </p:txBody>
      </p:sp>
    </p:spTree>
    <p:extLst>
      <p:ext uri="{BB962C8B-B14F-4D97-AF65-F5344CB8AC3E}">
        <p14:creationId xmlns:p14="http://schemas.microsoft.com/office/powerpoint/2010/main" val="1507604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引用したい文献が「学会発表の抄録」だった際には、著者名で検索（</a:t>
            </a:r>
            <a:r>
              <a:rPr kumimoji="1" lang="en-US" altLang="ja-JP" dirty="0" err="1"/>
              <a:t>cinii</a:t>
            </a:r>
            <a:r>
              <a:rPr kumimoji="1" lang="ja-JP" altLang="en-US" dirty="0"/>
              <a:t>の著者検索など）すると、同じような内容が論文化されていることがあります。</a:t>
            </a:r>
            <a:endParaRPr kumimoji="1" lang="en-US" altLang="ja-JP" dirty="0"/>
          </a:p>
          <a:p>
            <a:r>
              <a:rPr kumimoji="1" lang="ja-JP" altLang="en-US" dirty="0"/>
              <a:t>研究者の研究サイクルとしては、①研究に着手する、②学会で発表を行い、外部の研究者と討論をする（中間発表のようなもの）、</a:t>
            </a:r>
            <a:endParaRPr kumimoji="1" lang="en-US" altLang="ja-JP" dirty="0"/>
          </a:p>
          <a:p>
            <a:r>
              <a:rPr kumimoji="1" lang="ja-JP" altLang="en-US" dirty="0"/>
              <a:t>③データをまとめ、論文を執筆し、学会誌に投稿する、④査読を経て論文が学会誌に掲載される、といった流れの繰り返しです。</a:t>
            </a:r>
            <a:endParaRPr kumimoji="1" lang="en-US" altLang="ja-JP" dirty="0"/>
          </a:p>
          <a:p>
            <a:r>
              <a:rPr kumimoji="1" lang="ja-JP" altLang="en-US" dirty="0"/>
              <a:t>そのため、学会発表で報告されている内容が、その後に論文としてまとめられる可能性があります。</a:t>
            </a:r>
          </a:p>
        </p:txBody>
      </p:sp>
      <p:sp>
        <p:nvSpPr>
          <p:cNvPr id="4" name="スライド番号プレースホルダー 3"/>
          <p:cNvSpPr>
            <a:spLocks noGrp="1"/>
          </p:cNvSpPr>
          <p:nvPr>
            <p:ph type="sldNum" sz="quarter" idx="5"/>
          </p:nvPr>
        </p:nvSpPr>
        <p:spPr/>
        <p:txBody>
          <a:bodyPr/>
          <a:lstStyle/>
          <a:p>
            <a:fld id="{59D055FF-6FC8-4962-A5A5-E33B44B9667A}" type="slidenum">
              <a:rPr kumimoji="1" lang="ja-JP" altLang="en-US" smtClean="0"/>
              <a:t>7</a:t>
            </a:fld>
            <a:endParaRPr kumimoji="1" lang="ja-JP" altLang="en-US"/>
          </a:p>
        </p:txBody>
      </p:sp>
    </p:spTree>
    <p:extLst>
      <p:ext uri="{BB962C8B-B14F-4D97-AF65-F5344CB8AC3E}">
        <p14:creationId xmlns:p14="http://schemas.microsoft.com/office/powerpoint/2010/main" val="339291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ある分野について初めて文献を読む際は、入門書的な書籍以外にも、展望論文を読むという選択肢があります。</a:t>
            </a:r>
            <a:endParaRPr kumimoji="1" lang="en-US" altLang="ja-JP" dirty="0"/>
          </a:p>
          <a:p>
            <a:r>
              <a:rPr kumimoji="1" lang="ja-JP" altLang="en-US" dirty="0"/>
              <a:t>展望論文とは、その分野の先行研究について、どのような流れで研究が展開したか、どのような手法が取られているか、隣接領域は何か、</a:t>
            </a:r>
            <a:endParaRPr kumimoji="1" lang="en-US" altLang="ja-JP" dirty="0"/>
          </a:p>
          <a:p>
            <a:r>
              <a:rPr kumimoji="1" lang="ja-JP" altLang="en-US" dirty="0"/>
              <a:t>明らかになっていることや課題は何か、といったことをまとめているものです。</a:t>
            </a:r>
            <a:endParaRPr kumimoji="1" lang="en-US" altLang="ja-JP" dirty="0"/>
          </a:p>
          <a:p>
            <a:r>
              <a:rPr kumimoji="1" lang="ja-JP" altLang="en-US" dirty="0"/>
              <a:t>まず展望論文を読んでその分野の流れをつかんだ後に、その中で語られている、関心のあるキーワード（専門用語）をピックアップし、</a:t>
            </a:r>
            <a:endParaRPr kumimoji="1" lang="en-US" altLang="ja-JP" dirty="0"/>
          </a:p>
          <a:p>
            <a:r>
              <a:rPr kumimoji="1" lang="ja-JP" altLang="en-US" dirty="0"/>
              <a:t>個々の論文や書籍を探すことで、効率よく文献を読み進めることができます。</a:t>
            </a:r>
          </a:p>
        </p:txBody>
      </p:sp>
      <p:sp>
        <p:nvSpPr>
          <p:cNvPr id="4" name="スライド番号プレースホルダー 3"/>
          <p:cNvSpPr>
            <a:spLocks noGrp="1"/>
          </p:cNvSpPr>
          <p:nvPr>
            <p:ph type="sldNum" sz="quarter" idx="5"/>
          </p:nvPr>
        </p:nvSpPr>
        <p:spPr/>
        <p:txBody>
          <a:bodyPr/>
          <a:lstStyle/>
          <a:p>
            <a:fld id="{59D055FF-6FC8-4962-A5A5-E33B44B9667A}" type="slidenum">
              <a:rPr kumimoji="1" lang="ja-JP" altLang="en-US" smtClean="0"/>
              <a:t>8</a:t>
            </a:fld>
            <a:endParaRPr kumimoji="1" lang="ja-JP" altLang="en-US"/>
          </a:p>
        </p:txBody>
      </p:sp>
    </p:spTree>
    <p:extLst>
      <p:ext uri="{BB962C8B-B14F-4D97-AF65-F5344CB8AC3E}">
        <p14:creationId xmlns:p14="http://schemas.microsoft.com/office/powerpoint/2010/main" val="1017248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論文は一般的に、要約、その分野で取り扱われている問題（研究の背景）、目的（研究の仮説）、方法、結果、考察で構成されています。</a:t>
            </a:r>
            <a:endParaRPr kumimoji="1" lang="en-US" altLang="ja-JP" dirty="0"/>
          </a:p>
          <a:p>
            <a:r>
              <a:rPr kumimoji="1" lang="ja-JP" altLang="en-US" dirty="0"/>
              <a:t>検索で大量に論文がヒットしてしまった場合には、まずタイトルと概要を見て、その論文を読むかどうか（自分が調べたいことと合致しそうか）決めましょう。</a:t>
            </a:r>
            <a:endParaRPr kumimoji="1" lang="en-US" altLang="ja-JP" dirty="0"/>
          </a:p>
          <a:p>
            <a:r>
              <a:rPr kumimoji="1" lang="ja-JP" altLang="en-US" dirty="0"/>
              <a:t>効率よく論文を読み進める上では、問題部分は先行研究の概観になっていますので、その分野についておおまかな知識があるのであれば、</a:t>
            </a:r>
            <a:endParaRPr kumimoji="1" lang="en-US" altLang="ja-JP" dirty="0"/>
          </a:p>
          <a:p>
            <a:r>
              <a:rPr kumimoji="1" lang="ja-JP" altLang="en-US" dirty="0"/>
              <a:t>細かく目を通す必要はありません。</a:t>
            </a:r>
            <a:endParaRPr kumimoji="1" lang="en-US" altLang="ja-JP" dirty="0"/>
          </a:p>
          <a:p>
            <a:r>
              <a:rPr kumimoji="1" lang="ja-JP" altLang="en-US" dirty="0"/>
              <a:t>考察の最初の段落では、（その研究で何を調べるためにどのような調査をして）、結果がどのようなものであったか、ということが記述されていることがほとんどです。</a:t>
            </a:r>
            <a:endParaRPr kumimoji="1" lang="en-US" altLang="ja-JP" dirty="0"/>
          </a:p>
          <a:p>
            <a:r>
              <a:rPr kumimoji="1" lang="ja-JP" altLang="en-US" dirty="0"/>
              <a:t>また、考察の最後の段落は、考察を経てどのような結論が出たか、ということが簡潔に示されています。</a:t>
            </a:r>
            <a:endParaRPr kumimoji="1" lang="en-US" altLang="ja-JP" dirty="0"/>
          </a:p>
          <a:p>
            <a:r>
              <a:rPr kumimoji="1" lang="ja-JP" altLang="en-US" dirty="0"/>
              <a:t>そのため、論文の詳細を読み込む時間が無い時は、これらの部分に目を通しておけば、おおまかな全体像をつかむことができます。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59D055FF-6FC8-4962-A5A5-E33B44B9667A}" type="slidenum">
              <a:rPr kumimoji="1" lang="ja-JP" altLang="en-US" smtClean="0"/>
              <a:t>9</a:t>
            </a:fld>
            <a:endParaRPr kumimoji="1" lang="ja-JP" altLang="en-US"/>
          </a:p>
        </p:txBody>
      </p:sp>
    </p:spTree>
    <p:extLst>
      <p:ext uri="{BB962C8B-B14F-4D97-AF65-F5344CB8AC3E}">
        <p14:creationId xmlns:p14="http://schemas.microsoft.com/office/powerpoint/2010/main" val="1749088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レポートも卒論も、文献収集やテーマ設定の手続きについてはそう変わりはありません。</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①まず、これまでの授業や課題の内容から、取</a:t>
            </a:r>
            <a:r>
              <a:rPr kumimoji="1" lang="ja-JP" altLang="en-US" dirty="0" err="1"/>
              <a:t>っ</a:t>
            </a:r>
            <a:r>
              <a:rPr kumimoji="1" lang="ja-JP" altLang="en-US" dirty="0"/>
              <a:t>掛かりとなるキーワードを抜き出し、そのキーワードにかかわる分野について、概要を調べます（例：「地球温暖化」）。</a:t>
            </a:r>
            <a:endParaRPr kumimoji="1" lang="en-US" altLang="ja-JP" dirty="0"/>
          </a:p>
          <a:p>
            <a:r>
              <a:rPr kumimoji="1" lang="ja-JP" altLang="en-US" dirty="0"/>
              <a:t>②調べた概要をもとに、より興味関心のあるキーワードを抜き出します（例：「海面上昇」）。</a:t>
            </a:r>
            <a:endParaRPr kumimoji="1" lang="en-US" altLang="ja-JP" dirty="0"/>
          </a:p>
          <a:p>
            <a:r>
              <a:rPr kumimoji="1" lang="ja-JP" altLang="en-US" dirty="0"/>
              <a:t>この時点で、そのレポートや卒論で扱いたい「テーマ」が決まることでしょう。</a:t>
            </a:r>
            <a:endParaRPr kumimoji="1" lang="en-US" altLang="ja-JP" dirty="0"/>
          </a:p>
          <a:p>
            <a:r>
              <a:rPr kumimoji="1" lang="ja-JP" altLang="en-US" dirty="0"/>
              <a:t>③選んだキーワードについて、深く掘り下げて調べていきます。文献をリストアップしていきましょう。</a:t>
            </a:r>
            <a:endParaRPr kumimoji="1" lang="en-US" altLang="ja-JP" dirty="0"/>
          </a:p>
          <a:p>
            <a:r>
              <a:rPr kumimoji="1" lang="ja-JP" altLang="en-US" dirty="0"/>
              <a:t>④文献の概要を読んで、その文献をきちんと読み込むかどうか取捨選択します。</a:t>
            </a:r>
            <a:endParaRPr kumimoji="1" lang="en-US" altLang="ja-JP" dirty="0"/>
          </a:p>
          <a:p>
            <a:r>
              <a:rPr kumimoji="1" lang="ja-JP" altLang="en-US" dirty="0"/>
              <a:t>⑤その文献の内容が簡潔にまとめられている箇所に目を通し、流れを掴んでから、詳しく知りたいところを読んでいきましょう。</a:t>
            </a:r>
            <a:endParaRPr kumimoji="1" lang="en-US" altLang="ja-JP" dirty="0"/>
          </a:p>
          <a:p>
            <a:r>
              <a:rPr kumimoji="1" lang="ja-JP" altLang="en-US" dirty="0"/>
              <a:t>こうして収集した文献をもとにしながら、本文を書き進めていきます。</a:t>
            </a:r>
            <a:endParaRPr kumimoji="1" lang="en-US" altLang="ja-JP" dirty="0"/>
          </a:p>
        </p:txBody>
      </p:sp>
      <p:sp>
        <p:nvSpPr>
          <p:cNvPr id="4" name="スライド番号プレースホルダー 3"/>
          <p:cNvSpPr>
            <a:spLocks noGrp="1"/>
          </p:cNvSpPr>
          <p:nvPr>
            <p:ph type="sldNum" sz="quarter" idx="5"/>
          </p:nvPr>
        </p:nvSpPr>
        <p:spPr/>
        <p:txBody>
          <a:bodyPr/>
          <a:lstStyle/>
          <a:p>
            <a:fld id="{59D055FF-6FC8-4962-A5A5-E33B44B9667A}" type="slidenum">
              <a:rPr kumimoji="1" lang="ja-JP" altLang="en-US" smtClean="0"/>
              <a:t>10</a:t>
            </a:fld>
            <a:endParaRPr kumimoji="1" lang="ja-JP" altLang="en-US"/>
          </a:p>
        </p:txBody>
      </p:sp>
    </p:spTree>
    <p:extLst>
      <p:ext uri="{BB962C8B-B14F-4D97-AF65-F5344CB8AC3E}">
        <p14:creationId xmlns:p14="http://schemas.microsoft.com/office/powerpoint/2010/main" val="2412453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6933CE6-27AC-4A68-BF27-604EE09ACAE3}" type="datetimeFigureOut">
              <a:rPr kumimoji="1" lang="ja-JP" altLang="en-US" smtClean="0"/>
              <a:t>2025/2/18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0BC2C4-070E-47EC-BA65-99BA377B0E77}"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6763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933CE6-27AC-4A68-BF27-604EE09ACAE3}" type="datetimeFigureOut">
              <a:rPr kumimoji="1" lang="ja-JP" altLang="en-US" smtClean="0"/>
              <a:t>2025/2/18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0BC2C4-070E-47EC-BA65-99BA377B0E77}" type="slidenum">
              <a:rPr kumimoji="1" lang="ja-JP" altLang="en-US" smtClean="0"/>
              <a:t>‹#›</a:t>
            </a:fld>
            <a:endParaRPr kumimoji="1" lang="ja-JP" altLang="en-US"/>
          </a:p>
        </p:txBody>
      </p:sp>
    </p:spTree>
    <p:extLst>
      <p:ext uri="{BB962C8B-B14F-4D97-AF65-F5344CB8AC3E}">
        <p14:creationId xmlns:p14="http://schemas.microsoft.com/office/powerpoint/2010/main" val="1914436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933CE6-27AC-4A68-BF27-604EE09ACAE3}" type="datetimeFigureOut">
              <a:rPr kumimoji="1" lang="ja-JP" altLang="en-US" smtClean="0"/>
              <a:t>2025/2/18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0BC2C4-070E-47EC-BA65-99BA377B0E77}" type="slidenum">
              <a:rPr kumimoji="1" lang="ja-JP" altLang="en-US" smtClean="0"/>
              <a:t>‹#›</a:t>
            </a:fld>
            <a:endParaRPr kumimoji="1" lang="ja-JP" altLang="en-US"/>
          </a:p>
        </p:txBody>
      </p:sp>
    </p:spTree>
    <p:extLst>
      <p:ext uri="{BB962C8B-B14F-4D97-AF65-F5344CB8AC3E}">
        <p14:creationId xmlns:p14="http://schemas.microsoft.com/office/powerpoint/2010/main" val="1220722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933CE6-27AC-4A68-BF27-604EE09ACAE3}" type="datetimeFigureOut">
              <a:rPr kumimoji="1" lang="ja-JP" altLang="en-US" smtClean="0"/>
              <a:t>2025/2/18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0BC2C4-070E-47EC-BA65-99BA377B0E77}" type="slidenum">
              <a:rPr kumimoji="1" lang="ja-JP" altLang="en-US" smtClean="0"/>
              <a:t>‹#›</a:t>
            </a:fld>
            <a:endParaRPr kumimoji="1" lang="ja-JP" altLang="en-US"/>
          </a:p>
        </p:txBody>
      </p:sp>
    </p:spTree>
    <p:extLst>
      <p:ext uri="{BB962C8B-B14F-4D97-AF65-F5344CB8AC3E}">
        <p14:creationId xmlns:p14="http://schemas.microsoft.com/office/powerpoint/2010/main" val="1714263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933CE6-27AC-4A68-BF27-604EE09ACAE3}" type="datetimeFigureOut">
              <a:rPr kumimoji="1" lang="ja-JP" altLang="en-US" smtClean="0"/>
              <a:t>2025/2/18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0BC2C4-070E-47EC-BA65-99BA377B0E77}"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76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6933CE6-27AC-4A68-BF27-604EE09ACAE3}" type="datetimeFigureOut">
              <a:rPr kumimoji="1" lang="ja-JP" altLang="en-US" smtClean="0"/>
              <a:t>2025/2/18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0BC2C4-070E-47EC-BA65-99BA377B0E77}" type="slidenum">
              <a:rPr kumimoji="1" lang="ja-JP" altLang="en-US" smtClean="0"/>
              <a:t>‹#›</a:t>
            </a:fld>
            <a:endParaRPr kumimoji="1" lang="ja-JP" altLang="en-US"/>
          </a:p>
        </p:txBody>
      </p:sp>
    </p:spTree>
    <p:extLst>
      <p:ext uri="{BB962C8B-B14F-4D97-AF65-F5344CB8AC3E}">
        <p14:creationId xmlns:p14="http://schemas.microsoft.com/office/powerpoint/2010/main" val="96785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6933CE6-27AC-4A68-BF27-604EE09ACAE3}" type="datetimeFigureOut">
              <a:rPr kumimoji="1" lang="ja-JP" altLang="en-US" smtClean="0"/>
              <a:t>2025/2/18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0BC2C4-070E-47EC-BA65-99BA377B0E77}" type="slidenum">
              <a:rPr kumimoji="1" lang="ja-JP" altLang="en-US" smtClean="0"/>
              <a:t>‹#›</a:t>
            </a:fld>
            <a:endParaRPr kumimoji="1" lang="ja-JP" altLang="en-US"/>
          </a:p>
        </p:txBody>
      </p:sp>
    </p:spTree>
    <p:extLst>
      <p:ext uri="{BB962C8B-B14F-4D97-AF65-F5344CB8AC3E}">
        <p14:creationId xmlns:p14="http://schemas.microsoft.com/office/powerpoint/2010/main" val="62339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6933CE6-27AC-4A68-BF27-604EE09ACAE3}" type="datetimeFigureOut">
              <a:rPr kumimoji="1" lang="ja-JP" altLang="en-US" smtClean="0"/>
              <a:t>2025/2/18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0BC2C4-070E-47EC-BA65-99BA377B0E77}" type="slidenum">
              <a:rPr kumimoji="1" lang="ja-JP" altLang="en-US" smtClean="0"/>
              <a:t>‹#›</a:t>
            </a:fld>
            <a:endParaRPr kumimoji="1" lang="ja-JP" altLang="en-US"/>
          </a:p>
        </p:txBody>
      </p:sp>
    </p:spTree>
    <p:extLst>
      <p:ext uri="{BB962C8B-B14F-4D97-AF65-F5344CB8AC3E}">
        <p14:creationId xmlns:p14="http://schemas.microsoft.com/office/powerpoint/2010/main" val="1099135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6933CE6-27AC-4A68-BF27-604EE09ACAE3}" type="datetimeFigureOut">
              <a:rPr kumimoji="1" lang="ja-JP" altLang="en-US" smtClean="0"/>
              <a:t>2025/2/18</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610BC2C4-070E-47EC-BA65-99BA377B0E77}" type="slidenum">
              <a:rPr kumimoji="1" lang="ja-JP" altLang="en-US" smtClean="0"/>
              <a:t>‹#›</a:t>
            </a:fld>
            <a:endParaRPr kumimoji="1" lang="ja-JP" altLang="en-US"/>
          </a:p>
        </p:txBody>
      </p:sp>
    </p:spTree>
    <p:extLst>
      <p:ext uri="{BB962C8B-B14F-4D97-AF65-F5344CB8AC3E}">
        <p14:creationId xmlns:p14="http://schemas.microsoft.com/office/powerpoint/2010/main" val="14455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6933CE6-27AC-4A68-BF27-604EE09ACAE3}" type="datetimeFigureOut">
              <a:rPr kumimoji="1" lang="ja-JP" altLang="en-US" smtClean="0"/>
              <a:t>2025/2/18</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10BC2C4-070E-47EC-BA65-99BA377B0E77}" type="slidenum">
              <a:rPr kumimoji="1" lang="ja-JP" altLang="en-US" smtClean="0"/>
              <a:t>‹#›</a:t>
            </a:fld>
            <a:endParaRPr kumimoji="1" lang="ja-JP" altLang="en-US"/>
          </a:p>
        </p:txBody>
      </p:sp>
    </p:spTree>
    <p:extLst>
      <p:ext uri="{BB962C8B-B14F-4D97-AF65-F5344CB8AC3E}">
        <p14:creationId xmlns:p14="http://schemas.microsoft.com/office/powerpoint/2010/main" val="2136056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933CE6-27AC-4A68-BF27-604EE09ACAE3}" type="datetimeFigureOut">
              <a:rPr kumimoji="1" lang="ja-JP" altLang="en-US" smtClean="0"/>
              <a:t>2025/2/18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0BC2C4-070E-47EC-BA65-99BA377B0E77}" type="slidenum">
              <a:rPr kumimoji="1" lang="ja-JP" altLang="en-US" smtClean="0"/>
              <a:t>‹#›</a:t>
            </a:fld>
            <a:endParaRPr kumimoji="1" lang="ja-JP" altLang="en-US"/>
          </a:p>
        </p:txBody>
      </p:sp>
    </p:spTree>
    <p:extLst>
      <p:ext uri="{BB962C8B-B14F-4D97-AF65-F5344CB8AC3E}">
        <p14:creationId xmlns:p14="http://schemas.microsoft.com/office/powerpoint/2010/main" val="2520641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6933CE6-27AC-4A68-BF27-604EE09ACAE3}" type="datetimeFigureOut">
              <a:rPr kumimoji="1" lang="ja-JP" altLang="en-US" smtClean="0"/>
              <a:t>2025/2/18</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10BC2C4-070E-47EC-BA65-99BA377B0E77}"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238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24352C-A600-4761-818A-D6895263BBA8}"/>
              </a:ext>
            </a:extLst>
          </p:cNvPr>
          <p:cNvSpPr>
            <a:spLocks noGrp="1"/>
          </p:cNvSpPr>
          <p:nvPr>
            <p:ph type="ctrTitle"/>
          </p:nvPr>
        </p:nvSpPr>
        <p:spPr/>
        <p:txBody>
          <a:bodyPr/>
          <a:lstStyle/>
          <a:p>
            <a:r>
              <a:rPr kumimoji="1" lang="ja-JP" altLang="en-US" dirty="0"/>
              <a:t>効率的な文献検索、</a:t>
            </a:r>
            <a:br>
              <a:rPr kumimoji="1" lang="en-US" altLang="ja-JP" dirty="0"/>
            </a:br>
            <a:r>
              <a:rPr kumimoji="1" lang="ja-JP" altLang="en-US" dirty="0"/>
              <a:t>論文の選び方</a:t>
            </a:r>
          </a:p>
        </p:txBody>
      </p:sp>
      <p:sp>
        <p:nvSpPr>
          <p:cNvPr id="3" name="字幕 2">
            <a:extLst>
              <a:ext uri="{FF2B5EF4-FFF2-40B4-BE49-F238E27FC236}">
                <a16:creationId xmlns:a16="http://schemas.microsoft.com/office/drawing/2014/main" id="{5ED52178-2F0A-4E2A-AA5E-BD7D9804D081}"/>
              </a:ext>
            </a:extLst>
          </p:cNvPr>
          <p:cNvSpPr>
            <a:spLocks noGrp="1"/>
          </p:cNvSpPr>
          <p:nvPr>
            <p:ph type="subTitle" idx="1"/>
          </p:nvPr>
        </p:nvSpPr>
        <p:spPr/>
        <p:txBody>
          <a:bodyPr/>
          <a:lstStyle/>
          <a:p>
            <a:pPr algn="r"/>
            <a:r>
              <a:rPr kumimoji="1" lang="ja-JP" altLang="en-US" b="1" dirty="0"/>
              <a:t>現代心理学研究科　ラーニングアドバイザー</a:t>
            </a:r>
            <a:endParaRPr kumimoji="1" lang="en-US" altLang="ja-JP" b="1" dirty="0"/>
          </a:p>
          <a:p>
            <a:pPr algn="r"/>
            <a:r>
              <a:rPr lang="ja-JP" altLang="en-US" b="1" dirty="0"/>
              <a:t>＊</a:t>
            </a:r>
            <a:r>
              <a:rPr lang="en-US" altLang="ja-JP" b="1" dirty="0"/>
              <a:t>2025.3</a:t>
            </a:r>
            <a:r>
              <a:rPr lang="ja-JP" altLang="en-US" b="1" dirty="0"/>
              <a:t>月一部更新</a:t>
            </a:r>
            <a:endParaRPr kumimoji="1" lang="ja-JP" altLang="en-US" b="1" dirty="0"/>
          </a:p>
        </p:txBody>
      </p:sp>
    </p:spTree>
    <p:extLst>
      <p:ext uri="{BB962C8B-B14F-4D97-AF65-F5344CB8AC3E}">
        <p14:creationId xmlns:p14="http://schemas.microsoft.com/office/powerpoint/2010/main" val="766525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矢印: 下 21">
            <a:extLst>
              <a:ext uri="{FF2B5EF4-FFF2-40B4-BE49-F238E27FC236}">
                <a16:creationId xmlns:a16="http://schemas.microsoft.com/office/drawing/2014/main" id="{EF802390-0FEB-4AB2-A6F1-FB58780C4DB1}"/>
              </a:ext>
            </a:extLst>
          </p:cNvPr>
          <p:cNvSpPr/>
          <p:nvPr/>
        </p:nvSpPr>
        <p:spPr>
          <a:xfrm>
            <a:off x="3090858" y="2447443"/>
            <a:ext cx="958768" cy="3826748"/>
          </a:xfrm>
          <a:prstGeom prst="downArrow">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5EA13A7F-58BF-4847-99A9-353F34CF1F4F}"/>
              </a:ext>
            </a:extLst>
          </p:cNvPr>
          <p:cNvSpPr/>
          <p:nvPr/>
        </p:nvSpPr>
        <p:spPr>
          <a:xfrm>
            <a:off x="6723462" y="2152357"/>
            <a:ext cx="4432218" cy="4121834"/>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7EDB1D66-3646-4D30-B2DC-6580ADACF958}"/>
              </a:ext>
            </a:extLst>
          </p:cNvPr>
          <p:cNvSpPr>
            <a:spLocks noGrp="1"/>
          </p:cNvSpPr>
          <p:nvPr>
            <p:ph type="title"/>
          </p:nvPr>
        </p:nvSpPr>
        <p:spPr/>
        <p:txBody>
          <a:bodyPr/>
          <a:lstStyle/>
          <a:p>
            <a:r>
              <a:rPr kumimoji="1" lang="ja-JP" altLang="en-US" dirty="0"/>
              <a:t>まとめ</a:t>
            </a:r>
          </a:p>
        </p:txBody>
      </p:sp>
      <p:grpSp>
        <p:nvGrpSpPr>
          <p:cNvPr id="17" name="グループ化 16">
            <a:extLst>
              <a:ext uri="{FF2B5EF4-FFF2-40B4-BE49-F238E27FC236}">
                <a16:creationId xmlns:a16="http://schemas.microsoft.com/office/drawing/2014/main" id="{4989801F-0CBA-4841-BDBC-EB87E7966D8E}"/>
              </a:ext>
            </a:extLst>
          </p:cNvPr>
          <p:cNvGrpSpPr/>
          <p:nvPr/>
        </p:nvGrpSpPr>
        <p:grpSpPr>
          <a:xfrm>
            <a:off x="1097280" y="1978243"/>
            <a:ext cx="5242665" cy="1450757"/>
            <a:chOff x="1084107" y="1828241"/>
            <a:chExt cx="5242665" cy="1450757"/>
          </a:xfrm>
        </p:grpSpPr>
        <p:sp>
          <p:nvSpPr>
            <p:cNvPr id="4" name="正方形/長方形 3">
              <a:extLst>
                <a:ext uri="{FF2B5EF4-FFF2-40B4-BE49-F238E27FC236}">
                  <a16:creationId xmlns:a16="http://schemas.microsoft.com/office/drawing/2014/main" id="{66756F28-9144-4702-A894-3F3FECCD1B85}"/>
                </a:ext>
              </a:extLst>
            </p:cNvPr>
            <p:cNvSpPr/>
            <p:nvPr/>
          </p:nvSpPr>
          <p:spPr>
            <a:xfrm>
              <a:off x="1084107" y="1828241"/>
              <a:ext cx="4998720" cy="1450757"/>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6" name="テキスト ボックス 5">
              <a:extLst>
                <a:ext uri="{FF2B5EF4-FFF2-40B4-BE49-F238E27FC236}">
                  <a16:creationId xmlns:a16="http://schemas.microsoft.com/office/drawing/2014/main" id="{6F084A68-9540-4D6E-A970-09C658588071}"/>
                </a:ext>
              </a:extLst>
            </p:cNvPr>
            <p:cNvSpPr txBox="1"/>
            <p:nvPr/>
          </p:nvSpPr>
          <p:spPr>
            <a:xfrm>
              <a:off x="1096963" y="1845734"/>
              <a:ext cx="2604052" cy="523220"/>
            </a:xfrm>
            <a:prstGeom prst="rect">
              <a:avLst/>
            </a:prstGeom>
            <a:noFill/>
          </p:spPr>
          <p:txBody>
            <a:bodyPr wrap="square" rtlCol="0">
              <a:spAutoFit/>
            </a:bodyPr>
            <a:lstStyle/>
            <a:p>
              <a:r>
                <a:rPr kumimoji="1" lang="ja-JP" altLang="en-US" sz="2800" dirty="0">
                  <a:solidFill>
                    <a:srgbClr val="C00000"/>
                  </a:solidFill>
                </a:rPr>
                <a:t>１．テーマ設定</a:t>
              </a:r>
            </a:p>
          </p:txBody>
        </p:sp>
        <p:sp>
          <p:nvSpPr>
            <p:cNvPr id="7" name="テキスト ボックス 6">
              <a:extLst>
                <a:ext uri="{FF2B5EF4-FFF2-40B4-BE49-F238E27FC236}">
                  <a16:creationId xmlns:a16="http://schemas.microsoft.com/office/drawing/2014/main" id="{421FD720-E3C3-4EC5-B7BD-336A55FC5FC8}"/>
                </a:ext>
              </a:extLst>
            </p:cNvPr>
            <p:cNvSpPr txBox="1"/>
            <p:nvPr/>
          </p:nvSpPr>
          <p:spPr>
            <a:xfrm>
              <a:off x="1162082" y="2368954"/>
              <a:ext cx="5164689" cy="369332"/>
            </a:xfrm>
            <a:prstGeom prst="rect">
              <a:avLst/>
            </a:prstGeom>
            <a:noFill/>
          </p:spPr>
          <p:txBody>
            <a:bodyPr wrap="square" rtlCol="0">
              <a:spAutoFit/>
            </a:bodyPr>
            <a:lstStyle/>
            <a:p>
              <a:r>
                <a:rPr kumimoji="1" lang="ja-JP" altLang="en-US" dirty="0"/>
                <a:t>・授業の内容で</a:t>
              </a:r>
              <a:r>
                <a:rPr kumimoji="1" lang="ja-JP" altLang="en-US" dirty="0">
                  <a:solidFill>
                    <a:srgbClr val="0070C0"/>
                  </a:solidFill>
                </a:rPr>
                <a:t>興味関心のあるキーワード</a:t>
              </a:r>
              <a:r>
                <a:rPr kumimoji="1" lang="ja-JP" altLang="en-US" dirty="0"/>
                <a:t>は？</a:t>
              </a:r>
            </a:p>
          </p:txBody>
        </p:sp>
        <p:sp>
          <p:nvSpPr>
            <p:cNvPr id="8" name="テキスト ボックス 7">
              <a:extLst>
                <a:ext uri="{FF2B5EF4-FFF2-40B4-BE49-F238E27FC236}">
                  <a16:creationId xmlns:a16="http://schemas.microsoft.com/office/drawing/2014/main" id="{ACBAE823-77CB-46AA-8634-130FF8D68555}"/>
                </a:ext>
              </a:extLst>
            </p:cNvPr>
            <p:cNvSpPr txBox="1"/>
            <p:nvPr/>
          </p:nvSpPr>
          <p:spPr>
            <a:xfrm>
              <a:off x="1162083" y="2780567"/>
              <a:ext cx="5164689" cy="369332"/>
            </a:xfrm>
            <a:prstGeom prst="rect">
              <a:avLst/>
            </a:prstGeom>
            <a:noFill/>
          </p:spPr>
          <p:txBody>
            <a:bodyPr wrap="square" rtlCol="0">
              <a:spAutoFit/>
            </a:bodyPr>
            <a:lstStyle/>
            <a:p>
              <a:r>
                <a:rPr kumimoji="1" lang="ja-JP" altLang="en-US" dirty="0"/>
                <a:t>・</a:t>
              </a:r>
              <a:r>
                <a:rPr kumimoji="1" lang="ja-JP" altLang="en-US" dirty="0">
                  <a:solidFill>
                    <a:srgbClr val="0070C0"/>
                  </a:solidFill>
                </a:rPr>
                <a:t>集めた情報</a:t>
              </a:r>
              <a:r>
                <a:rPr kumimoji="1" lang="ja-JP" altLang="en-US" dirty="0"/>
                <a:t>をもとに仮説を立てる</a:t>
              </a:r>
            </a:p>
          </p:txBody>
        </p:sp>
      </p:grpSp>
      <p:grpSp>
        <p:nvGrpSpPr>
          <p:cNvPr id="18" name="グループ化 17">
            <a:extLst>
              <a:ext uri="{FF2B5EF4-FFF2-40B4-BE49-F238E27FC236}">
                <a16:creationId xmlns:a16="http://schemas.microsoft.com/office/drawing/2014/main" id="{F1666C71-C46C-4817-922E-80D10B6D5745}"/>
              </a:ext>
            </a:extLst>
          </p:cNvPr>
          <p:cNvGrpSpPr/>
          <p:nvPr/>
        </p:nvGrpSpPr>
        <p:grpSpPr>
          <a:xfrm>
            <a:off x="1097280" y="3750899"/>
            <a:ext cx="5626182" cy="1811676"/>
            <a:chOff x="1084107" y="3674724"/>
            <a:chExt cx="5626182" cy="1811676"/>
          </a:xfrm>
        </p:grpSpPr>
        <p:sp>
          <p:nvSpPr>
            <p:cNvPr id="16" name="正方形/長方形 15">
              <a:extLst>
                <a:ext uri="{FF2B5EF4-FFF2-40B4-BE49-F238E27FC236}">
                  <a16:creationId xmlns:a16="http://schemas.microsoft.com/office/drawing/2014/main" id="{F942F0CC-61BA-444B-A120-5AC2D1ED7A96}"/>
                </a:ext>
              </a:extLst>
            </p:cNvPr>
            <p:cNvSpPr/>
            <p:nvPr/>
          </p:nvSpPr>
          <p:spPr>
            <a:xfrm>
              <a:off x="1084107" y="3674724"/>
              <a:ext cx="4998720" cy="1811676"/>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10" name="テキスト ボックス 9">
              <a:extLst>
                <a:ext uri="{FF2B5EF4-FFF2-40B4-BE49-F238E27FC236}">
                  <a16:creationId xmlns:a16="http://schemas.microsoft.com/office/drawing/2014/main" id="{80784336-AC97-44A4-AF74-015F8C6046FF}"/>
                </a:ext>
              </a:extLst>
            </p:cNvPr>
            <p:cNvSpPr txBox="1"/>
            <p:nvPr/>
          </p:nvSpPr>
          <p:spPr>
            <a:xfrm>
              <a:off x="1118670" y="3690611"/>
              <a:ext cx="2604052" cy="523220"/>
            </a:xfrm>
            <a:prstGeom prst="rect">
              <a:avLst/>
            </a:prstGeom>
            <a:noFill/>
          </p:spPr>
          <p:txBody>
            <a:bodyPr wrap="square" rtlCol="0">
              <a:spAutoFit/>
            </a:bodyPr>
            <a:lstStyle/>
            <a:p>
              <a:r>
                <a:rPr kumimoji="1" lang="ja-JP" altLang="en-US" sz="2800" dirty="0">
                  <a:solidFill>
                    <a:srgbClr val="C00000"/>
                  </a:solidFill>
                </a:rPr>
                <a:t>２．執筆・推敲</a:t>
              </a:r>
            </a:p>
          </p:txBody>
        </p:sp>
        <p:sp>
          <p:nvSpPr>
            <p:cNvPr id="11" name="テキスト ボックス 10">
              <a:extLst>
                <a:ext uri="{FF2B5EF4-FFF2-40B4-BE49-F238E27FC236}">
                  <a16:creationId xmlns:a16="http://schemas.microsoft.com/office/drawing/2014/main" id="{9627A4CB-B30F-440E-BF98-5840CB5099FC}"/>
                </a:ext>
              </a:extLst>
            </p:cNvPr>
            <p:cNvSpPr txBox="1"/>
            <p:nvPr/>
          </p:nvSpPr>
          <p:spPr>
            <a:xfrm>
              <a:off x="1162084" y="4256112"/>
              <a:ext cx="5164689" cy="369332"/>
            </a:xfrm>
            <a:prstGeom prst="rect">
              <a:avLst/>
            </a:prstGeom>
            <a:noFill/>
          </p:spPr>
          <p:txBody>
            <a:bodyPr wrap="square" rtlCol="0">
              <a:spAutoFit/>
            </a:bodyPr>
            <a:lstStyle/>
            <a:p>
              <a:r>
                <a:rPr kumimoji="1" lang="ja-JP" altLang="en-US" dirty="0"/>
                <a:t>・仮説にかかわる</a:t>
              </a:r>
              <a:r>
                <a:rPr kumimoji="1" lang="ja-JP" altLang="en-US" dirty="0">
                  <a:solidFill>
                    <a:srgbClr val="0070C0"/>
                  </a:solidFill>
                </a:rPr>
                <a:t>データ</a:t>
              </a:r>
              <a:r>
                <a:rPr kumimoji="1" lang="ja-JP" altLang="en-US" dirty="0"/>
                <a:t>は？</a:t>
              </a:r>
            </a:p>
          </p:txBody>
        </p:sp>
        <p:sp>
          <p:nvSpPr>
            <p:cNvPr id="12" name="テキスト ボックス 11">
              <a:extLst>
                <a:ext uri="{FF2B5EF4-FFF2-40B4-BE49-F238E27FC236}">
                  <a16:creationId xmlns:a16="http://schemas.microsoft.com/office/drawing/2014/main" id="{81DA2775-389F-4FAA-8213-3752DCF20F7B}"/>
                </a:ext>
              </a:extLst>
            </p:cNvPr>
            <p:cNvSpPr txBox="1"/>
            <p:nvPr/>
          </p:nvSpPr>
          <p:spPr>
            <a:xfrm>
              <a:off x="1162084" y="4625444"/>
              <a:ext cx="5164689" cy="369332"/>
            </a:xfrm>
            <a:prstGeom prst="rect">
              <a:avLst/>
            </a:prstGeom>
            <a:noFill/>
          </p:spPr>
          <p:txBody>
            <a:bodyPr wrap="square" rtlCol="0">
              <a:spAutoFit/>
            </a:bodyPr>
            <a:lstStyle/>
            <a:p>
              <a:r>
                <a:rPr kumimoji="1" lang="ja-JP" altLang="en-US" dirty="0"/>
                <a:t>・</a:t>
              </a:r>
              <a:r>
                <a:rPr kumimoji="1" lang="ja-JP" altLang="en-US" dirty="0">
                  <a:solidFill>
                    <a:srgbClr val="0070C0"/>
                  </a:solidFill>
                </a:rPr>
                <a:t>事例</a:t>
              </a:r>
              <a:r>
                <a:rPr kumimoji="1" lang="ja-JP" altLang="en-US" dirty="0"/>
                <a:t>はどんなものがあるだろうか？</a:t>
              </a:r>
            </a:p>
          </p:txBody>
        </p:sp>
        <p:sp>
          <p:nvSpPr>
            <p:cNvPr id="13" name="テキスト ボックス 12">
              <a:extLst>
                <a:ext uri="{FF2B5EF4-FFF2-40B4-BE49-F238E27FC236}">
                  <a16:creationId xmlns:a16="http://schemas.microsoft.com/office/drawing/2014/main" id="{C5B41157-BEDC-44DF-97DE-237D080F117C}"/>
                </a:ext>
              </a:extLst>
            </p:cNvPr>
            <p:cNvSpPr txBox="1"/>
            <p:nvPr/>
          </p:nvSpPr>
          <p:spPr>
            <a:xfrm>
              <a:off x="1162084" y="5006279"/>
              <a:ext cx="5548205" cy="369332"/>
            </a:xfrm>
            <a:prstGeom prst="rect">
              <a:avLst/>
            </a:prstGeom>
            <a:noFill/>
          </p:spPr>
          <p:txBody>
            <a:bodyPr wrap="square" rtlCol="0">
              <a:spAutoFit/>
            </a:bodyPr>
            <a:lstStyle/>
            <a:p>
              <a:r>
                <a:rPr kumimoji="1" lang="ja-JP" altLang="en-US" dirty="0"/>
                <a:t>・考察するにあたって</a:t>
              </a:r>
              <a:r>
                <a:rPr kumimoji="1" lang="ja-JP" altLang="en-US" dirty="0">
                  <a:solidFill>
                    <a:srgbClr val="0070C0"/>
                  </a:solidFill>
                </a:rPr>
                <a:t>参考になる知見</a:t>
              </a:r>
              <a:r>
                <a:rPr kumimoji="1" lang="ja-JP" altLang="en-US" dirty="0"/>
                <a:t>を引用する</a:t>
              </a:r>
            </a:p>
          </p:txBody>
        </p:sp>
      </p:grpSp>
      <p:sp>
        <p:nvSpPr>
          <p:cNvPr id="19" name="正方形/長方形 18">
            <a:extLst>
              <a:ext uri="{FF2B5EF4-FFF2-40B4-BE49-F238E27FC236}">
                <a16:creationId xmlns:a16="http://schemas.microsoft.com/office/drawing/2014/main" id="{99BFBCF2-7743-4E86-8063-AC883C504E32}"/>
              </a:ext>
            </a:extLst>
          </p:cNvPr>
          <p:cNvSpPr/>
          <p:nvPr/>
        </p:nvSpPr>
        <p:spPr>
          <a:xfrm>
            <a:off x="7606036" y="1807363"/>
            <a:ext cx="2649311" cy="604575"/>
          </a:xfrm>
          <a:prstGeom prst="rect">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文献収集</a:t>
            </a:r>
          </a:p>
        </p:txBody>
      </p:sp>
      <p:sp>
        <p:nvSpPr>
          <p:cNvPr id="21" name="テキスト ボックス 20">
            <a:extLst>
              <a:ext uri="{FF2B5EF4-FFF2-40B4-BE49-F238E27FC236}">
                <a16:creationId xmlns:a16="http://schemas.microsoft.com/office/drawing/2014/main" id="{CAC5FCA1-49DC-486C-B7FD-E13A16507C31}"/>
              </a:ext>
            </a:extLst>
          </p:cNvPr>
          <p:cNvSpPr txBox="1"/>
          <p:nvPr/>
        </p:nvSpPr>
        <p:spPr>
          <a:xfrm>
            <a:off x="6890427" y="2634904"/>
            <a:ext cx="4080528" cy="3416320"/>
          </a:xfrm>
          <a:prstGeom prst="rect">
            <a:avLst/>
          </a:prstGeom>
          <a:noFill/>
        </p:spPr>
        <p:txBody>
          <a:bodyPr wrap="square" rtlCol="0">
            <a:spAutoFit/>
          </a:bodyPr>
          <a:lstStyle/>
          <a:p>
            <a:r>
              <a:rPr kumimoji="1" lang="ja-JP" altLang="en-US" dirty="0"/>
              <a:t>①その分野についてざっくり知りたい</a:t>
            </a:r>
            <a:endParaRPr kumimoji="1" lang="en-US" altLang="ja-JP" dirty="0"/>
          </a:p>
          <a:p>
            <a:r>
              <a:rPr kumimoji="1" lang="ja-JP" altLang="en-US" dirty="0"/>
              <a:t>  　→入門書 </a:t>
            </a:r>
            <a:r>
              <a:rPr kumimoji="1" lang="en-US" altLang="ja-JP" dirty="0"/>
              <a:t>or </a:t>
            </a:r>
            <a:r>
              <a:rPr kumimoji="1" lang="ja-JP" altLang="en-US" dirty="0">
                <a:solidFill>
                  <a:srgbClr val="FF0000"/>
                </a:solidFill>
              </a:rPr>
              <a:t>展望論文</a:t>
            </a:r>
            <a:endParaRPr kumimoji="1" lang="en-US" altLang="ja-JP" dirty="0">
              <a:solidFill>
                <a:srgbClr val="FF0000"/>
              </a:solidFill>
            </a:endParaRPr>
          </a:p>
          <a:p>
            <a:endParaRPr kumimoji="1" lang="en-US" altLang="ja-JP" dirty="0"/>
          </a:p>
          <a:p>
            <a:r>
              <a:rPr kumimoji="1" lang="ja-JP" altLang="en-US" dirty="0"/>
              <a:t>②調べたいキーワードを決める</a:t>
            </a:r>
            <a:endParaRPr kumimoji="1" lang="en-US" altLang="ja-JP" dirty="0"/>
          </a:p>
          <a:p>
            <a:endParaRPr kumimoji="1" lang="en-US" altLang="ja-JP" dirty="0"/>
          </a:p>
          <a:p>
            <a:r>
              <a:rPr kumimoji="1" lang="ja-JP" altLang="en-US" dirty="0"/>
              <a:t>③キーワードで論文を検索</a:t>
            </a:r>
            <a:endParaRPr kumimoji="1" lang="en-US" altLang="ja-JP" dirty="0"/>
          </a:p>
          <a:p>
            <a:r>
              <a:rPr kumimoji="1" lang="ja-JP" altLang="en-US" dirty="0"/>
              <a:t> 　 →根幹になる文献は信頼性の</a:t>
            </a:r>
            <a:endParaRPr kumimoji="1" lang="en-US" altLang="ja-JP" dirty="0"/>
          </a:p>
          <a:p>
            <a:r>
              <a:rPr kumimoji="1" lang="ja-JP" altLang="en-US" dirty="0"/>
              <a:t>　　　高いものを！（</a:t>
            </a:r>
            <a:r>
              <a:rPr kumimoji="1" lang="ja-JP" altLang="en-US" dirty="0">
                <a:solidFill>
                  <a:srgbClr val="FF0000"/>
                </a:solidFill>
              </a:rPr>
              <a:t>査読</a:t>
            </a:r>
            <a:r>
              <a:rPr kumimoji="1" lang="ja-JP" altLang="en-US" dirty="0"/>
              <a:t>済み？）</a:t>
            </a:r>
            <a:endParaRPr kumimoji="1" lang="en-US" altLang="ja-JP" dirty="0"/>
          </a:p>
          <a:p>
            <a:endParaRPr kumimoji="1" lang="en-US" altLang="ja-JP" dirty="0"/>
          </a:p>
          <a:p>
            <a:r>
              <a:rPr kumimoji="1" lang="ja-JP" altLang="en-US" dirty="0"/>
              <a:t>④</a:t>
            </a:r>
            <a:r>
              <a:rPr kumimoji="1" lang="ja-JP" altLang="en-US" dirty="0">
                <a:solidFill>
                  <a:srgbClr val="FF0000"/>
                </a:solidFill>
              </a:rPr>
              <a:t>要約</a:t>
            </a:r>
            <a:r>
              <a:rPr kumimoji="1" lang="ja-JP" altLang="en-US" dirty="0"/>
              <a:t>を読んで論文を選ぶ</a:t>
            </a:r>
            <a:endParaRPr kumimoji="1" lang="en-US" altLang="ja-JP" dirty="0"/>
          </a:p>
          <a:p>
            <a:endParaRPr kumimoji="1" lang="en-US" altLang="ja-JP" dirty="0"/>
          </a:p>
          <a:p>
            <a:r>
              <a:rPr kumimoji="1" lang="ja-JP" altLang="en-US" dirty="0"/>
              <a:t>⑤</a:t>
            </a:r>
            <a:r>
              <a:rPr kumimoji="1" lang="ja-JP" altLang="en-US" dirty="0">
                <a:solidFill>
                  <a:srgbClr val="FF0000"/>
                </a:solidFill>
              </a:rPr>
              <a:t>結果のまとめ</a:t>
            </a:r>
            <a:r>
              <a:rPr kumimoji="1" lang="ja-JP" altLang="en-US" dirty="0"/>
              <a:t>と</a:t>
            </a:r>
            <a:r>
              <a:rPr kumimoji="1" lang="ja-JP" altLang="en-US" dirty="0">
                <a:solidFill>
                  <a:srgbClr val="FF0000"/>
                </a:solidFill>
              </a:rPr>
              <a:t>結論</a:t>
            </a:r>
            <a:r>
              <a:rPr kumimoji="1" lang="ja-JP" altLang="en-US" dirty="0"/>
              <a:t>で流れを掴もう！</a:t>
            </a:r>
          </a:p>
        </p:txBody>
      </p:sp>
    </p:spTree>
    <p:extLst>
      <p:ext uri="{BB962C8B-B14F-4D97-AF65-F5344CB8AC3E}">
        <p14:creationId xmlns:p14="http://schemas.microsoft.com/office/powerpoint/2010/main" val="2520617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90B0E4-53FE-4F4F-9F0D-693923ADDD82}"/>
              </a:ext>
            </a:extLst>
          </p:cNvPr>
          <p:cNvSpPr>
            <a:spLocks noGrp="1"/>
          </p:cNvSpPr>
          <p:nvPr>
            <p:ph type="title"/>
          </p:nvPr>
        </p:nvSpPr>
        <p:spPr/>
        <p:txBody>
          <a:bodyPr/>
          <a:lstStyle/>
          <a:p>
            <a:r>
              <a:rPr lang="ja-JP" altLang="en-US" dirty="0"/>
              <a:t>レポート作成に重要な「文献」</a:t>
            </a:r>
            <a:endParaRPr kumimoji="1" lang="ja-JP" altLang="en-US" dirty="0"/>
          </a:p>
        </p:txBody>
      </p:sp>
      <p:sp>
        <p:nvSpPr>
          <p:cNvPr id="4" name="正方形/長方形 3">
            <a:extLst>
              <a:ext uri="{FF2B5EF4-FFF2-40B4-BE49-F238E27FC236}">
                <a16:creationId xmlns:a16="http://schemas.microsoft.com/office/drawing/2014/main" id="{3CFAF2AB-46EF-4550-9052-28BEA46B726B}"/>
              </a:ext>
            </a:extLst>
          </p:cNvPr>
          <p:cNvSpPr/>
          <p:nvPr/>
        </p:nvSpPr>
        <p:spPr>
          <a:xfrm>
            <a:off x="1097277" y="2000250"/>
            <a:ext cx="2436495" cy="819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t>テーマ設定</a:t>
            </a:r>
          </a:p>
        </p:txBody>
      </p:sp>
      <p:sp>
        <p:nvSpPr>
          <p:cNvPr id="5" name="正方形/長方形 4">
            <a:extLst>
              <a:ext uri="{FF2B5EF4-FFF2-40B4-BE49-F238E27FC236}">
                <a16:creationId xmlns:a16="http://schemas.microsoft.com/office/drawing/2014/main" id="{5FD6B5C8-5B7E-42B9-B51D-910D2D22869A}"/>
              </a:ext>
            </a:extLst>
          </p:cNvPr>
          <p:cNvSpPr/>
          <p:nvPr/>
        </p:nvSpPr>
        <p:spPr>
          <a:xfrm>
            <a:off x="1097276" y="3991511"/>
            <a:ext cx="2436495" cy="819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t>執筆・校正</a:t>
            </a:r>
            <a:endParaRPr kumimoji="1" lang="en-US" altLang="ja-JP" sz="3200" dirty="0"/>
          </a:p>
        </p:txBody>
      </p:sp>
      <p:sp>
        <p:nvSpPr>
          <p:cNvPr id="7" name="テキスト ボックス 6">
            <a:extLst>
              <a:ext uri="{FF2B5EF4-FFF2-40B4-BE49-F238E27FC236}">
                <a16:creationId xmlns:a16="http://schemas.microsoft.com/office/drawing/2014/main" id="{7AC9716C-7F50-46AE-8C83-A4BD0A3CBB44}"/>
              </a:ext>
            </a:extLst>
          </p:cNvPr>
          <p:cNvSpPr txBox="1"/>
          <p:nvPr/>
        </p:nvSpPr>
        <p:spPr>
          <a:xfrm>
            <a:off x="1097276" y="2909471"/>
            <a:ext cx="6246498" cy="646331"/>
          </a:xfrm>
          <a:prstGeom prst="rect">
            <a:avLst/>
          </a:prstGeom>
          <a:noFill/>
        </p:spPr>
        <p:txBody>
          <a:bodyPr wrap="square" rtlCol="0">
            <a:spAutoFit/>
          </a:bodyPr>
          <a:lstStyle/>
          <a:p>
            <a:r>
              <a:rPr kumimoji="1" lang="ja-JP" altLang="en-US" dirty="0"/>
              <a:t>・授業で出された課題に沿うよう、何を書くのかを決める</a:t>
            </a:r>
            <a:endParaRPr kumimoji="1" lang="en-US" altLang="ja-JP" dirty="0"/>
          </a:p>
          <a:p>
            <a:r>
              <a:rPr kumimoji="1" lang="ja-JP" altLang="en-US" dirty="0"/>
              <a:t>・仮説を設定する</a:t>
            </a:r>
            <a:endParaRPr kumimoji="1" lang="en-US" altLang="ja-JP" dirty="0"/>
          </a:p>
        </p:txBody>
      </p:sp>
      <p:sp>
        <p:nvSpPr>
          <p:cNvPr id="8" name="テキスト ボックス 7">
            <a:extLst>
              <a:ext uri="{FF2B5EF4-FFF2-40B4-BE49-F238E27FC236}">
                <a16:creationId xmlns:a16="http://schemas.microsoft.com/office/drawing/2014/main" id="{3BD803BD-D1C3-48FE-AA3C-F86E18358A5A}"/>
              </a:ext>
            </a:extLst>
          </p:cNvPr>
          <p:cNvSpPr txBox="1"/>
          <p:nvPr/>
        </p:nvSpPr>
        <p:spPr>
          <a:xfrm>
            <a:off x="1097276" y="4905165"/>
            <a:ext cx="5810250" cy="923330"/>
          </a:xfrm>
          <a:prstGeom prst="rect">
            <a:avLst/>
          </a:prstGeom>
          <a:noFill/>
        </p:spPr>
        <p:txBody>
          <a:bodyPr wrap="square" rtlCol="0">
            <a:spAutoFit/>
          </a:bodyPr>
          <a:lstStyle/>
          <a:p>
            <a:r>
              <a:rPr kumimoji="1" lang="ja-JP" altLang="en-US" dirty="0"/>
              <a:t>・本論で仮説にかかわるデータや事例を提示する</a:t>
            </a:r>
            <a:endParaRPr kumimoji="1" lang="en-US" altLang="ja-JP" dirty="0"/>
          </a:p>
          <a:p>
            <a:r>
              <a:rPr kumimoji="1" lang="ja-JP" altLang="en-US" dirty="0"/>
              <a:t>・結論で言いたいことをまとめる（仮説は指示されたか？）</a:t>
            </a:r>
            <a:endParaRPr kumimoji="1" lang="en-US" altLang="ja-JP" dirty="0"/>
          </a:p>
          <a:p>
            <a:r>
              <a:rPr kumimoji="1" lang="ja-JP" altLang="en-US" dirty="0"/>
              <a:t>・全体の文章を整える</a:t>
            </a:r>
            <a:endParaRPr kumimoji="1" lang="en-US" altLang="ja-JP" dirty="0"/>
          </a:p>
        </p:txBody>
      </p:sp>
      <p:grpSp>
        <p:nvGrpSpPr>
          <p:cNvPr id="13" name="グループ化 12">
            <a:extLst>
              <a:ext uri="{FF2B5EF4-FFF2-40B4-BE49-F238E27FC236}">
                <a16:creationId xmlns:a16="http://schemas.microsoft.com/office/drawing/2014/main" id="{57C6023E-7EB4-411A-AAF2-4317C1796506}"/>
              </a:ext>
            </a:extLst>
          </p:cNvPr>
          <p:cNvGrpSpPr/>
          <p:nvPr/>
        </p:nvGrpSpPr>
        <p:grpSpPr>
          <a:xfrm>
            <a:off x="6126480" y="2685840"/>
            <a:ext cx="5859780" cy="2219325"/>
            <a:chOff x="6126480" y="2685840"/>
            <a:chExt cx="5859780" cy="2219325"/>
          </a:xfrm>
        </p:grpSpPr>
        <p:sp>
          <p:nvSpPr>
            <p:cNvPr id="11" name="矢印: 右 10">
              <a:extLst>
                <a:ext uri="{FF2B5EF4-FFF2-40B4-BE49-F238E27FC236}">
                  <a16:creationId xmlns:a16="http://schemas.microsoft.com/office/drawing/2014/main" id="{2616514D-0A58-42E5-A5B5-D2D18FFC5BB7}"/>
                </a:ext>
              </a:extLst>
            </p:cNvPr>
            <p:cNvSpPr/>
            <p:nvPr/>
          </p:nvSpPr>
          <p:spPr>
            <a:xfrm>
              <a:off x="6126480" y="3429000"/>
              <a:ext cx="1866900" cy="923331"/>
            </a:xfrm>
            <a:prstGeom prst="rightArrow">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星: 7 pt 11">
              <a:extLst>
                <a:ext uri="{FF2B5EF4-FFF2-40B4-BE49-F238E27FC236}">
                  <a16:creationId xmlns:a16="http://schemas.microsoft.com/office/drawing/2014/main" id="{EC335BDE-8A13-4429-832B-D51E4A4F7D40}"/>
                </a:ext>
              </a:extLst>
            </p:cNvPr>
            <p:cNvSpPr/>
            <p:nvPr/>
          </p:nvSpPr>
          <p:spPr>
            <a:xfrm>
              <a:off x="8147685" y="2685840"/>
              <a:ext cx="3838575" cy="2219325"/>
            </a:xfrm>
            <a:prstGeom prst="star7">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どちらも</a:t>
              </a:r>
              <a:endParaRPr kumimoji="1" lang="en-US" altLang="ja-JP" sz="2800" dirty="0"/>
            </a:p>
            <a:p>
              <a:pPr algn="ctr"/>
              <a:r>
                <a:rPr kumimoji="1" lang="ja-JP" altLang="en-US" sz="2800" dirty="0"/>
                <a:t>文献収集が</a:t>
              </a:r>
              <a:endParaRPr kumimoji="1" lang="en-US" altLang="ja-JP" sz="2800" dirty="0"/>
            </a:p>
            <a:p>
              <a:pPr algn="ctr"/>
              <a:r>
                <a:rPr kumimoji="1" lang="ja-JP" altLang="en-US" sz="2800" dirty="0"/>
                <a:t>大事！</a:t>
              </a:r>
            </a:p>
          </p:txBody>
        </p:sp>
      </p:grpSp>
    </p:spTree>
    <p:extLst>
      <p:ext uri="{BB962C8B-B14F-4D97-AF65-F5344CB8AC3E}">
        <p14:creationId xmlns:p14="http://schemas.microsoft.com/office/powerpoint/2010/main" val="20608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90B0E4-53FE-4F4F-9F0D-693923ADDD82}"/>
              </a:ext>
            </a:extLst>
          </p:cNvPr>
          <p:cNvSpPr>
            <a:spLocks noGrp="1"/>
          </p:cNvSpPr>
          <p:nvPr>
            <p:ph type="title"/>
          </p:nvPr>
        </p:nvSpPr>
        <p:spPr>
          <a:xfrm>
            <a:off x="1097280" y="286603"/>
            <a:ext cx="10058400" cy="1450757"/>
          </a:xfrm>
        </p:spPr>
        <p:txBody>
          <a:bodyPr/>
          <a:lstStyle/>
          <a:p>
            <a:r>
              <a:rPr lang="ja-JP" altLang="en-US" dirty="0"/>
              <a:t>文献の種類</a:t>
            </a:r>
            <a:endParaRPr kumimoji="1" lang="ja-JP" altLang="en-US" dirty="0"/>
          </a:p>
        </p:txBody>
      </p:sp>
      <p:grpSp>
        <p:nvGrpSpPr>
          <p:cNvPr id="14" name="グループ化 13">
            <a:extLst>
              <a:ext uri="{FF2B5EF4-FFF2-40B4-BE49-F238E27FC236}">
                <a16:creationId xmlns:a16="http://schemas.microsoft.com/office/drawing/2014/main" id="{07D86DEA-6EC6-4E22-8547-5F7BB7729AA8}"/>
              </a:ext>
            </a:extLst>
          </p:cNvPr>
          <p:cNvGrpSpPr/>
          <p:nvPr/>
        </p:nvGrpSpPr>
        <p:grpSpPr>
          <a:xfrm>
            <a:off x="668171" y="1869865"/>
            <a:ext cx="5458309" cy="3787985"/>
            <a:chOff x="777238" y="1869865"/>
            <a:chExt cx="5458309" cy="3787985"/>
          </a:xfrm>
        </p:grpSpPr>
        <p:grpSp>
          <p:nvGrpSpPr>
            <p:cNvPr id="7" name="グループ化 6">
              <a:extLst>
                <a:ext uri="{FF2B5EF4-FFF2-40B4-BE49-F238E27FC236}">
                  <a16:creationId xmlns:a16="http://schemas.microsoft.com/office/drawing/2014/main" id="{CD4167D7-5224-4494-9DB8-A593717DB010}"/>
                </a:ext>
              </a:extLst>
            </p:cNvPr>
            <p:cNvGrpSpPr/>
            <p:nvPr/>
          </p:nvGrpSpPr>
          <p:grpSpPr>
            <a:xfrm>
              <a:off x="777238" y="1869865"/>
              <a:ext cx="5458309" cy="3787985"/>
              <a:chOff x="777238" y="1869865"/>
              <a:chExt cx="5458309" cy="3787985"/>
            </a:xfrm>
          </p:grpSpPr>
          <p:sp>
            <p:nvSpPr>
              <p:cNvPr id="5" name="四角形: 角を丸くする 4">
                <a:extLst>
                  <a:ext uri="{FF2B5EF4-FFF2-40B4-BE49-F238E27FC236}">
                    <a16:creationId xmlns:a16="http://schemas.microsoft.com/office/drawing/2014/main" id="{CD655FC1-C4C7-46B7-8515-8979B80E12EE}"/>
                  </a:ext>
                </a:extLst>
              </p:cNvPr>
              <p:cNvSpPr/>
              <p:nvPr/>
            </p:nvSpPr>
            <p:spPr>
              <a:xfrm>
                <a:off x="777238" y="2466975"/>
                <a:ext cx="5458309" cy="3190875"/>
              </a:xfrm>
              <a:prstGeom prst="round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8356C5D-346C-4824-9F70-94E304D12B37}"/>
                  </a:ext>
                </a:extLst>
              </p:cNvPr>
              <p:cNvSpPr/>
              <p:nvPr/>
            </p:nvSpPr>
            <p:spPr>
              <a:xfrm>
                <a:off x="1934883" y="1869865"/>
                <a:ext cx="3103245" cy="9069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t>図書・雑誌論文</a:t>
                </a:r>
                <a:endParaRPr kumimoji="1" lang="en-US" altLang="ja-JP" sz="3200" dirty="0"/>
              </a:p>
            </p:txBody>
          </p:sp>
        </p:grpSp>
        <p:sp>
          <p:nvSpPr>
            <p:cNvPr id="6" name="テキスト ボックス 5">
              <a:extLst>
                <a:ext uri="{FF2B5EF4-FFF2-40B4-BE49-F238E27FC236}">
                  <a16:creationId xmlns:a16="http://schemas.microsoft.com/office/drawing/2014/main" id="{FF1AB8A6-67D0-43C4-9585-68EEE3D5B03C}"/>
                </a:ext>
              </a:extLst>
            </p:cNvPr>
            <p:cNvSpPr txBox="1"/>
            <p:nvPr/>
          </p:nvSpPr>
          <p:spPr>
            <a:xfrm>
              <a:off x="992505" y="3051599"/>
              <a:ext cx="4988002" cy="2554545"/>
            </a:xfrm>
            <a:prstGeom prst="rect">
              <a:avLst/>
            </a:prstGeom>
            <a:noFill/>
          </p:spPr>
          <p:txBody>
            <a:bodyPr wrap="square" rtlCol="0">
              <a:spAutoFit/>
            </a:bodyPr>
            <a:lstStyle/>
            <a:p>
              <a:r>
                <a:rPr kumimoji="1" lang="ja-JP" altLang="en-US" sz="2000" dirty="0"/>
                <a:t>図書館で借りられる本やいわゆる「論文」。</a:t>
              </a:r>
              <a:endParaRPr kumimoji="1" lang="en-US" altLang="ja-JP" sz="2000" dirty="0"/>
            </a:p>
            <a:p>
              <a:endParaRPr kumimoji="1" lang="en-US" altLang="ja-JP" sz="2000" dirty="0"/>
            </a:p>
            <a:p>
              <a:r>
                <a:rPr kumimoji="1" lang="ja-JP" altLang="en-US" sz="2000" dirty="0"/>
                <a:t>・</a:t>
              </a:r>
              <a:r>
                <a:rPr kumimoji="1" lang="en-US" altLang="ja-JP" sz="2000" dirty="0"/>
                <a:t>OPAC</a:t>
              </a:r>
              <a:r>
                <a:rPr kumimoji="1" lang="ja-JP" altLang="en-US" sz="2000" dirty="0"/>
                <a:t>（立教大学図書館蔵書目録）</a:t>
              </a:r>
              <a:endParaRPr kumimoji="1" lang="en-US" altLang="ja-JP" sz="2000" dirty="0"/>
            </a:p>
            <a:p>
              <a:r>
                <a:rPr kumimoji="1" lang="ja-JP" altLang="en-US" sz="2000" dirty="0"/>
                <a:t>・</a:t>
              </a:r>
              <a:r>
                <a:rPr kumimoji="1" lang="en-US" altLang="ja-JP" sz="2000" dirty="0" err="1"/>
                <a:t>CiNii</a:t>
              </a:r>
              <a:r>
                <a:rPr kumimoji="1" lang="en-US" altLang="ja-JP" sz="2000" dirty="0"/>
                <a:t> Articles</a:t>
              </a:r>
            </a:p>
            <a:p>
              <a:r>
                <a:rPr kumimoji="1" lang="ja-JP" altLang="en-US" sz="2000" dirty="0"/>
                <a:t>・</a:t>
              </a:r>
              <a:r>
                <a:rPr kumimoji="1" lang="en-US" altLang="ja-JP" sz="2000" dirty="0"/>
                <a:t>J-STAGE</a:t>
              </a:r>
            </a:p>
            <a:p>
              <a:r>
                <a:rPr kumimoji="1" lang="ja-JP" altLang="en-US" sz="2000" dirty="0"/>
                <a:t>・</a:t>
              </a:r>
              <a:r>
                <a:rPr kumimoji="1" lang="en-US" altLang="ja-JP" sz="2000" dirty="0"/>
                <a:t>Google Scholar</a:t>
              </a:r>
            </a:p>
            <a:p>
              <a:r>
                <a:rPr kumimoji="1" lang="ja-JP" altLang="en-US" sz="2000" dirty="0"/>
                <a:t>・</a:t>
              </a:r>
              <a:r>
                <a:rPr kumimoji="1" lang="en-US" altLang="ja-JP" sz="2000" dirty="0"/>
                <a:t>Science Direct</a:t>
              </a:r>
            </a:p>
            <a:p>
              <a:pPr algn="r"/>
              <a:r>
                <a:rPr kumimoji="1" lang="ja-JP" altLang="en-US" sz="2000" dirty="0"/>
                <a:t>などで検索可！</a:t>
              </a:r>
            </a:p>
          </p:txBody>
        </p:sp>
      </p:grpSp>
      <p:grpSp>
        <p:nvGrpSpPr>
          <p:cNvPr id="15" name="グループ化 14">
            <a:extLst>
              <a:ext uri="{FF2B5EF4-FFF2-40B4-BE49-F238E27FC236}">
                <a16:creationId xmlns:a16="http://schemas.microsoft.com/office/drawing/2014/main" id="{B12BF3E5-878F-42F0-8E7E-61A539930619}"/>
              </a:ext>
            </a:extLst>
          </p:cNvPr>
          <p:cNvGrpSpPr/>
          <p:nvPr/>
        </p:nvGrpSpPr>
        <p:grpSpPr>
          <a:xfrm>
            <a:off x="6341747" y="1869865"/>
            <a:ext cx="5458309" cy="3832960"/>
            <a:chOff x="6450814" y="1869865"/>
            <a:chExt cx="5458309" cy="3832960"/>
          </a:xfrm>
        </p:grpSpPr>
        <p:grpSp>
          <p:nvGrpSpPr>
            <p:cNvPr id="8" name="グループ化 7">
              <a:extLst>
                <a:ext uri="{FF2B5EF4-FFF2-40B4-BE49-F238E27FC236}">
                  <a16:creationId xmlns:a16="http://schemas.microsoft.com/office/drawing/2014/main" id="{0A2ADE9E-3122-470D-AAE1-8BC6322C2F01}"/>
                </a:ext>
              </a:extLst>
            </p:cNvPr>
            <p:cNvGrpSpPr/>
            <p:nvPr/>
          </p:nvGrpSpPr>
          <p:grpSpPr>
            <a:xfrm>
              <a:off x="6450814" y="1869865"/>
              <a:ext cx="5458309" cy="3787985"/>
              <a:chOff x="777238" y="1869865"/>
              <a:chExt cx="5458309" cy="3787985"/>
            </a:xfrm>
          </p:grpSpPr>
          <p:sp>
            <p:nvSpPr>
              <p:cNvPr id="9" name="四角形: 角を丸くする 8">
                <a:extLst>
                  <a:ext uri="{FF2B5EF4-FFF2-40B4-BE49-F238E27FC236}">
                    <a16:creationId xmlns:a16="http://schemas.microsoft.com/office/drawing/2014/main" id="{F9B2851C-D602-4E29-A5AF-CEAB4DB929FF}"/>
                  </a:ext>
                </a:extLst>
              </p:cNvPr>
              <p:cNvSpPr/>
              <p:nvPr/>
            </p:nvSpPr>
            <p:spPr>
              <a:xfrm>
                <a:off x="777238" y="2466975"/>
                <a:ext cx="5458309" cy="3190875"/>
              </a:xfrm>
              <a:prstGeom prst="round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133233AB-8117-42D5-9C02-A95D3763CDBE}"/>
                  </a:ext>
                </a:extLst>
              </p:cNvPr>
              <p:cNvSpPr/>
              <p:nvPr/>
            </p:nvSpPr>
            <p:spPr>
              <a:xfrm>
                <a:off x="1934883" y="1869865"/>
                <a:ext cx="3103245" cy="9069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t>新聞・雑誌記事</a:t>
                </a:r>
                <a:endParaRPr kumimoji="1" lang="en-US" altLang="ja-JP" sz="3200" dirty="0"/>
              </a:p>
            </p:txBody>
          </p:sp>
        </p:grpSp>
        <p:sp>
          <p:nvSpPr>
            <p:cNvPr id="13" name="テキスト ボックス 12">
              <a:extLst>
                <a:ext uri="{FF2B5EF4-FFF2-40B4-BE49-F238E27FC236}">
                  <a16:creationId xmlns:a16="http://schemas.microsoft.com/office/drawing/2014/main" id="{D3CFDA46-B99E-4C4D-B81D-ACE1BCEF5EDE}"/>
                </a:ext>
              </a:extLst>
            </p:cNvPr>
            <p:cNvSpPr txBox="1"/>
            <p:nvPr/>
          </p:nvSpPr>
          <p:spPr>
            <a:xfrm>
              <a:off x="6685967" y="2840503"/>
              <a:ext cx="4988002" cy="2862322"/>
            </a:xfrm>
            <a:prstGeom prst="rect">
              <a:avLst/>
            </a:prstGeom>
            <a:noFill/>
          </p:spPr>
          <p:txBody>
            <a:bodyPr wrap="square" rtlCol="0">
              <a:spAutoFit/>
            </a:bodyPr>
            <a:lstStyle/>
            <a:p>
              <a:r>
                <a:rPr kumimoji="1" lang="ja-JP" altLang="en-US" sz="2000" dirty="0"/>
                <a:t>過去の事例や専門家による論評などが</a:t>
              </a:r>
              <a:endParaRPr kumimoji="1" lang="en-US" altLang="ja-JP" sz="2000" dirty="0"/>
            </a:p>
            <a:p>
              <a:r>
                <a:rPr kumimoji="1" lang="ja-JP" altLang="en-US" sz="2000" dirty="0"/>
                <a:t>載っていることも。</a:t>
              </a:r>
              <a:endParaRPr kumimoji="1" lang="en-US" altLang="ja-JP" sz="2000" dirty="0"/>
            </a:p>
            <a:p>
              <a:endParaRPr kumimoji="1" lang="en-US" altLang="ja-JP" sz="2000" dirty="0"/>
            </a:p>
            <a:p>
              <a:r>
                <a:rPr kumimoji="1" lang="ja-JP" altLang="en-US" sz="2000" dirty="0"/>
                <a:t>・日経テレコン</a:t>
              </a:r>
              <a:r>
                <a:rPr kumimoji="1" lang="en-US" altLang="ja-JP" sz="2000" dirty="0"/>
                <a:t>21</a:t>
              </a:r>
            </a:p>
            <a:p>
              <a:r>
                <a:rPr kumimoji="1" lang="ja-JP" altLang="en-US" sz="2000" dirty="0"/>
                <a:t>・聞蔵ビジュアル</a:t>
              </a:r>
              <a:endParaRPr kumimoji="1" lang="en-US" altLang="ja-JP" sz="2000" dirty="0"/>
            </a:p>
            <a:p>
              <a:r>
                <a:rPr kumimoji="1" lang="ja-JP" altLang="en-US" sz="2000" dirty="0"/>
                <a:t>・ヨミダス</a:t>
              </a:r>
              <a:endParaRPr kumimoji="1" lang="en-US" altLang="ja-JP" sz="2000" dirty="0"/>
            </a:p>
            <a:p>
              <a:r>
                <a:rPr kumimoji="1" lang="ja-JP" altLang="en-US" sz="2000" dirty="0"/>
                <a:t>・</a:t>
              </a:r>
              <a:r>
                <a:rPr kumimoji="1" lang="en-US" altLang="ja-JP" sz="2000" dirty="0"/>
                <a:t>Nexis Uni</a:t>
              </a:r>
            </a:p>
            <a:p>
              <a:r>
                <a:rPr kumimoji="1" lang="ja-JP" altLang="en-US" sz="2000" dirty="0"/>
                <a:t>・大宅壮一文庫</a:t>
              </a:r>
              <a:endParaRPr kumimoji="1" lang="en-US" altLang="ja-JP" sz="2000" dirty="0"/>
            </a:p>
            <a:p>
              <a:pPr algn="r"/>
              <a:r>
                <a:rPr kumimoji="1" lang="ja-JP" altLang="en-US" sz="2000" dirty="0"/>
                <a:t>などで検索可！</a:t>
              </a:r>
            </a:p>
          </p:txBody>
        </p:sp>
      </p:grpSp>
      <p:sp>
        <p:nvSpPr>
          <p:cNvPr id="3" name="テキスト ボックス 2">
            <a:extLst>
              <a:ext uri="{FF2B5EF4-FFF2-40B4-BE49-F238E27FC236}">
                <a16:creationId xmlns:a16="http://schemas.microsoft.com/office/drawing/2014/main" id="{E1C3C329-91F0-4BB9-8B52-D01DFD534C65}"/>
              </a:ext>
            </a:extLst>
          </p:cNvPr>
          <p:cNvSpPr txBox="1"/>
          <p:nvPr/>
        </p:nvSpPr>
        <p:spPr>
          <a:xfrm>
            <a:off x="883438" y="5886092"/>
            <a:ext cx="9522434" cy="369332"/>
          </a:xfrm>
          <a:prstGeom prst="rect">
            <a:avLst/>
          </a:prstGeom>
          <a:noFill/>
        </p:spPr>
        <p:txBody>
          <a:bodyPr wrap="square" rtlCol="0">
            <a:spAutoFit/>
          </a:bodyPr>
          <a:lstStyle/>
          <a:p>
            <a:r>
              <a:rPr kumimoji="1" lang="en-US" altLang="ja-JP" dirty="0"/>
              <a:t>※</a:t>
            </a:r>
            <a:r>
              <a:rPr kumimoji="1" lang="ja-JP" altLang="en-US" dirty="0"/>
              <a:t>図書館</a:t>
            </a:r>
            <a:r>
              <a:rPr kumimoji="1" lang="en-US" altLang="ja-JP" dirty="0"/>
              <a:t>Web</a:t>
            </a:r>
            <a:r>
              <a:rPr kumimoji="1" lang="ja-JP" altLang="en-US" dirty="0"/>
              <a:t>サイト（ </a:t>
            </a:r>
            <a:r>
              <a:rPr kumimoji="1" lang="en-US" altLang="ja-JP" dirty="0"/>
              <a:t>http://library.rikkyo.ac.jp/librarypress/search/ </a:t>
            </a:r>
            <a:r>
              <a:rPr kumimoji="1" lang="ja-JP" altLang="en-US" dirty="0"/>
              <a:t>）からアクセスできます</a:t>
            </a:r>
          </a:p>
        </p:txBody>
      </p:sp>
    </p:spTree>
    <p:extLst>
      <p:ext uri="{BB962C8B-B14F-4D97-AF65-F5344CB8AC3E}">
        <p14:creationId xmlns:p14="http://schemas.microsoft.com/office/powerpoint/2010/main" val="2463961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90B0E4-53FE-4F4F-9F0D-693923ADDD82}"/>
              </a:ext>
            </a:extLst>
          </p:cNvPr>
          <p:cNvSpPr>
            <a:spLocks noGrp="1"/>
          </p:cNvSpPr>
          <p:nvPr>
            <p:ph type="title"/>
          </p:nvPr>
        </p:nvSpPr>
        <p:spPr>
          <a:xfrm>
            <a:off x="1097280" y="286603"/>
            <a:ext cx="10058400" cy="1450757"/>
          </a:xfrm>
        </p:spPr>
        <p:txBody>
          <a:bodyPr>
            <a:normAutofit/>
          </a:bodyPr>
          <a:lstStyle/>
          <a:p>
            <a:r>
              <a:rPr lang="ja-JP" altLang="en-US" dirty="0"/>
              <a:t>「雑誌論文」とは</a:t>
            </a:r>
            <a:endParaRPr kumimoji="1" lang="ja-JP" altLang="en-US" dirty="0"/>
          </a:p>
        </p:txBody>
      </p:sp>
      <p:sp>
        <p:nvSpPr>
          <p:cNvPr id="3" name="コンテンツ プレースホルダー 2">
            <a:extLst>
              <a:ext uri="{FF2B5EF4-FFF2-40B4-BE49-F238E27FC236}">
                <a16:creationId xmlns:a16="http://schemas.microsoft.com/office/drawing/2014/main" id="{7FBDE7EF-EBC8-48B9-BD06-82EBF0846E3A}"/>
              </a:ext>
            </a:extLst>
          </p:cNvPr>
          <p:cNvSpPr>
            <a:spLocks noGrp="1"/>
          </p:cNvSpPr>
          <p:nvPr>
            <p:ph idx="1"/>
          </p:nvPr>
        </p:nvSpPr>
        <p:spPr>
          <a:xfrm>
            <a:off x="1055371" y="1845734"/>
            <a:ext cx="10100309" cy="4278841"/>
          </a:xfrm>
        </p:spPr>
        <p:txBody>
          <a:bodyPr>
            <a:normAutofit/>
          </a:bodyPr>
          <a:lstStyle/>
          <a:p>
            <a:r>
              <a:rPr lang="ja-JP" altLang="en-US" dirty="0"/>
              <a:t>「学会」＝研究者のサークル</a:t>
            </a:r>
            <a:endParaRPr lang="en-US" altLang="ja-JP" dirty="0"/>
          </a:p>
          <a:p>
            <a:r>
              <a:rPr lang="ja-JP" altLang="en-US" dirty="0"/>
              <a:t>学会誌</a:t>
            </a:r>
            <a:r>
              <a:rPr lang="en-US" altLang="ja-JP" dirty="0"/>
              <a:t>…</a:t>
            </a:r>
            <a:r>
              <a:rPr lang="ja-JP" altLang="en-US" dirty="0"/>
              <a:t>学会が定期的に発行している学術雑誌（論文のみが掲載されている雑誌）</a:t>
            </a:r>
            <a:endParaRPr lang="en-US" altLang="ja-JP" dirty="0"/>
          </a:p>
          <a:p>
            <a:pPr marL="0" indent="0">
              <a:buNone/>
            </a:pPr>
            <a:endParaRPr lang="en-US" altLang="ja-JP" sz="1700" dirty="0"/>
          </a:p>
          <a:p>
            <a:r>
              <a:rPr lang="ja-JP" altLang="en-US" sz="1700" dirty="0"/>
              <a:t>　　 　　　　　　　　　　　　　　　　　　　　　　例：日本心理学会の「心理学研究」　など</a:t>
            </a:r>
            <a:endParaRPr lang="en-US" altLang="ja-JP" sz="1700" dirty="0"/>
          </a:p>
          <a:p>
            <a:endParaRPr lang="en-US" altLang="ja-JP" sz="1700" dirty="0"/>
          </a:p>
          <a:p>
            <a:endParaRPr lang="en-US" altLang="ja-JP" sz="1700" dirty="0"/>
          </a:p>
        </p:txBody>
      </p:sp>
      <p:grpSp>
        <p:nvGrpSpPr>
          <p:cNvPr id="7" name="グループ化 6">
            <a:extLst>
              <a:ext uri="{FF2B5EF4-FFF2-40B4-BE49-F238E27FC236}">
                <a16:creationId xmlns:a16="http://schemas.microsoft.com/office/drawing/2014/main" id="{20E7201C-2ABF-4A86-A29F-28709CE50CE8}"/>
              </a:ext>
            </a:extLst>
          </p:cNvPr>
          <p:cNvGrpSpPr/>
          <p:nvPr/>
        </p:nvGrpSpPr>
        <p:grpSpPr>
          <a:xfrm>
            <a:off x="327131" y="4046227"/>
            <a:ext cx="11126510" cy="2186722"/>
            <a:chOff x="317606" y="3937853"/>
            <a:chExt cx="11126510" cy="2186722"/>
          </a:xfrm>
        </p:grpSpPr>
        <p:grpSp>
          <p:nvGrpSpPr>
            <p:cNvPr id="15" name="グループ化 14">
              <a:extLst>
                <a:ext uri="{FF2B5EF4-FFF2-40B4-BE49-F238E27FC236}">
                  <a16:creationId xmlns:a16="http://schemas.microsoft.com/office/drawing/2014/main" id="{FEF0FD8D-57D3-4FB4-A174-CBAA06E098CE}"/>
                </a:ext>
              </a:extLst>
            </p:cNvPr>
            <p:cNvGrpSpPr/>
            <p:nvPr/>
          </p:nvGrpSpPr>
          <p:grpSpPr>
            <a:xfrm>
              <a:off x="485291" y="3937853"/>
              <a:ext cx="10958825" cy="2186722"/>
              <a:chOff x="777238" y="2716106"/>
              <a:chExt cx="5458309" cy="2941744"/>
            </a:xfrm>
          </p:grpSpPr>
          <p:grpSp>
            <p:nvGrpSpPr>
              <p:cNvPr id="16" name="グループ化 15">
                <a:extLst>
                  <a:ext uri="{FF2B5EF4-FFF2-40B4-BE49-F238E27FC236}">
                    <a16:creationId xmlns:a16="http://schemas.microsoft.com/office/drawing/2014/main" id="{F83326D0-16ED-4E94-8E3F-28FA1CA8DBBD}"/>
                  </a:ext>
                </a:extLst>
              </p:cNvPr>
              <p:cNvGrpSpPr/>
              <p:nvPr/>
            </p:nvGrpSpPr>
            <p:grpSpPr>
              <a:xfrm>
                <a:off x="777238" y="2716106"/>
                <a:ext cx="5458309" cy="2941744"/>
                <a:chOff x="777238" y="2716106"/>
                <a:chExt cx="5458309" cy="2941744"/>
              </a:xfrm>
            </p:grpSpPr>
            <p:sp>
              <p:nvSpPr>
                <p:cNvPr id="18" name="四角形: 角を丸くする 17">
                  <a:extLst>
                    <a:ext uri="{FF2B5EF4-FFF2-40B4-BE49-F238E27FC236}">
                      <a16:creationId xmlns:a16="http://schemas.microsoft.com/office/drawing/2014/main" id="{BCFE5C9F-08BC-46B3-BE94-1E18E9DE91A5}"/>
                    </a:ext>
                  </a:extLst>
                </p:cNvPr>
                <p:cNvSpPr/>
                <p:nvPr/>
              </p:nvSpPr>
              <p:spPr>
                <a:xfrm>
                  <a:off x="777238" y="3051599"/>
                  <a:ext cx="5458309" cy="2606251"/>
                </a:xfrm>
                <a:prstGeom prst="roundRect">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5CBB92ED-4EC4-48DA-A61A-5E6A178EABEA}"/>
                    </a:ext>
                  </a:extLst>
                </p:cNvPr>
                <p:cNvSpPr/>
                <p:nvPr/>
              </p:nvSpPr>
              <p:spPr>
                <a:xfrm>
                  <a:off x="1932310" y="2716106"/>
                  <a:ext cx="3103245" cy="4834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学会誌に論文が載る流れ</a:t>
                  </a:r>
                  <a:endParaRPr kumimoji="1" lang="en-US" altLang="ja-JP" sz="2000" dirty="0"/>
                </a:p>
              </p:txBody>
            </p:sp>
          </p:grpSp>
          <p:sp>
            <p:nvSpPr>
              <p:cNvPr id="17" name="テキスト ボックス 16">
                <a:extLst>
                  <a:ext uri="{FF2B5EF4-FFF2-40B4-BE49-F238E27FC236}">
                    <a16:creationId xmlns:a16="http://schemas.microsoft.com/office/drawing/2014/main" id="{B1F7DB4F-2D68-424E-AED6-50DB156CC1A2}"/>
                  </a:ext>
                </a:extLst>
              </p:cNvPr>
              <p:cNvSpPr txBox="1"/>
              <p:nvPr/>
            </p:nvSpPr>
            <p:spPr>
              <a:xfrm>
                <a:off x="992505" y="3051599"/>
                <a:ext cx="4988002" cy="400110"/>
              </a:xfrm>
              <a:prstGeom prst="rect">
                <a:avLst/>
              </a:prstGeom>
              <a:noFill/>
            </p:spPr>
            <p:txBody>
              <a:bodyPr wrap="square" rtlCol="0">
                <a:spAutoFit/>
              </a:bodyPr>
              <a:lstStyle/>
              <a:p>
                <a:endParaRPr kumimoji="1" lang="ja-JP" altLang="en-US" sz="2000" dirty="0"/>
              </a:p>
            </p:txBody>
          </p:sp>
        </p:grpSp>
        <p:sp>
          <p:nvSpPr>
            <p:cNvPr id="21" name="テキスト ボックス 20">
              <a:extLst>
                <a:ext uri="{FF2B5EF4-FFF2-40B4-BE49-F238E27FC236}">
                  <a16:creationId xmlns:a16="http://schemas.microsoft.com/office/drawing/2014/main" id="{2DB7F484-CB2B-4B4D-9D64-335C12693F26}"/>
                </a:ext>
              </a:extLst>
            </p:cNvPr>
            <p:cNvSpPr txBox="1"/>
            <p:nvPr/>
          </p:nvSpPr>
          <p:spPr>
            <a:xfrm>
              <a:off x="317606" y="4960147"/>
              <a:ext cx="2321368" cy="707886"/>
            </a:xfrm>
            <a:prstGeom prst="rect">
              <a:avLst/>
            </a:prstGeom>
            <a:noFill/>
          </p:spPr>
          <p:txBody>
            <a:bodyPr wrap="square">
              <a:spAutoFit/>
            </a:bodyPr>
            <a:lstStyle/>
            <a:p>
              <a:pPr algn="ctr"/>
              <a:r>
                <a:rPr lang="ja-JP" altLang="en-US" sz="2000" dirty="0"/>
                <a:t>研究者が</a:t>
              </a:r>
              <a:endParaRPr lang="en-US" altLang="ja-JP" sz="2000" dirty="0"/>
            </a:p>
            <a:p>
              <a:pPr algn="ctr"/>
              <a:r>
                <a:rPr lang="ja-JP" altLang="en-US" sz="2000" dirty="0"/>
                <a:t>論文を投稿</a:t>
              </a:r>
            </a:p>
          </p:txBody>
        </p:sp>
        <p:sp>
          <p:nvSpPr>
            <p:cNvPr id="4" name="正方形/長方形 3">
              <a:extLst>
                <a:ext uri="{FF2B5EF4-FFF2-40B4-BE49-F238E27FC236}">
                  <a16:creationId xmlns:a16="http://schemas.microsoft.com/office/drawing/2014/main" id="{1BFB531D-2110-4F78-BC41-F738ADF5BEF7}"/>
                </a:ext>
              </a:extLst>
            </p:cNvPr>
            <p:cNvSpPr/>
            <p:nvPr/>
          </p:nvSpPr>
          <p:spPr>
            <a:xfrm>
              <a:off x="8444056" y="4701021"/>
              <a:ext cx="2711624" cy="1226136"/>
            </a:xfrm>
            <a:prstGeom prst="rect">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こうした</a:t>
              </a:r>
              <a:r>
                <a:rPr kumimoji="1" lang="ja-JP" altLang="en-US" dirty="0">
                  <a:solidFill>
                    <a:srgbClr val="FF0000"/>
                  </a:solidFill>
                </a:rPr>
                <a:t>査読</a:t>
              </a:r>
              <a:r>
                <a:rPr kumimoji="1" lang="ja-JP" altLang="en-US" dirty="0"/>
                <a:t>をクリアした</a:t>
              </a:r>
              <a:endParaRPr kumimoji="1" lang="en-US" altLang="ja-JP" dirty="0"/>
            </a:p>
            <a:p>
              <a:pPr algn="ctr"/>
              <a:r>
                <a:rPr kumimoji="1" lang="ja-JP" altLang="en-US" dirty="0"/>
                <a:t>論文だけが</a:t>
              </a:r>
              <a:endParaRPr kumimoji="1" lang="en-US" altLang="ja-JP" dirty="0"/>
            </a:p>
            <a:p>
              <a:pPr algn="ctr"/>
              <a:r>
                <a:rPr kumimoji="1" lang="ja-JP" altLang="en-US" dirty="0"/>
                <a:t>学会誌に載る！</a:t>
              </a:r>
            </a:p>
          </p:txBody>
        </p:sp>
        <p:sp>
          <p:nvSpPr>
            <p:cNvPr id="22" name="テキスト ボックス 21">
              <a:extLst>
                <a:ext uri="{FF2B5EF4-FFF2-40B4-BE49-F238E27FC236}">
                  <a16:creationId xmlns:a16="http://schemas.microsoft.com/office/drawing/2014/main" id="{A9B12692-5A0D-4E9B-A40E-2E6908B344E1}"/>
                </a:ext>
              </a:extLst>
            </p:cNvPr>
            <p:cNvSpPr txBox="1"/>
            <p:nvPr/>
          </p:nvSpPr>
          <p:spPr>
            <a:xfrm>
              <a:off x="3455140" y="4806257"/>
              <a:ext cx="3864418" cy="1015663"/>
            </a:xfrm>
            <a:prstGeom prst="rect">
              <a:avLst/>
            </a:prstGeom>
            <a:noFill/>
          </p:spPr>
          <p:txBody>
            <a:bodyPr wrap="square">
              <a:spAutoFit/>
            </a:bodyPr>
            <a:lstStyle/>
            <a:p>
              <a:pPr algn="ctr"/>
              <a:r>
                <a:rPr lang="ja-JP" altLang="en-US" sz="2000" dirty="0"/>
                <a:t>複数名の研究者による</a:t>
              </a:r>
              <a:endParaRPr lang="en-US" altLang="ja-JP" sz="2000" dirty="0"/>
            </a:p>
            <a:p>
              <a:pPr algn="ctr"/>
              <a:r>
                <a:rPr lang="ja-JP" altLang="en-US" sz="2000" dirty="0"/>
                <a:t>内容のチェック・差し戻し・修正</a:t>
              </a:r>
              <a:r>
                <a:rPr lang="en-US" altLang="ja-JP" sz="2000" dirty="0"/>
                <a:t>…</a:t>
              </a:r>
              <a:r>
                <a:rPr lang="ja-JP" altLang="en-US" sz="2000" dirty="0"/>
                <a:t>（</a:t>
              </a:r>
              <a:r>
                <a:rPr lang="ja-JP" altLang="en-US" sz="2000" dirty="0">
                  <a:solidFill>
                    <a:srgbClr val="FF0000"/>
                  </a:solidFill>
                </a:rPr>
                <a:t>査読</a:t>
              </a:r>
              <a:r>
                <a:rPr lang="ja-JP" altLang="en-US" sz="2000" dirty="0"/>
                <a:t>）</a:t>
              </a:r>
              <a:endParaRPr lang="en-US" altLang="ja-JP" sz="2000" dirty="0"/>
            </a:p>
          </p:txBody>
        </p:sp>
        <p:sp>
          <p:nvSpPr>
            <p:cNvPr id="6" name="矢印: 右 5">
              <a:extLst>
                <a:ext uri="{FF2B5EF4-FFF2-40B4-BE49-F238E27FC236}">
                  <a16:creationId xmlns:a16="http://schemas.microsoft.com/office/drawing/2014/main" id="{2706B56E-C30D-4157-B6F9-0B70A04E66F5}"/>
                </a:ext>
              </a:extLst>
            </p:cNvPr>
            <p:cNvSpPr/>
            <p:nvPr/>
          </p:nvSpPr>
          <p:spPr>
            <a:xfrm>
              <a:off x="2475947" y="5016292"/>
              <a:ext cx="876300" cy="5955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右 23">
              <a:extLst>
                <a:ext uri="{FF2B5EF4-FFF2-40B4-BE49-F238E27FC236}">
                  <a16:creationId xmlns:a16="http://schemas.microsoft.com/office/drawing/2014/main" id="{0F20C8DC-2756-4D9C-981E-4132AB845C9A}"/>
                </a:ext>
              </a:extLst>
            </p:cNvPr>
            <p:cNvSpPr/>
            <p:nvPr/>
          </p:nvSpPr>
          <p:spPr>
            <a:xfrm>
              <a:off x="7464863" y="5023150"/>
              <a:ext cx="876300" cy="5955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694908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90B0E4-53FE-4F4F-9F0D-693923ADDD82}"/>
              </a:ext>
            </a:extLst>
          </p:cNvPr>
          <p:cNvSpPr>
            <a:spLocks noGrp="1"/>
          </p:cNvSpPr>
          <p:nvPr>
            <p:ph type="title"/>
          </p:nvPr>
        </p:nvSpPr>
        <p:spPr/>
        <p:txBody>
          <a:bodyPr/>
          <a:lstStyle/>
          <a:p>
            <a:r>
              <a:rPr lang="ja-JP" altLang="en-US" dirty="0"/>
              <a:t>検索で見つかる論文の種類</a:t>
            </a:r>
            <a:endParaRPr kumimoji="1" lang="ja-JP" altLang="en-US" dirty="0"/>
          </a:p>
        </p:txBody>
      </p:sp>
      <p:sp>
        <p:nvSpPr>
          <p:cNvPr id="3" name="コンテンツ プレースホルダー 2">
            <a:extLst>
              <a:ext uri="{FF2B5EF4-FFF2-40B4-BE49-F238E27FC236}">
                <a16:creationId xmlns:a16="http://schemas.microsoft.com/office/drawing/2014/main" id="{7FBDE7EF-EBC8-48B9-BD06-82EBF0846E3A}"/>
              </a:ext>
            </a:extLst>
          </p:cNvPr>
          <p:cNvSpPr>
            <a:spLocks noGrp="1"/>
          </p:cNvSpPr>
          <p:nvPr>
            <p:ph idx="1"/>
          </p:nvPr>
        </p:nvSpPr>
        <p:spPr>
          <a:xfrm>
            <a:off x="1097280" y="1845734"/>
            <a:ext cx="3112770" cy="4023360"/>
          </a:xfrm>
        </p:spPr>
        <p:txBody>
          <a:bodyPr/>
          <a:lstStyle/>
          <a:p>
            <a:endParaRPr kumimoji="1" lang="en-US" altLang="ja-JP" dirty="0"/>
          </a:p>
          <a:p>
            <a:endParaRPr lang="en-US" altLang="ja-JP" dirty="0"/>
          </a:p>
          <a:p>
            <a:endParaRPr lang="en-US" altLang="ja-JP" dirty="0"/>
          </a:p>
          <a:p>
            <a:endParaRPr lang="en-US" altLang="ja-JP" dirty="0"/>
          </a:p>
          <a:p>
            <a:endParaRPr lang="en-US" altLang="ja-JP" dirty="0"/>
          </a:p>
          <a:p>
            <a:endParaRPr lang="en-US" altLang="ja-JP" dirty="0"/>
          </a:p>
          <a:p>
            <a:endParaRPr kumimoji="1" lang="en-US" altLang="ja-JP" dirty="0"/>
          </a:p>
        </p:txBody>
      </p:sp>
      <p:grpSp>
        <p:nvGrpSpPr>
          <p:cNvPr id="18" name="グループ化 17">
            <a:extLst>
              <a:ext uri="{FF2B5EF4-FFF2-40B4-BE49-F238E27FC236}">
                <a16:creationId xmlns:a16="http://schemas.microsoft.com/office/drawing/2014/main" id="{1162A077-4DA5-4ACC-BF31-2FBA5AD66481}"/>
              </a:ext>
            </a:extLst>
          </p:cNvPr>
          <p:cNvGrpSpPr/>
          <p:nvPr/>
        </p:nvGrpSpPr>
        <p:grpSpPr>
          <a:xfrm>
            <a:off x="1097280" y="1845734"/>
            <a:ext cx="4922520" cy="1783291"/>
            <a:chOff x="1097280" y="2000250"/>
            <a:chExt cx="4922520" cy="1857164"/>
          </a:xfrm>
        </p:grpSpPr>
        <p:sp>
          <p:nvSpPr>
            <p:cNvPr id="5" name="四角形: 角を丸くする 4">
              <a:extLst>
                <a:ext uri="{FF2B5EF4-FFF2-40B4-BE49-F238E27FC236}">
                  <a16:creationId xmlns:a16="http://schemas.microsoft.com/office/drawing/2014/main" id="{0C75D5AB-29E9-4586-8DD7-5C32DEF0D6EA}"/>
                </a:ext>
              </a:extLst>
            </p:cNvPr>
            <p:cNvSpPr/>
            <p:nvPr/>
          </p:nvSpPr>
          <p:spPr>
            <a:xfrm>
              <a:off x="1097280" y="2304839"/>
              <a:ext cx="4922520" cy="1552575"/>
            </a:xfrm>
            <a:prstGeom prst="roundRect">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tx1"/>
                  </a:solidFill>
                </a:rPr>
                <a:t>・実験、調査による研究など</a:t>
              </a:r>
            </a:p>
            <a:p>
              <a:r>
                <a:rPr kumimoji="1" lang="ja-JP" altLang="en-US" sz="2000" dirty="0">
                  <a:solidFill>
                    <a:schemeClr val="tx1"/>
                  </a:solidFill>
                </a:rPr>
                <a:t>・展望、総説、時評</a:t>
              </a:r>
            </a:p>
            <a:p>
              <a:r>
                <a:rPr kumimoji="1" lang="ja-JP" altLang="en-US" sz="2000" dirty="0">
                  <a:solidFill>
                    <a:schemeClr val="tx1"/>
                  </a:solidFill>
                </a:rPr>
                <a:t>・紀要</a:t>
              </a:r>
            </a:p>
          </p:txBody>
        </p:sp>
        <p:sp>
          <p:nvSpPr>
            <p:cNvPr id="17" name="正方形/長方形 16">
              <a:extLst>
                <a:ext uri="{FF2B5EF4-FFF2-40B4-BE49-F238E27FC236}">
                  <a16:creationId xmlns:a16="http://schemas.microsoft.com/office/drawing/2014/main" id="{B06EA7CB-EA10-48F1-858C-D11ABD8D0978}"/>
                </a:ext>
              </a:extLst>
            </p:cNvPr>
            <p:cNvSpPr/>
            <p:nvPr/>
          </p:nvSpPr>
          <p:spPr>
            <a:xfrm>
              <a:off x="1306830" y="2000250"/>
              <a:ext cx="2417445"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solidFill>
                </a:rPr>
                <a:t>いわゆる「論文」</a:t>
              </a:r>
            </a:p>
          </p:txBody>
        </p:sp>
      </p:grpSp>
      <p:grpSp>
        <p:nvGrpSpPr>
          <p:cNvPr id="19" name="グループ化 18">
            <a:extLst>
              <a:ext uri="{FF2B5EF4-FFF2-40B4-BE49-F238E27FC236}">
                <a16:creationId xmlns:a16="http://schemas.microsoft.com/office/drawing/2014/main" id="{B827319C-9AE3-42C4-ADAF-0BF62E2EE007}"/>
              </a:ext>
            </a:extLst>
          </p:cNvPr>
          <p:cNvGrpSpPr/>
          <p:nvPr/>
        </p:nvGrpSpPr>
        <p:grpSpPr>
          <a:xfrm>
            <a:off x="1036320" y="4083367"/>
            <a:ext cx="9304020" cy="1894101"/>
            <a:chOff x="1156745" y="2000250"/>
            <a:chExt cx="4922520" cy="1894101"/>
          </a:xfrm>
        </p:grpSpPr>
        <p:sp>
          <p:nvSpPr>
            <p:cNvPr id="20" name="四角形: 角を丸くする 19">
              <a:extLst>
                <a:ext uri="{FF2B5EF4-FFF2-40B4-BE49-F238E27FC236}">
                  <a16:creationId xmlns:a16="http://schemas.microsoft.com/office/drawing/2014/main" id="{9EE67554-F7DA-485B-9A6C-277A5DF2071E}"/>
                </a:ext>
              </a:extLst>
            </p:cNvPr>
            <p:cNvSpPr/>
            <p:nvPr/>
          </p:nvSpPr>
          <p:spPr>
            <a:xfrm>
              <a:off x="1156745" y="2341776"/>
              <a:ext cx="4922520" cy="1552575"/>
            </a:xfrm>
            <a:prstGeom prst="roundRect">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tx1"/>
                  </a:solidFill>
                </a:rPr>
                <a:t>・学生の卒論、修論など</a:t>
              </a:r>
              <a:r>
                <a:rPr kumimoji="1" lang="en-US" altLang="ja-JP" sz="2000" dirty="0">
                  <a:solidFill>
                    <a:schemeClr val="tx1"/>
                  </a:solidFill>
                </a:rPr>
                <a:t>…</a:t>
              </a:r>
              <a:r>
                <a:rPr kumimoji="1" lang="ja-JP" altLang="en-US" sz="2000" dirty="0">
                  <a:solidFill>
                    <a:schemeClr val="tx1"/>
                  </a:solidFill>
                </a:rPr>
                <a:t>指導教員・学生番号が記載</a:t>
              </a:r>
            </a:p>
            <a:p>
              <a:r>
                <a:rPr kumimoji="1" lang="ja-JP" altLang="en-US" sz="2000" dirty="0">
                  <a:solidFill>
                    <a:schemeClr val="tx1"/>
                  </a:solidFill>
                </a:rPr>
                <a:t>・学会発表の抄録など</a:t>
              </a:r>
              <a:r>
                <a:rPr kumimoji="1" lang="en-US" altLang="ja-JP" sz="2000" dirty="0">
                  <a:solidFill>
                    <a:schemeClr val="tx1"/>
                  </a:solidFill>
                </a:rPr>
                <a:t>…</a:t>
              </a:r>
              <a:r>
                <a:rPr kumimoji="1" lang="ja-JP" altLang="en-US" sz="2000" dirty="0">
                  <a:solidFill>
                    <a:schemeClr val="tx1"/>
                  </a:solidFill>
                </a:rPr>
                <a:t>１ページ～３ページほどの短い研究まとめ</a:t>
              </a:r>
            </a:p>
          </p:txBody>
        </p:sp>
        <p:sp>
          <p:nvSpPr>
            <p:cNvPr id="21" name="正方形/長方形 20">
              <a:extLst>
                <a:ext uri="{FF2B5EF4-FFF2-40B4-BE49-F238E27FC236}">
                  <a16:creationId xmlns:a16="http://schemas.microsoft.com/office/drawing/2014/main" id="{B4DACB76-FE27-4088-A436-7D78D426592B}"/>
                </a:ext>
              </a:extLst>
            </p:cNvPr>
            <p:cNvSpPr/>
            <p:nvPr/>
          </p:nvSpPr>
          <p:spPr>
            <a:xfrm>
              <a:off x="1306830" y="2000250"/>
              <a:ext cx="904165"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solidFill>
                </a:rPr>
                <a:t>例外</a:t>
              </a:r>
            </a:p>
          </p:txBody>
        </p:sp>
      </p:grpSp>
      <p:sp>
        <p:nvSpPr>
          <p:cNvPr id="24" name="矢印: 右 23">
            <a:extLst>
              <a:ext uri="{FF2B5EF4-FFF2-40B4-BE49-F238E27FC236}">
                <a16:creationId xmlns:a16="http://schemas.microsoft.com/office/drawing/2014/main" id="{4DC29E40-5804-4F9F-9906-E2E10024C3AA}"/>
              </a:ext>
            </a:extLst>
          </p:cNvPr>
          <p:cNvSpPr/>
          <p:nvPr/>
        </p:nvSpPr>
        <p:spPr>
          <a:xfrm rot="10800000">
            <a:off x="6296025" y="2533228"/>
            <a:ext cx="1104900" cy="667359"/>
          </a:xfrm>
          <a:prstGeom prst="rightArrow">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EF996E0C-F11E-4436-A3C5-77BD978F0394}"/>
              </a:ext>
            </a:extLst>
          </p:cNvPr>
          <p:cNvSpPr txBox="1"/>
          <p:nvPr/>
        </p:nvSpPr>
        <p:spPr>
          <a:xfrm>
            <a:off x="7492365" y="2661677"/>
            <a:ext cx="3042285" cy="461665"/>
          </a:xfrm>
          <a:prstGeom prst="rect">
            <a:avLst/>
          </a:prstGeom>
          <a:noFill/>
        </p:spPr>
        <p:txBody>
          <a:bodyPr wrap="square" rtlCol="0">
            <a:spAutoFit/>
          </a:bodyPr>
          <a:lstStyle/>
          <a:p>
            <a:r>
              <a:rPr kumimoji="1" lang="ja-JP" altLang="en-US" sz="2400" dirty="0">
                <a:solidFill>
                  <a:srgbClr val="FF0000"/>
                </a:solidFill>
              </a:rPr>
              <a:t>こちらに目を通そう！</a:t>
            </a:r>
          </a:p>
        </p:txBody>
      </p:sp>
    </p:spTree>
    <p:extLst>
      <p:ext uri="{BB962C8B-B14F-4D97-AF65-F5344CB8AC3E}">
        <p14:creationId xmlns:p14="http://schemas.microsoft.com/office/powerpoint/2010/main" val="4166054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055AE0-306A-4711-96C9-4DB63D45953C}"/>
              </a:ext>
            </a:extLst>
          </p:cNvPr>
          <p:cNvSpPr>
            <a:spLocks noGrp="1"/>
          </p:cNvSpPr>
          <p:nvPr>
            <p:ph type="title"/>
          </p:nvPr>
        </p:nvSpPr>
        <p:spPr/>
        <p:txBody>
          <a:bodyPr/>
          <a:lstStyle/>
          <a:p>
            <a:r>
              <a:rPr kumimoji="1" lang="ja-JP" altLang="en-US" dirty="0"/>
              <a:t>信頼性の高い論文を選ぼう！</a:t>
            </a:r>
          </a:p>
        </p:txBody>
      </p:sp>
      <p:sp>
        <p:nvSpPr>
          <p:cNvPr id="3" name="コンテンツ プレースホルダー 2">
            <a:extLst>
              <a:ext uri="{FF2B5EF4-FFF2-40B4-BE49-F238E27FC236}">
                <a16:creationId xmlns:a16="http://schemas.microsoft.com/office/drawing/2014/main" id="{56A7C4C5-F0BE-4005-8548-F1A69682E13A}"/>
              </a:ext>
            </a:extLst>
          </p:cNvPr>
          <p:cNvSpPr>
            <a:spLocks noGrp="1"/>
          </p:cNvSpPr>
          <p:nvPr>
            <p:ph idx="1"/>
          </p:nvPr>
        </p:nvSpPr>
        <p:spPr/>
        <p:txBody>
          <a:bodyPr/>
          <a:lstStyle/>
          <a:p>
            <a:endParaRPr lang="en-US" altLang="ja-JP" dirty="0"/>
          </a:p>
          <a:p>
            <a:endParaRPr kumimoji="1" lang="en-US" altLang="ja-JP" dirty="0"/>
          </a:p>
          <a:p>
            <a:pPr marL="0" indent="0">
              <a:buNone/>
            </a:pPr>
            <a:endParaRPr kumimoji="1" lang="en-US" altLang="ja-JP" dirty="0"/>
          </a:p>
          <a:p>
            <a:endParaRPr kumimoji="1" lang="en-US" altLang="ja-JP" dirty="0"/>
          </a:p>
          <a:p>
            <a:r>
              <a:rPr kumimoji="1" lang="ja-JP" altLang="en-US" dirty="0"/>
              <a:t>学会誌（「〇〇学研究」など）</a:t>
            </a:r>
            <a:r>
              <a:rPr kumimoji="1" lang="en-US" altLang="ja-JP" dirty="0"/>
              <a:t>…</a:t>
            </a:r>
            <a:r>
              <a:rPr kumimoji="1" lang="ja-JP" altLang="en-US" dirty="0">
                <a:solidFill>
                  <a:srgbClr val="0070C0"/>
                </a:solidFill>
              </a:rPr>
              <a:t>査読あり</a:t>
            </a:r>
            <a:endParaRPr kumimoji="1" lang="en-US" altLang="ja-JP" dirty="0">
              <a:solidFill>
                <a:srgbClr val="0070C0"/>
              </a:solidFill>
            </a:endParaRPr>
          </a:p>
          <a:p>
            <a:endParaRPr kumimoji="1" lang="en-US" altLang="ja-JP" dirty="0"/>
          </a:p>
          <a:p>
            <a:r>
              <a:rPr lang="ja-JP" altLang="en-US" dirty="0"/>
              <a:t>紀要（「〇〇大学紀要」など）</a:t>
            </a:r>
            <a:r>
              <a:rPr lang="en-US" altLang="ja-JP" dirty="0"/>
              <a:t>…</a:t>
            </a:r>
            <a:r>
              <a:rPr lang="ja-JP" altLang="en-US" dirty="0"/>
              <a:t>大学や研究機関が発行している。</a:t>
            </a:r>
            <a:endParaRPr lang="en-US" altLang="ja-JP" dirty="0"/>
          </a:p>
          <a:p>
            <a:r>
              <a:rPr lang="ja-JP" altLang="en-US" dirty="0">
                <a:solidFill>
                  <a:srgbClr val="0070C0"/>
                </a:solidFill>
              </a:rPr>
              <a:t>　　　　　　　　　　　　　　　　　　　査読なし</a:t>
            </a:r>
            <a:r>
              <a:rPr lang="ja-JP" altLang="en-US" dirty="0"/>
              <a:t>で投稿したものがそのまま掲載される</a:t>
            </a:r>
            <a:endParaRPr lang="en-US" altLang="ja-JP" dirty="0"/>
          </a:p>
          <a:p>
            <a:r>
              <a:rPr kumimoji="1" lang="ja-JP" altLang="en-US" dirty="0"/>
              <a:t>　　　　　　　　　　　　　　　　　　　　　　　　　　　　　　　　　　　　　</a:t>
            </a:r>
            <a:r>
              <a:rPr kumimoji="1" lang="ja-JP" altLang="en-US" sz="1800" dirty="0"/>
              <a:t>例：</a:t>
            </a:r>
            <a:r>
              <a:rPr kumimoji="1" lang="en-US" altLang="ja-JP" sz="1800" dirty="0"/>
              <a:t>『</a:t>
            </a:r>
            <a:r>
              <a:rPr kumimoji="1" lang="ja-JP" altLang="en-US" sz="1800" dirty="0"/>
              <a:t>立教大学心理学研究</a:t>
            </a:r>
            <a:r>
              <a:rPr kumimoji="1" lang="en-US" altLang="ja-JP" sz="1800" dirty="0"/>
              <a:t>』</a:t>
            </a:r>
            <a:r>
              <a:rPr kumimoji="1" lang="ja-JP" altLang="en-US" sz="1800" dirty="0"/>
              <a:t>など</a:t>
            </a:r>
            <a:endParaRPr kumimoji="1" lang="en-US" altLang="ja-JP" sz="1800" dirty="0"/>
          </a:p>
        </p:txBody>
      </p:sp>
      <p:sp>
        <p:nvSpPr>
          <p:cNvPr id="4" name="四角形: 角を丸くする 3">
            <a:extLst>
              <a:ext uri="{FF2B5EF4-FFF2-40B4-BE49-F238E27FC236}">
                <a16:creationId xmlns:a16="http://schemas.microsoft.com/office/drawing/2014/main" id="{3165958B-6609-48BC-9AF2-7ED450B3400F}"/>
              </a:ext>
            </a:extLst>
          </p:cNvPr>
          <p:cNvSpPr/>
          <p:nvPr/>
        </p:nvSpPr>
        <p:spPr>
          <a:xfrm>
            <a:off x="1809750" y="2181225"/>
            <a:ext cx="7781925" cy="771525"/>
          </a:xfrm>
          <a:prstGeom prst="round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信頼性の指標</a:t>
            </a:r>
            <a:r>
              <a:rPr kumimoji="1" lang="en-US" altLang="ja-JP" sz="2800" dirty="0">
                <a:solidFill>
                  <a:schemeClr val="tx1"/>
                </a:solidFill>
              </a:rPr>
              <a:t>…</a:t>
            </a:r>
            <a:r>
              <a:rPr kumimoji="1" lang="ja-JP" altLang="en-US" sz="2800" dirty="0">
                <a:solidFill>
                  <a:schemeClr val="tx1"/>
                </a:solidFill>
              </a:rPr>
              <a:t>「</a:t>
            </a:r>
            <a:r>
              <a:rPr kumimoji="1" lang="ja-JP" altLang="en-US" sz="2800" dirty="0">
                <a:solidFill>
                  <a:srgbClr val="FF0000"/>
                </a:solidFill>
              </a:rPr>
              <a:t>査読</a:t>
            </a:r>
            <a:r>
              <a:rPr kumimoji="1" lang="ja-JP" altLang="en-US" sz="2800" dirty="0">
                <a:solidFill>
                  <a:schemeClr val="tx1"/>
                </a:solidFill>
              </a:rPr>
              <a:t>」があるかどうか</a:t>
            </a:r>
            <a:endParaRPr kumimoji="1" lang="en-US" altLang="ja-JP" sz="2800" dirty="0">
              <a:solidFill>
                <a:schemeClr val="tx1"/>
              </a:solidFill>
            </a:endParaRPr>
          </a:p>
        </p:txBody>
      </p:sp>
    </p:spTree>
    <p:extLst>
      <p:ext uri="{BB962C8B-B14F-4D97-AF65-F5344CB8AC3E}">
        <p14:creationId xmlns:p14="http://schemas.microsoft.com/office/powerpoint/2010/main" val="2008232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90B0E4-53FE-4F4F-9F0D-693923ADDD82}"/>
              </a:ext>
            </a:extLst>
          </p:cNvPr>
          <p:cNvSpPr>
            <a:spLocks noGrp="1"/>
          </p:cNvSpPr>
          <p:nvPr>
            <p:ph type="title"/>
          </p:nvPr>
        </p:nvSpPr>
        <p:spPr/>
        <p:txBody>
          <a:bodyPr/>
          <a:lstStyle/>
          <a:p>
            <a:r>
              <a:rPr lang="ja-JP" altLang="en-US" dirty="0"/>
              <a:t>学会抄録と論文の関係</a:t>
            </a:r>
            <a:endParaRPr kumimoji="1" lang="ja-JP" altLang="en-US" dirty="0"/>
          </a:p>
        </p:txBody>
      </p:sp>
      <p:sp>
        <p:nvSpPr>
          <p:cNvPr id="3" name="コンテンツ プレースホルダー 2">
            <a:extLst>
              <a:ext uri="{FF2B5EF4-FFF2-40B4-BE49-F238E27FC236}">
                <a16:creationId xmlns:a16="http://schemas.microsoft.com/office/drawing/2014/main" id="{7FBDE7EF-EBC8-48B9-BD06-82EBF0846E3A}"/>
              </a:ext>
            </a:extLst>
          </p:cNvPr>
          <p:cNvSpPr>
            <a:spLocks noGrp="1"/>
          </p:cNvSpPr>
          <p:nvPr>
            <p:ph idx="1"/>
          </p:nvPr>
        </p:nvSpPr>
        <p:spPr/>
        <p:txBody>
          <a:bodyPr/>
          <a:lstStyle/>
          <a:p>
            <a:r>
              <a:rPr lang="ja-JP" altLang="en-US" dirty="0"/>
              <a:t>ほしい文献が「学会発表の抄録」だった</a:t>
            </a:r>
            <a:r>
              <a:rPr lang="en-US" altLang="ja-JP" dirty="0"/>
              <a:t>…</a:t>
            </a:r>
          </a:p>
          <a:p>
            <a:r>
              <a:rPr kumimoji="1" lang="ja-JP" altLang="en-US" dirty="0"/>
              <a:t>　→</a:t>
            </a:r>
            <a:r>
              <a:rPr kumimoji="1" lang="ja-JP" altLang="en-US" dirty="0">
                <a:solidFill>
                  <a:srgbClr val="FF0000"/>
                </a:solidFill>
              </a:rPr>
              <a:t>著者で検索</a:t>
            </a:r>
            <a:r>
              <a:rPr kumimoji="1" lang="ja-JP" altLang="en-US" dirty="0"/>
              <a:t>すると似たような内容が</a:t>
            </a:r>
            <a:r>
              <a:rPr kumimoji="1" lang="ja-JP" altLang="en-US" dirty="0">
                <a:solidFill>
                  <a:srgbClr val="FF0000"/>
                </a:solidFill>
              </a:rPr>
              <a:t>論文化されているかも</a:t>
            </a:r>
            <a:r>
              <a:rPr kumimoji="1" lang="ja-JP" altLang="en-US" dirty="0"/>
              <a:t>！</a:t>
            </a:r>
            <a:endParaRPr kumimoji="1" lang="en-US" altLang="ja-JP" dirty="0"/>
          </a:p>
          <a:p>
            <a:endParaRPr lang="en-US" altLang="ja-JP" dirty="0"/>
          </a:p>
        </p:txBody>
      </p:sp>
      <p:sp>
        <p:nvSpPr>
          <p:cNvPr id="6" name="矢印: 下 5">
            <a:extLst>
              <a:ext uri="{FF2B5EF4-FFF2-40B4-BE49-F238E27FC236}">
                <a16:creationId xmlns:a16="http://schemas.microsoft.com/office/drawing/2014/main" id="{E007D771-73E6-4079-894D-5D71F3BDF797}"/>
              </a:ext>
            </a:extLst>
          </p:cNvPr>
          <p:cNvSpPr/>
          <p:nvPr/>
        </p:nvSpPr>
        <p:spPr>
          <a:xfrm rot="2933128">
            <a:off x="2846193" y="4784953"/>
            <a:ext cx="365157" cy="10084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F6606CC5-4386-4D31-BCD0-C1D98828A35A}"/>
              </a:ext>
            </a:extLst>
          </p:cNvPr>
          <p:cNvSpPr/>
          <p:nvPr/>
        </p:nvSpPr>
        <p:spPr>
          <a:xfrm>
            <a:off x="3037522" y="4104223"/>
            <a:ext cx="2954655" cy="848719"/>
          </a:xfrm>
          <a:prstGeom prst="ellipse">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学会発表・討論</a:t>
            </a:r>
          </a:p>
        </p:txBody>
      </p:sp>
      <p:sp>
        <p:nvSpPr>
          <p:cNvPr id="8" name="楕円 7">
            <a:extLst>
              <a:ext uri="{FF2B5EF4-FFF2-40B4-BE49-F238E27FC236}">
                <a16:creationId xmlns:a16="http://schemas.microsoft.com/office/drawing/2014/main" id="{BD317168-064F-4CE4-BC21-77BAF6E24E7E}"/>
              </a:ext>
            </a:extLst>
          </p:cNvPr>
          <p:cNvSpPr/>
          <p:nvPr/>
        </p:nvSpPr>
        <p:spPr>
          <a:xfrm>
            <a:off x="888683" y="5669469"/>
            <a:ext cx="2954655" cy="848719"/>
          </a:xfrm>
          <a:prstGeom prst="ellipse">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学会誌に論文を</a:t>
            </a:r>
            <a:endParaRPr kumimoji="1" lang="en-US" altLang="ja-JP" dirty="0">
              <a:solidFill>
                <a:schemeClr val="bg1"/>
              </a:solidFill>
            </a:endParaRPr>
          </a:p>
          <a:p>
            <a:pPr algn="ctr"/>
            <a:r>
              <a:rPr kumimoji="1" lang="ja-JP" altLang="en-US" dirty="0">
                <a:solidFill>
                  <a:schemeClr val="bg1"/>
                </a:solidFill>
              </a:rPr>
              <a:t>投稿</a:t>
            </a:r>
          </a:p>
        </p:txBody>
      </p:sp>
      <p:sp>
        <p:nvSpPr>
          <p:cNvPr id="9" name="楕円 8">
            <a:extLst>
              <a:ext uri="{FF2B5EF4-FFF2-40B4-BE49-F238E27FC236}">
                <a16:creationId xmlns:a16="http://schemas.microsoft.com/office/drawing/2014/main" id="{B24F5467-119C-442B-94FC-665810AA22DF}"/>
              </a:ext>
            </a:extLst>
          </p:cNvPr>
          <p:cNvSpPr/>
          <p:nvPr/>
        </p:nvSpPr>
        <p:spPr>
          <a:xfrm>
            <a:off x="5475687" y="5633574"/>
            <a:ext cx="2954655" cy="848719"/>
          </a:xfrm>
          <a:prstGeom prst="ellipse">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査読を経て論文化</a:t>
            </a:r>
          </a:p>
        </p:txBody>
      </p:sp>
      <p:sp>
        <p:nvSpPr>
          <p:cNvPr id="10" name="楕円 9">
            <a:extLst>
              <a:ext uri="{FF2B5EF4-FFF2-40B4-BE49-F238E27FC236}">
                <a16:creationId xmlns:a16="http://schemas.microsoft.com/office/drawing/2014/main" id="{A2C60E86-CEAF-416C-AAC2-4B198CEC88C5}"/>
              </a:ext>
            </a:extLst>
          </p:cNvPr>
          <p:cNvSpPr/>
          <p:nvPr/>
        </p:nvSpPr>
        <p:spPr>
          <a:xfrm>
            <a:off x="7208229" y="4027140"/>
            <a:ext cx="2954655" cy="848719"/>
          </a:xfrm>
          <a:prstGeom prst="ellipse">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次の研究に着手</a:t>
            </a:r>
          </a:p>
        </p:txBody>
      </p:sp>
      <p:sp>
        <p:nvSpPr>
          <p:cNvPr id="11" name="正方形/長方形 10">
            <a:extLst>
              <a:ext uri="{FF2B5EF4-FFF2-40B4-BE49-F238E27FC236}">
                <a16:creationId xmlns:a16="http://schemas.microsoft.com/office/drawing/2014/main" id="{2BE8509A-FE00-4738-B82E-4B036C972835}"/>
              </a:ext>
            </a:extLst>
          </p:cNvPr>
          <p:cNvSpPr/>
          <p:nvPr/>
        </p:nvSpPr>
        <p:spPr>
          <a:xfrm>
            <a:off x="693419" y="3131833"/>
            <a:ext cx="3821430" cy="7255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研究者の研究サイクル</a:t>
            </a:r>
          </a:p>
        </p:txBody>
      </p:sp>
      <p:sp>
        <p:nvSpPr>
          <p:cNvPr id="12" name="矢印: 下 11">
            <a:extLst>
              <a:ext uri="{FF2B5EF4-FFF2-40B4-BE49-F238E27FC236}">
                <a16:creationId xmlns:a16="http://schemas.microsoft.com/office/drawing/2014/main" id="{F55211C1-6DDA-4632-A52C-E3C9FC2829C1}"/>
              </a:ext>
            </a:extLst>
          </p:cNvPr>
          <p:cNvSpPr/>
          <p:nvPr/>
        </p:nvSpPr>
        <p:spPr>
          <a:xfrm rot="16200000">
            <a:off x="4581440" y="5535245"/>
            <a:ext cx="339924" cy="10084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矢印: 下 12">
            <a:extLst>
              <a:ext uri="{FF2B5EF4-FFF2-40B4-BE49-F238E27FC236}">
                <a16:creationId xmlns:a16="http://schemas.microsoft.com/office/drawing/2014/main" id="{217F98ED-DF6F-4B46-9B80-E6AC9D96863D}"/>
              </a:ext>
            </a:extLst>
          </p:cNvPr>
          <p:cNvSpPr/>
          <p:nvPr/>
        </p:nvSpPr>
        <p:spPr>
          <a:xfrm rot="13787242">
            <a:off x="8006353" y="4792020"/>
            <a:ext cx="357514" cy="10084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BBD92C5E-A042-46EE-B405-5A4F2BBF65D2}"/>
              </a:ext>
            </a:extLst>
          </p:cNvPr>
          <p:cNvSpPr/>
          <p:nvPr/>
        </p:nvSpPr>
        <p:spPr>
          <a:xfrm rot="5400000">
            <a:off x="6437277" y="4024379"/>
            <a:ext cx="324902" cy="10084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90609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矢印: 下 7">
            <a:extLst>
              <a:ext uri="{FF2B5EF4-FFF2-40B4-BE49-F238E27FC236}">
                <a16:creationId xmlns:a16="http://schemas.microsoft.com/office/drawing/2014/main" id="{40806B39-3904-4FE8-849C-9013C8A62D06}"/>
              </a:ext>
            </a:extLst>
          </p:cNvPr>
          <p:cNvSpPr/>
          <p:nvPr/>
        </p:nvSpPr>
        <p:spPr>
          <a:xfrm>
            <a:off x="9482545" y="2453398"/>
            <a:ext cx="1328057" cy="4067870"/>
          </a:xfrm>
          <a:prstGeom prst="down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490B0E4-53FE-4F4F-9F0D-693923ADDD82}"/>
              </a:ext>
            </a:extLst>
          </p:cNvPr>
          <p:cNvSpPr>
            <a:spLocks noGrp="1"/>
          </p:cNvSpPr>
          <p:nvPr>
            <p:ph type="title"/>
          </p:nvPr>
        </p:nvSpPr>
        <p:spPr/>
        <p:txBody>
          <a:bodyPr/>
          <a:lstStyle/>
          <a:p>
            <a:r>
              <a:rPr kumimoji="1" lang="ja-JP" altLang="en-US" dirty="0"/>
              <a:t>効率的な文献収集の基本</a:t>
            </a:r>
          </a:p>
        </p:txBody>
      </p:sp>
      <p:sp>
        <p:nvSpPr>
          <p:cNvPr id="3" name="コンテンツ プレースホルダー 2">
            <a:extLst>
              <a:ext uri="{FF2B5EF4-FFF2-40B4-BE49-F238E27FC236}">
                <a16:creationId xmlns:a16="http://schemas.microsoft.com/office/drawing/2014/main" id="{7FBDE7EF-EBC8-48B9-BD06-82EBF0846E3A}"/>
              </a:ext>
            </a:extLst>
          </p:cNvPr>
          <p:cNvSpPr>
            <a:spLocks noGrp="1"/>
          </p:cNvSpPr>
          <p:nvPr>
            <p:ph idx="1"/>
          </p:nvPr>
        </p:nvSpPr>
        <p:spPr/>
        <p:txBody>
          <a:bodyPr>
            <a:normAutofit/>
          </a:bodyPr>
          <a:lstStyle/>
          <a:p>
            <a:pPr marL="0" indent="0">
              <a:buNone/>
            </a:pPr>
            <a:r>
              <a:rPr lang="ja-JP" altLang="en-US" dirty="0"/>
              <a:t> まずは</a:t>
            </a:r>
            <a:r>
              <a:rPr lang="ja-JP" altLang="en-US" b="1" dirty="0">
                <a:solidFill>
                  <a:srgbClr val="FF0000"/>
                </a:solidFill>
              </a:rPr>
              <a:t>展望論文</a:t>
            </a:r>
            <a:r>
              <a:rPr lang="ja-JP" altLang="en-US" dirty="0"/>
              <a:t>を読み、その分野の全体像をつかもう！</a:t>
            </a:r>
            <a:endParaRPr lang="en-US" altLang="ja-JP" dirty="0"/>
          </a:p>
          <a:p>
            <a:endParaRPr lang="en-US" altLang="ja-JP" dirty="0"/>
          </a:p>
          <a:p>
            <a:endParaRPr kumimoji="1" lang="en-US" altLang="ja-JP" dirty="0"/>
          </a:p>
        </p:txBody>
      </p:sp>
      <p:sp>
        <p:nvSpPr>
          <p:cNvPr id="4" name="正方形/長方形 3">
            <a:extLst>
              <a:ext uri="{FF2B5EF4-FFF2-40B4-BE49-F238E27FC236}">
                <a16:creationId xmlns:a16="http://schemas.microsoft.com/office/drawing/2014/main" id="{B73E785B-BDE2-43A8-B7A3-8589768A1A56}"/>
              </a:ext>
            </a:extLst>
          </p:cNvPr>
          <p:cNvSpPr/>
          <p:nvPr/>
        </p:nvSpPr>
        <p:spPr>
          <a:xfrm>
            <a:off x="838199" y="2453398"/>
            <a:ext cx="8299268" cy="5442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調べたいキーワード</a:t>
            </a:r>
            <a:r>
              <a:rPr lang="ja-JP" altLang="en-US" dirty="0">
                <a:solidFill>
                  <a:schemeClr val="bg1"/>
                </a:solidFill>
              </a:rPr>
              <a:t>　＋「</a:t>
            </a:r>
            <a:r>
              <a:rPr lang="ja-JP" altLang="en-US" b="1" dirty="0">
                <a:solidFill>
                  <a:schemeClr val="bg1"/>
                </a:solidFill>
              </a:rPr>
              <a:t>展望</a:t>
            </a:r>
            <a:r>
              <a:rPr lang="ja-JP" altLang="en-US" dirty="0">
                <a:solidFill>
                  <a:schemeClr val="bg1"/>
                </a:solidFill>
              </a:rPr>
              <a:t>」</a:t>
            </a:r>
            <a:r>
              <a:rPr lang="en-US" altLang="ja-JP" dirty="0">
                <a:solidFill>
                  <a:schemeClr val="bg1"/>
                </a:solidFill>
              </a:rPr>
              <a:t>or</a:t>
            </a:r>
            <a:r>
              <a:rPr lang="ja-JP" altLang="en-US" dirty="0">
                <a:solidFill>
                  <a:schemeClr val="bg1"/>
                </a:solidFill>
              </a:rPr>
              <a:t>「</a:t>
            </a:r>
            <a:r>
              <a:rPr lang="ja-JP" altLang="en-US" b="1" dirty="0">
                <a:solidFill>
                  <a:schemeClr val="bg1"/>
                </a:solidFill>
              </a:rPr>
              <a:t>総説</a:t>
            </a:r>
            <a:r>
              <a:rPr lang="ja-JP" altLang="en-US" dirty="0">
                <a:solidFill>
                  <a:schemeClr val="bg1"/>
                </a:solidFill>
              </a:rPr>
              <a:t>」</a:t>
            </a:r>
            <a:r>
              <a:rPr lang="en-US" altLang="ja-JP" dirty="0">
                <a:solidFill>
                  <a:schemeClr val="bg1"/>
                </a:solidFill>
              </a:rPr>
              <a:t>or</a:t>
            </a:r>
            <a:r>
              <a:rPr lang="ja-JP" altLang="en-US" dirty="0">
                <a:solidFill>
                  <a:schemeClr val="bg1"/>
                </a:solidFill>
              </a:rPr>
              <a:t>「</a:t>
            </a:r>
            <a:r>
              <a:rPr lang="en-US" altLang="ja-JP" b="1" dirty="0">
                <a:solidFill>
                  <a:schemeClr val="bg1"/>
                </a:solidFill>
              </a:rPr>
              <a:t>a review</a:t>
            </a:r>
            <a:r>
              <a:rPr lang="ja-JP" altLang="en-US" dirty="0">
                <a:solidFill>
                  <a:schemeClr val="bg1"/>
                </a:solidFill>
              </a:rPr>
              <a:t>」で</a:t>
            </a:r>
            <a:r>
              <a:rPr lang="ja-JP" altLang="en-US" dirty="0"/>
              <a:t>検索</a:t>
            </a:r>
            <a:endParaRPr lang="en-US" altLang="ja-JP" dirty="0"/>
          </a:p>
        </p:txBody>
      </p:sp>
      <p:sp>
        <p:nvSpPr>
          <p:cNvPr id="5" name="正方形/長方形 4">
            <a:extLst>
              <a:ext uri="{FF2B5EF4-FFF2-40B4-BE49-F238E27FC236}">
                <a16:creationId xmlns:a16="http://schemas.microsoft.com/office/drawing/2014/main" id="{5885123E-1EA5-4FB5-AD37-8B6A2BEB0CB3}"/>
              </a:ext>
            </a:extLst>
          </p:cNvPr>
          <p:cNvSpPr/>
          <p:nvPr/>
        </p:nvSpPr>
        <p:spPr>
          <a:xfrm>
            <a:off x="838199" y="3501324"/>
            <a:ext cx="8299268" cy="5442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展望論文から自分の関心のあるキーワードを拾う</a:t>
            </a:r>
            <a:endParaRPr lang="en-US" altLang="ja-JP" dirty="0"/>
          </a:p>
        </p:txBody>
      </p:sp>
      <p:sp>
        <p:nvSpPr>
          <p:cNvPr id="6" name="正方形/長方形 5">
            <a:extLst>
              <a:ext uri="{FF2B5EF4-FFF2-40B4-BE49-F238E27FC236}">
                <a16:creationId xmlns:a16="http://schemas.microsoft.com/office/drawing/2014/main" id="{75F59F20-CBBF-4EB1-8B62-A57144C65473}"/>
              </a:ext>
            </a:extLst>
          </p:cNvPr>
          <p:cNvSpPr/>
          <p:nvPr/>
        </p:nvSpPr>
        <p:spPr>
          <a:xfrm>
            <a:off x="838199" y="4549250"/>
            <a:ext cx="8299268" cy="5442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キーワードで検索する</a:t>
            </a:r>
            <a:endParaRPr kumimoji="1" lang="en-US" altLang="ja-JP" dirty="0"/>
          </a:p>
        </p:txBody>
      </p:sp>
      <p:sp>
        <p:nvSpPr>
          <p:cNvPr id="7" name="正方形/長方形 6">
            <a:extLst>
              <a:ext uri="{FF2B5EF4-FFF2-40B4-BE49-F238E27FC236}">
                <a16:creationId xmlns:a16="http://schemas.microsoft.com/office/drawing/2014/main" id="{1FCE6A1C-ECBF-431D-BA7B-3ABE63EF2719}"/>
              </a:ext>
            </a:extLst>
          </p:cNvPr>
          <p:cNvSpPr/>
          <p:nvPr/>
        </p:nvSpPr>
        <p:spPr>
          <a:xfrm>
            <a:off x="838199" y="5597176"/>
            <a:ext cx="8299268" cy="5442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それぞれの論文を読む</a:t>
            </a:r>
            <a:endParaRPr kumimoji="1" lang="en-US" altLang="ja-JP" dirty="0"/>
          </a:p>
        </p:txBody>
      </p:sp>
    </p:spTree>
    <p:extLst>
      <p:ext uri="{BB962C8B-B14F-4D97-AF65-F5344CB8AC3E}">
        <p14:creationId xmlns:p14="http://schemas.microsoft.com/office/powerpoint/2010/main" val="4081484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0B7B66EB-11AE-48B0-998B-C9E80E9756B9}"/>
              </a:ext>
            </a:extLst>
          </p:cNvPr>
          <p:cNvSpPr/>
          <p:nvPr/>
        </p:nvSpPr>
        <p:spPr>
          <a:xfrm>
            <a:off x="3273877" y="2422675"/>
            <a:ext cx="5382985" cy="3205237"/>
          </a:xfrm>
          <a:prstGeom prst="roundRect">
            <a:avLst>
              <a:gd name="adj" fmla="val 9656"/>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2400" dirty="0">
                <a:solidFill>
                  <a:schemeClr val="tx1"/>
                </a:solidFill>
              </a:rPr>
              <a:t>・</a:t>
            </a:r>
            <a:r>
              <a:rPr kumimoji="1" lang="ja-JP" altLang="en-US" sz="2400" dirty="0">
                <a:solidFill>
                  <a:schemeClr val="tx1"/>
                </a:solidFill>
              </a:rPr>
              <a:t>要約（</a:t>
            </a:r>
            <a:r>
              <a:rPr kumimoji="1" lang="en-US" altLang="ja-JP" sz="2400" dirty="0">
                <a:solidFill>
                  <a:schemeClr val="tx1"/>
                </a:solidFill>
              </a:rPr>
              <a:t>Abstract</a:t>
            </a:r>
            <a:r>
              <a:rPr kumimoji="1" lang="ja-JP" altLang="en-US" sz="2400" dirty="0">
                <a:solidFill>
                  <a:schemeClr val="tx1"/>
                </a:solidFill>
              </a:rPr>
              <a:t>）</a:t>
            </a:r>
            <a:endParaRPr lang="en-US" altLang="ja-JP" sz="2400" dirty="0">
              <a:solidFill>
                <a:schemeClr val="tx1"/>
              </a:solidFill>
            </a:endParaRPr>
          </a:p>
          <a:p>
            <a:pPr>
              <a:lnSpc>
                <a:spcPct val="150000"/>
              </a:lnSpc>
            </a:pPr>
            <a:r>
              <a:rPr kumimoji="1" lang="ja-JP" altLang="en-US" sz="2400" dirty="0">
                <a:solidFill>
                  <a:schemeClr val="tx1"/>
                </a:solidFill>
              </a:rPr>
              <a:t>・問題と背景・仮説</a:t>
            </a:r>
            <a:endParaRPr kumimoji="1" lang="en-US" altLang="ja-JP" sz="2400" dirty="0">
              <a:solidFill>
                <a:schemeClr val="tx1"/>
              </a:solidFill>
            </a:endParaRPr>
          </a:p>
          <a:p>
            <a:pPr>
              <a:lnSpc>
                <a:spcPct val="150000"/>
              </a:lnSpc>
            </a:pPr>
            <a:r>
              <a:rPr lang="ja-JP" altLang="en-US" sz="2400" dirty="0">
                <a:solidFill>
                  <a:schemeClr val="tx1"/>
                </a:solidFill>
              </a:rPr>
              <a:t>・方法</a:t>
            </a:r>
            <a:endParaRPr lang="en-US" altLang="ja-JP" sz="2400" dirty="0">
              <a:solidFill>
                <a:schemeClr val="tx1"/>
              </a:solidFill>
            </a:endParaRPr>
          </a:p>
          <a:p>
            <a:pPr>
              <a:lnSpc>
                <a:spcPct val="150000"/>
              </a:lnSpc>
            </a:pPr>
            <a:r>
              <a:rPr kumimoji="1" lang="ja-JP" altLang="en-US" sz="2400" dirty="0">
                <a:solidFill>
                  <a:schemeClr val="tx1"/>
                </a:solidFill>
              </a:rPr>
              <a:t>・結果</a:t>
            </a:r>
            <a:endParaRPr kumimoji="1" lang="en-US" altLang="ja-JP" sz="2400" dirty="0">
              <a:solidFill>
                <a:schemeClr val="tx1"/>
              </a:solidFill>
            </a:endParaRPr>
          </a:p>
          <a:p>
            <a:pPr>
              <a:lnSpc>
                <a:spcPct val="150000"/>
              </a:lnSpc>
            </a:pPr>
            <a:r>
              <a:rPr kumimoji="1" lang="ja-JP" altLang="en-US" sz="2400" dirty="0">
                <a:solidFill>
                  <a:schemeClr val="tx1"/>
                </a:solidFill>
              </a:rPr>
              <a:t>・考察</a:t>
            </a:r>
            <a:endParaRPr kumimoji="1" lang="en-US" altLang="ja-JP" sz="2400" dirty="0">
              <a:solidFill>
                <a:schemeClr val="tx1"/>
              </a:solidFill>
            </a:endParaRPr>
          </a:p>
        </p:txBody>
      </p:sp>
      <p:sp>
        <p:nvSpPr>
          <p:cNvPr id="2" name="タイトル 1">
            <a:extLst>
              <a:ext uri="{FF2B5EF4-FFF2-40B4-BE49-F238E27FC236}">
                <a16:creationId xmlns:a16="http://schemas.microsoft.com/office/drawing/2014/main" id="{2490B0E4-53FE-4F4F-9F0D-693923ADDD82}"/>
              </a:ext>
            </a:extLst>
          </p:cNvPr>
          <p:cNvSpPr>
            <a:spLocks noGrp="1"/>
          </p:cNvSpPr>
          <p:nvPr>
            <p:ph type="title"/>
          </p:nvPr>
        </p:nvSpPr>
        <p:spPr/>
        <p:txBody>
          <a:bodyPr/>
          <a:lstStyle/>
          <a:p>
            <a:r>
              <a:rPr kumimoji="1" lang="ja-JP" altLang="en-US" dirty="0"/>
              <a:t>論文の読み方</a:t>
            </a:r>
          </a:p>
        </p:txBody>
      </p:sp>
      <p:sp>
        <p:nvSpPr>
          <p:cNvPr id="4" name="正方形/長方形 3">
            <a:extLst>
              <a:ext uri="{FF2B5EF4-FFF2-40B4-BE49-F238E27FC236}">
                <a16:creationId xmlns:a16="http://schemas.microsoft.com/office/drawing/2014/main" id="{5E248153-BF4B-4C53-A607-6EAB37FF9CAE}"/>
              </a:ext>
            </a:extLst>
          </p:cNvPr>
          <p:cNvSpPr/>
          <p:nvPr/>
        </p:nvSpPr>
        <p:spPr>
          <a:xfrm>
            <a:off x="4419599" y="1868593"/>
            <a:ext cx="2917371" cy="751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t>論文の構成</a:t>
            </a:r>
          </a:p>
        </p:txBody>
      </p:sp>
      <p:sp>
        <p:nvSpPr>
          <p:cNvPr id="6" name="正方形/長方形 5">
            <a:extLst>
              <a:ext uri="{FF2B5EF4-FFF2-40B4-BE49-F238E27FC236}">
                <a16:creationId xmlns:a16="http://schemas.microsoft.com/office/drawing/2014/main" id="{61D053FD-5B58-4C63-841C-CFC8CD0CB8F3}"/>
              </a:ext>
            </a:extLst>
          </p:cNvPr>
          <p:cNvSpPr/>
          <p:nvPr/>
        </p:nvSpPr>
        <p:spPr>
          <a:xfrm>
            <a:off x="1989910" y="5802084"/>
            <a:ext cx="8906692" cy="556261"/>
          </a:xfrm>
          <a:prstGeom prst="rect">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要約、考察の最初（結果の要約）、考察の最後（最終的な結論）を見よう！</a:t>
            </a:r>
          </a:p>
        </p:txBody>
      </p:sp>
      <p:sp>
        <p:nvSpPr>
          <p:cNvPr id="10" name="矢印: 右 9">
            <a:extLst>
              <a:ext uri="{FF2B5EF4-FFF2-40B4-BE49-F238E27FC236}">
                <a16:creationId xmlns:a16="http://schemas.microsoft.com/office/drawing/2014/main" id="{CEE41D91-2835-4015-AF0B-AE002EB51664}"/>
              </a:ext>
            </a:extLst>
          </p:cNvPr>
          <p:cNvSpPr/>
          <p:nvPr/>
        </p:nvSpPr>
        <p:spPr>
          <a:xfrm>
            <a:off x="1016727" y="5943599"/>
            <a:ext cx="914400" cy="41474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70690582"/>
      </p:ext>
    </p:extLst>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941</TotalTime>
  <Words>2216</Words>
  <Application>Microsoft Office PowerPoint</Application>
  <PresentationFormat>ワイド画面</PresentationFormat>
  <Paragraphs>177</Paragraphs>
  <Slides>10</Slides>
  <Notes>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游ゴシック</vt:lpstr>
      <vt:lpstr>Calibri</vt:lpstr>
      <vt:lpstr>Calibri Light</vt:lpstr>
      <vt:lpstr>レトロスペクト</vt:lpstr>
      <vt:lpstr>効率的な文献検索、 論文の選び方</vt:lpstr>
      <vt:lpstr>レポート作成に重要な「文献」</vt:lpstr>
      <vt:lpstr>文献の種類</vt:lpstr>
      <vt:lpstr>「雑誌論文」とは</vt:lpstr>
      <vt:lpstr>検索で見つかる論文の種類</vt:lpstr>
      <vt:lpstr>信頼性の高い論文を選ぼう！</vt:lpstr>
      <vt:lpstr>学会抄録と論文の関係</vt:lpstr>
      <vt:lpstr>効率的な文献収集の基本</vt:lpstr>
      <vt:lpstr>論文の読み方</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39</cp:revision>
  <dcterms:created xsi:type="dcterms:W3CDTF">2021-07-12T04:32:41Z</dcterms:created>
  <dcterms:modified xsi:type="dcterms:W3CDTF">2025-02-18T07:40:25Z</dcterms:modified>
</cp:coreProperties>
</file>