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44" r:id="rId1"/>
  </p:sldMasterIdLst>
  <p:notesMasterIdLst>
    <p:notesMasterId r:id="rId24"/>
  </p:notesMasterIdLst>
  <p:handoutMasterIdLst>
    <p:handoutMasterId r:id="rId25"/>
  </p:handoutMasterIdLst>
  <p:sldIdLst>
    <p:sldId id="256" r:id="rId2"/>
    <p:sldId id="257" r:id="rId3"/>
    <p:sldId id="258" r:id="rId4"/>
    <p:sldId id="260" r:id="rId5"/>
    <p:sldId id="311" r:id="rId6"/>
    <p:sldId id="263" r:id="rId7"/>
    <p:sldId id="280" r:id="rId8"/>
    <p:sldId id="285" r:id="rId9"/>
    <p:sldId id="287" r:id="rId10"/>
    <p:sldId id="286" r:id="rId11"/>
    <p:sldId id="295" r:id="rId12"/>
    <p:sldId id="310" r:id="rId13"/>
    <p:sldId id="300" r:id="rId14"/>
    <p:sldId id="298" r:id="rId15"/>
    <p:sldId id="296" r:id="rId16"/>
    <p:sldId id="299" r:id="rId17"/>
    <p:sldId id="304" r:id="rId18"/>
    <p:sldId id="301" r:id="rId19"/>
    <p:sldId id="307" r:id="rId20"/>
    <p:sldId id="308" r:id="rId21"/>
    <p:sldId id="309" r:id="rId22"/>
    <p:sldId id="313" r:id="rId23"/>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kkyo" initials="r" lastIdx="2" clrIdx="0"/>
  <p:cmAuthor id="1"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66480" autoAdjust="0"/>
  </p:normalViewPr>
  <p:slideViewPr>
    <p:cSldViewPr>
      <p:cViewPr varScale="1">
        <p:scale>
          <a:sx n="48" d="100"/>
          <a:sy n="48" d="100"/>
        </p:scale>
        <p:origin x="1464" y="36"/>
      </p:cViewPr>
      <p:guideLst>
        <p:guide orient="horz" pos="2160"/>
        <p:guide pos="3840"/>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100" d="100"/>
        <a:sy n="100" d="100"/>
      </p:scale>
      <p:origin x="0" y="516"/>
    </p:cViewPr>
  </p:sorterViewPr>
  <p:notesViewPr>
    <p:cSldViewPr>
      <p:cViewPr>
        <p:scale>
          <a:sx n="80" d="100"/>
          <a:sy n="80" d="100"/>
        </p:scale>
        <p:origin x="-2310" y="360"/>
      </p:cViewPr>
      <p:guideLst>
        <p:guide orient="horz" pos="2144"/>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4307047" cy="340360"/>
          </a:xfrm>
          <a:prstGeom prst="rect">
            <a:avLst/>
          </a:prstGeom>
        </p:spPr>
        <p:txBody>
          <a:bodyPr vert="horz" lIns="95685" tIns="47842" rIns="95685" bIns="47842"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9996" y="3"/>
            <a:ext cx="4307047" cy="340360"/>
          </a:xfrm>
          <a:prstGeom prst="rect">
            <a:avLst/>
          </a:prstGeom>
        </p:spPr>
        <p:txBody>
          <a:bodyPr vert="horz" lIns="95685" tIns="47842" rIns="95685" bIns="47842" rtlCol="0"/>
          <a:lstStyle>
            <a:lvl1pPr algn="r">
              <a:defRPr sz="1300"/>
            </a:lvl1pPr>
          </a:lstStyle>
          <a:p>
            <a:endParaRPr kumimoji="1" lang="ja-JP" altLang="en-US"/>
          </a:p>
        </p:txBody>
      </p:sp>
      <p:sp>
        <p:nvSpPr>
          <p:cNvPr id="4" name="フッター プレースホルダー 3"/>
          <p:cNvSpPr>
            <a:spLocks noGrp="1"/>
          </p:cNvSpPr>
          <p:nvPr>
            <p:ph type="ftr" sz="quarter" idx="2"/>
          </p:nvPr>
        </p:nvSpPr>
        <p:spPr>
          <a:xfrm>
            <a:off x="5" y="6465660"/>
            <a:ext cx="4307047" cy="340360"/>
          </a:xfrm>
          <a:prstGeom prst="rect">
            <a:avLst/>
          </a:prstGeom>
        </p:spPr>
        <p:txBody>
          <a:bodyPr vert="horz" lIns="95685" tIns="47842" rIns="95685" bIns="47842"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9996" y="6465660"/>
            <a:ext cx="4307047" cy="340360"/>
          </a:xfrm>
          <a:prstGeom prst="rect">
            <a:avLst/>
          </a:prstGeom>
        </p:spPr>
        <p:txBody>
          <a:bodyPr vert="horz" lIns="95685" tIns="47842" rIns="95685" bIns="47842" rtlCol="0" anchor="b"/>
          <a:lstStyle>
            <a:lvl1pPr algn="r">
              <a:defRPr sz="1300"/>
            </a:lvl1pPr>
          </a:lstStyle>
          <a:p>
            <a:fld id="{41EA3700-51CA-4C80-89C0-4CB348FFD5CD}" type="slidenum">
              <a:rPr kumimoji="1" lang="ja-JP" altLang="en-US" smtClean="0"/>
              <a:t>‹#›</a:t>
            </a:fld>
            <a:endParaRPr kumimoji="1" lang="ja-JP" altLang="en-US"/>
          </a:p>
        </p:txBody>
      </p:sp>
    </p:spTree>
    <p:extLst>
      <p:ext uri="{BB962C8B-B14F-4D97-AF65-F5344CB8AC3E}">
        <p14:creationId xmlns:p14="http://schemas.microsoft.com/office/powerpoint/2010/main" val="43438951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4307047" cy="340360"/>
          </a:xfrm>
          <a:prstGeom prst="rect">
            <a:avLst/>
          </a:prstGeom>
        </p:spPr>
        <p:txBody>
          <a:bodyPr vert="horz" lIns="95685" tIns="47842" rIns="95685" bIns="47842"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6" y="3"/>
            <a:ext cx="4307047" cy="340360"/>
          </a:xfrm>
          <a:prstGeom prst="rect">
            <a:avLst/>
          </a:prstGeom>
        </p:spPr>
        <p:txBody>
          <a:bodyPr vert="horz" lIns="95685" tIns="47842" rIns="95685" bIns="47842" rtlCol="0"/>
          <a:lstStyle>
            <a:lvl1pPr algn="r">
              <a:defRPr sz="1300"/>
            </a:lvl1pPr>
          </a:lstStyle>
          <a:p>
            <a:endParaRPr kumimoji="1" lang="ja-JP" altLang="en-US"/>
          </a:p>
        </p:txBody>
      </p:sp>
      <p:sp>
        <p:nvSpPr>
          <p:cNvPr id="4" name="スライド イメージ プレースホルダー 3"/>
          <p:cNvSpPr>
            <a:spLocks noGrp="1" noRot="1" noChangeAspect="1"/>
          </p:cNvSpPr>
          <p:nvPr>
            <p:ph type="sldImg" idx="2"/>
          </p:nvPr>
        </p:nvSpPr>
        <p:spPr>
          <a:xfrm>
            <a:off x="2700338" y="509588"/>
            <a:ext cx="4538662" cy="2552700"/>
          </a:xfrm>
          <a:prstGeom prst="rect">
            <a:avLst/>
          </a:prstGeom>
          <a:noFill/>
          <a:ln w="12700">
            <a:solidFill>
              <a:prstClr val="black"/>
            </a:solidFill>
          </a:ln>
        </p:spPr>
        <p:txBody>
          <a:bodyPr vert="horz" lIns="95685" tIns="47842" rIns="95685" bIns="47842" rtlCol="0" anchor="ctr"/>
          <a:lstStyle/>
          <a:p>
            <a:endParaRPr lang="ja-JP" altLang="en-US"/>
          </a:p>
        </p:txBody>
      </p:sp>
      <p:sp>
        <p:nvSpPr>
          <p:cNvPr id="5" name="ノート プレースホルダー 4"/>
          <p:cNvSpPr>
            <a:spLocks noGrp="1"/>
          </p:cNvSpPr>
          <p:nvPr>
            <p:ph type="body" sz="quarter" idx="3"/>
          </p:nvPr>
        </p:nvSpPr>
        <p:spPr>
          <a:xfrm>
            <a:off x="993934" y="3233421"/>
            <a:ext cx="7951470" cy="3063240"/>
          </a:xfrm>
          <a:prstGeom prst="rect">
            <a:avLst/>
          </a:prstGeom>
        </p:spPr>
        <p:txBody>
          <a:bodyPr vert="horz" lIns="95685" tIns="47842" rIns="95685" bIns="478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5660"/>
            <a:ext cx="4307047" cy="340360"/>
          </a:xfrm>
          <a:prstGeom prst="rect">
            <a:avLst/>
          </a:prstGeom>
        </p:spPr>
        <p:txBody>
          <a:bodyPr vert="horz" lIns="95685" tIns="47842" rIns="95685" bIns="4784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6" y="6465660"/>
            <a:ext cx="4307047" cy="340360"/>
          </a:xfrm>
          <a:prstGeom prst="rect">
            <a:avLst/>
          </a:prstGeom>
        </p:spPr>
        <p:txBody>
          <a:bodyPr vert="horz" lIns="95685" tIns="47842" rIns="95685" bIns="47842" rtlCol="0" anchor="b"/>
          <a:lstStyle>
            <a:lvl1pPr algn="r">
              <a:defRPr sz="1300"/>
            </a:lvl1pPr>
          </a:lstStyle>
          <a:p>
            <a:fld id="{1508EE56-EFF9-4879-B7F6-8486723CC888}" type="slidenum">
              <a:rPr kumimoji="1" lang="ja-JP" altLang="en-US" smtClean="0"/>
              <a:t>‹#›</a:t>
            </a:fld>
            <a:endParaRPr kumimoji="1" lang="ja-JP" altLang="en-US"/>
          </a:p>
        </p:txBody>
      </p:sp>
    </p:spTree>
    <p:extLst>
      <p:ext uri="{BB962C8B-B14F-4D97-AF65-F5344CB8AC3E}">
        <p14:creationId xmlns:p14="http://schemas.microsoft.com/office/powerpoint/2010/main" val="3179694023"/>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573338" y="509588"/>
            <a:ext cx="4538662" cy="2552700"/>
          </a:xfrm>
        </p:spPr>
      </p:sp>
      <p:sp>
        <p:nvSpPr>
          <p:cNvPr id="3" name="ノート プレースホルダー 2"/>
          <p:cNvSpPr>
            <a:spLocks noGrp="1"/>
          </p:cNvSpPr>
          <p:nvPr>
            <p:ph type="body" idx="1"/>
          </p:nvPr>
        </p:nvSpPr>
        <p:spPr/>
        <p:txBody>
          <a:bodyPr/>
          <a:lstStyle/>
          <a:p>
            <a:r>
              <a:rPr kumimoji="1" lang="en" altLang="ja-JP" dirty="0"/>
              <a:t>p.0</a:t>
            </a:r>
            <a:endParaRPr kumimoji="1" lang="en-US" altLang="ja-JP" dirty="0"/>
          </a:p>
          <a:p>
            <a:endParaRPr kumimoji="1" lang="en" altLang="ja-JP" dirty="0"/>
          </a:p>
          <a:p>
            <a:r>
              <a:rPr kumimoji="1" lang="ja-JP" altLang="en-US" dirty="0"/>
              <a:t>本日は</a:t>
            </a:r>
            <a:r>
              <a:rPr kumimoji="1" lang="ja-JP" altLang="en-US"/>
              <a:t>レポート作成セミナーにご参加いただきありがとうございます。</a:t>
            </a:r>
            <a:endParaRPr kumimoji="1" lang="en-US" altLang="ja-JP" dirty="0"/>
          </a:p>
          <a:p>
            <a:r>
              <a:rPr kumimoji="1" lang="ja-JP" altLang="en-US"/>
              <a:t>本日は、「</a:t>
            </a:r>
            <a:r>
              <a:rPr kumimoji="1" lang="ja-JP" altLang="en-US" dirty="0"/>
              <a:t>テーマ設定と資料の探し方」</a:t>
            </a:r>
            <a:r>
              <a:rPr kumimoji="1" lang="ja-JP" altLang="en-US"/>
              <a:t>と題してお話しさせていただきます。</a:t>
            </a:r>
            <a:endParaRPr kumimoji="1" lang="ja-JP" altLang="en-US" dirty="0"/>
          </a:p>
          <a:p>
            <a:r>
              <a:rPr kumimoji="1" lang="ja-JP" altLang="en-US" dirty="0"/>
              <a:t>構成としましては、このような</a:t>
            </a:r>
            <a:r>
              <a:rPr kumimoji="1" lang="ja-JP" altLang="en-US"/>
              <a:t>形で</a:t>
            </a:r>
            <a:r>
              <a:rPr kumimoji="1" lang="ja-JP" altLang="en-US" b="0" strike="noStrike"/>
              <a:t>進めて参ります。</a:t>
            </a:r>
            <a:endParaRPr kumimoji="1" lang="ja-JP" altLang="en-US" b="0" strike="noStrike"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646937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a:t>
            </a:r>
            <a:r>
              <a:rPr kumimoji="1" lang="en-US" altLang="ja-JP" dirty="0"/>
              <a:t>9</a:t>
            </a:r>
            <a:r>
              <a:rPr kumimoji="1" lang="ja-JP" altLang="en-US" dirty="0"/>
              <a:t>手順</a:t>
            </a:r>
            <a:r>
              <a:rPr kumimoji="1" lang="en-US" altLang="ja-JP" dirty="0"/>
              <a:t>2 </a:t>
            </a:r>
            <a:r>
              <a:rPr kumimoji="1" lang="ja-JP" altLang="en-US" dirty="0"/>
              <a:t>頭の中で話を膨らませる</a:t>
            </a:r>
            <a:endParaRPr kumimoji="1" lang="en-US" altLang="ja-JP" dirty="0"/>
          </a:p>
          <a:p>
            <a:endParaRPr kumimoji="1" lang="ja-JP" altLang="en-US" dirty="0"/>
          </a:p>
          <a:p>
            <a:r>
              <a:rPr kumimoji="1" lang="ja-JP" altLang="en-US" dirty="0"/>
              <a:t>振り返りができたら、頭の中で話を膨らませる手順に</a:t>
            </a:r>
            <a:r>
              <a:rPr kumimoji="1" lang="ja-JP" altLang="en-US"/>
              <a:t>移ります。</a:t>
            </a:r>
            <a:endParaRPr kumimoji="1" lang="ja-JP" altLang="en-US" dirty="0"/>
          </a:p>
          <a:p>
            <a:r>
              <a:rPr kumimoji="1" lang="ja-JP" altLang="en-US" dirty="0"/>
              <a:t>先ほどのスライドで紹介しました</a:t>
            </a:r>
            <a:r>
              <a:rPr kumimoji="1" lang="ja-JP" altLang="en-US"/>
              <a:t>が、</a:t>
            </a:r>
            <a:r>
              <a:rPr kumimoji="1" lang="en-US" altLang="ja-JP" dirty="0"/>
              <a:t>7</a:t>
            </a:r>
            <a:r>
              <a:rPr kumimoji="1" lang="ja-JP" altLang="en-US"/>
              <a:t>ページ目のスライドで紹介した</a:t>
            </a:r>
            <a:r>
              <a:rPr kumimoji="1" lang="en" altLang="ja-JP" dirty="0"/>
              <a:t>A</a:t>
            </a:r>
            <a:r>
              <a:rPr kumimoji="1" lang="en-US" altLang="ja-JP" dirty="0"/>
              <a:t>〜</a:t>
            </a:r>
            <a:r>
              <a:rPr kumimoji="1" lang="en" altLang="ja-JP" dirty="0"/>
              <a:t>D</a:t>
            </a:r>
            <a:r>
              <a:rPr kumimoji="1" lang="ja-JP" altLang="en-US" dirty="0"/>
              <a:t>に従ってテーマを設定して</a:t>
            </a:r>
            <a:r>
              <a:rPr kumimoji="1" lang="ja-JP" altLang="en-US"/>
              <a:t>みましょう。</a:t>
            </a:r>
            <a:endParaRPr kumimoji="1" lang="en-US" altLang="ja-JP" dirty="0"/>
          </a:p>
          <a:p>
            <a:endParaRPr kumimoji="1" lang="ja-JP" altLang="en-US" dirty="0"/>
          </a:p>
          <a:p>
            <a:r>
              <a:rPr kumimoji="1" lang="ja-JP" altLang="en-US"/>
              <a:t>たとえば、</a:t>
            </a:r>
            <a:r>
              <a:rPr kumimoji="1" lang="en-US" altLang="ja-JP" dirty="0"/>
              <a:t>A</a:t>
            </a:r>
            <a:r>
              <a:rPr kumimoji="1" lang="ja-JP" altLang="en-US" dirty="0"/>
              <a:t>あるいは</a:t>
            </a:r>
            <a:r>
              <a:rPr kumimoji="1" lang="en" altLang="ja-JP" dirty="0"/>
              <a:t>B</a:t>
            </a:r>
            <a:r>
              <a:rPr kumimoji="1" lang="ja-JP" altLang="en" dirty="0"/>
              <a:t>、</a:t>
            </a:r>
            <a:r>
              <a:rPr kumimoji="1" lang="ja-JP" altLang="en-US" dirty="0"/>
              <a:t>つまり「○の原因は</a:t>
            </a:r>
            <a:r>
              <a:rPr kumimoji="1" lang="en-US" altLang="ja-JP" dirty="0"/>
              <a:t>×</a:t>
            </a:r>
            <a:r>
              <a:rPr kumimoji="1" lang="ja-JP" altLang="en-US" dirty="0"/>
              <a:t>である」という先生の説明</a:t>
            </a:r>
            <a:r>
              <a:rPr kumimoji="1" lang="ja-JP" altLang="en-US"/>
              <a:t>は納得できた場合には</a:t>
            </a:r>
            <a:r>
              <a:rPr kumimoji="1" lang="ja-JP" altLang="en-US" dirty="0"/>
              <a:t>、他の要因（△）は</a:t>
            </a:r>
            <a:r>
              <a:rPr kumimoji="1" lang="ja-JP" altLang="en-US"/>
              <a:t>考えられないか、もしくは別</a:t>
            </a:r>
            <a:r>
              <a:rPr kumimoji="1" lang="ja-JP" altLang="en-US" dirty="0"/>
              <a:t>の事例★に当てはめてみても先生の説明はうまくいく</a:t>
            </a:r>
            <a:r>
              <a:rPr kumimoji="1" lang="ja-JP" altLang="en-US"/>
              <a:t>のかなどと思考を膨らませていきます。この場合のテーマ例</a:t>
            </a:r>
            <a:r>
              <a:rPr kumimoji="1" lang="ja-JP" altLang="en-US" dirty="0"/>
              <a:t>としては、「△からみる○の原因」といったものが考えられます。</a:t>
            </a:r>
          </a:p>
          <a:p>
            <a:endParaRPr kumimoji="1" lang="ja-JP" altLang="en-US" dirty="0"/>
          </a:p>
          <a:p>
            <a:r>
              <a:rPr kumimoji="1" lang="ja-JP" altLang="en-US" dirty="0"/>
              <a:t>一方、</a:t>
            </a:r>
            <a:r>
              <a:rPr kumimoji="1" lang="en" altLang="ja-JP" dirty="0"/>
              <a:t>C</a:t>
            </a:r>
            <a:r>
              <a:rPr kumimoji="1" lang="ja-JP" altLang="en-US" dirty="0"/>
              <a:t>あるいは</a:t>
            </a:r>
            <a:r>
              <a:rPr kumimoji="1" lang="en" altLang="ja-JP" dirty="0"/>
              <a:t>D</a:t>
            </a:r>
            <a:r>
              <a:rPr kumimoji="1" lang="ja-JP" altLang="en" dirty="0"/>
              <a:t>、</a:t>
            </a:r>
            <a:r>
              <a:rPr kumimoji="1" lang="ja-JP" altLang="en-US" dirty="0"/>
              <a:t>納得行かない・疑問に感じた場合、その理由を論理的に説明する必要が</a:t>
            </a:r>
            <a:r>
              <a:rPr kumimoji="1" lang="ja-JP" altLang="en-US"/>
              <a:t>あります。つまり</a:t>
            </a:r>
            <a:r>
              <a:rPr kumimoji="1" lang="ja-JP" altLang="en-US" dirty="0"/>
              <a:t>、「○の原因は△ではないのか？」と</a:t>
            </a:r>
            <a:r>
              <a:rPr kumimoji="1" lang="ja-JP" altLang="en-US"/>
              <a:t>なったら、「</a:t>
            </a:r>
            <a:r>
              <a:rPr kumimoji="1" lang="ja-JP" altLang="en-US" dirty="0"/>
              <a:t>○における△の影響」などがテーマに</a:t>
            </a:r>
            <a:r>
              <a:rPr kumimoji="1" lang="ja-JP" altLang="en-US"/>
              <a:t>なります。場合によっては全く別の因果関係を持ってきて論じるという可能性もあるかもしれません。</a:t>
            </a:r>
            <a:endParaRPr kumimoji="1" lang="en-US" altLang="ja-JP"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213609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a:t>
            </a:r>
            <a:r>
              <a:rPr kumimoji="1" lang="en-US" altLang="ja-JP" dirty="0"/>
              <a:t>10</a:t>
            </a:r>
            <a:r>
              <a:rPr kumimoji="1" lang="ja-JP" altLang="en-US" dirty="0"/>
              <a:t>手順</a:t>
            </a:r>
            <a:r>
              <a:rPr kumimoji="1" lang="en-US" altLang="ja-JP" dirty="0"/>
              <a:t>2 </a:t>
            </a:r>
            <a:r>
              <a:rPr kumimoji="1" lang="ja-JP" altLang="en-US" dirty="0"/>
              <a:t>頭の中で話を膨らませる</a:t>
            </a:r>
            <a:r>
              <a:rPr kumimoji="1" lang="en-US" altLang="ja-JP" dirty="0"/>
              <a:t>2</a:t>
            </a:r>
          </a:p>
          <a:p>
            <a:endParaRPr kumimoji="1" lang="en-US" altLang="ja-JP" dirty="0"/>
          </a:p>
          <a:p>
            <a:r>
              <a:rPr kumimoji="1" lang="ja-JP" altLang="en-US" dirty="0"/>
              <a:t>話を膨らませる上では、以下のことも検討してみると良いかもしれません。</a:t>
            </a:r>
          </a:p>
          <a:p>
            <a:r>
              <a:rPr kumimoji="1" lang="ja-JP" altLang="en-US" dirty="0"/>
              <a:t>他の事例、地域</a:t>
            </a:r>
            <a:r>
              <a:rPr kumimoji="1" lang="ja-JP" altLang="en-US"/>
              <a:t>ではどうなのか？各々自身が実際に体験したこと、見てきたことと違う、あるいは同じ場合、趣味に当てはめたり、あるいは何か思い浮かぶ事件・出来事など具体的な事例との関係はどうなのか？や、関連</a:t>
            </a:r>
            <a:r>
              <a:rPr kumimoji="1" lang="ja-JP" altLang="en-US" dirty="0"/>
              <a:t>しそうな書籍・論文ではこう</a:t>
            </a:r>
            <a:r>
              <a:rPr kumimoji="1" lang="ja-JP" altLang="en-US"/>
              <a:t>書かれていた</a:t>
            </a:r>
            <a:r>
              <a:rPr kumimoji="1" lang="en-US" altLang="ja-JP" dirty="0"/>
              <a:t>...</a:t>
            </a:r>
            <a:r>
              <a:rPr kumimoji="1" lang="ja-JP" altLang="en-US"/>
              <a:t>など拡げていきましょう。</a:t>
            </a:r>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1618956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US" altLang="ja-JP" dirty="0"/>
              <a:t>p.11</a:t>
            </a:r>
          </a:p>
          <a:p>
            <a:endParaRPr kumimoji="1" lang="en-US" altLang="ja-JP" dirty="0"/>
          </a:p>
          <a:p>
            <a:r>
              <a:rPr kumimoji="1" lang="ja-JP" altLang="en-US" dirty="0"/>
              <a:t>テーマに関する問いを立てる際</a:t>
            </a:r>
            <a:r>
              <a:rPr kumimoji="1" lang="ja-JP" altLang="en-US"/>
              <a:t>に、思いつくだけ関連するキーワードや問いを</a:t>
            </a:r>
            <a:r>
              <a:rPr kumimoji="1" lang="ja-JP" altLang="en-US" dirty="0"/>
              <a:t>書き出して</a:t>
            </a:r>
            <a:r>
              <a:rPr kumimoji="1" lang="ja-JP" altLang="en-US"/>
              <a:t>、マッピングし</a:t>
            </a:r>
            <a:r>
              <a:rPr kumimoji="1" lang="ja-JP" altLang="en-US" dirty="0"/>
              <a:t>、思考を整理しましょう。</a:t>
            </a:r>
            <a:endParaRPr kumimoji="1" lang="en-US" altLang="ja-JP" dirty="0"/>
          </a:p>
          <a:p>
            <a:pPr defTabSz="921807">
              <a:defRPr/>
            </a:pPr>
            <a:r>
              <a:rPr kumimoji="1" lang="ja-JP" altLang="en-US" dirty="0"/>
              <a:t>スライド</a:t>
            </a:r>
            <a:r>
              <a:rPr kumimoji="1" lang="ja-JP" altLang="en-US"/>
              <a:t>は、例として、先ほど</a:t>
            </a:r>
            <a:r>
              <a:rPr kumimoji="1" lang="ja-JP" altLang="en-US" dirty="0"/>
              <a:t>お話した</a:t>
            </a:r>
            <a:r>
              <a:rPr kumimoji="1" lang="ja-JP" altLang="en-US"/>
              <a:t>、「日本の政治と若者について自由に論じなさい</a:t>
            </a:r>
            <a:r>
              <a:rPr lang="ja-JP" altLang="en-US">
                <a:solidFill>
                  <a:srgbClr val="FF0000"/>
                </a:solidFill>
              </a:rPr>
              <a:t>」という課題でマッピング化</a:t>
            </a:r>
            <a:r>
              <a:rPr lang="ja-JP" altLang="en-US" dirty="0">
                <a:solidFill>
                  <a:srgbClr val="FF0000"/>
                </a:solidFill>
              </a:rPr>
              <a:t>したもの</a:t>
            </a:r>
            <a:r>
              <a:rPr lang="ja-JP" altLang="en-US">
                <a:solidFill>
                  <a:srgbClr val="FF0000"/>
                </a:solidFill>
              </a:rPr>
              <a:t>です。</a:t>
            </a:r>
            <a:endParaRPr lang="en-US" altLang="ja-JP" dirty="0">
              <a:solidFill>
                <a:srgbClr val="FF0000"/>
              </a:solidFill>
            </a:endParaRPr>
          </a:p>
          <a:p>
            <a:pPr defTabSz="921807">
              <a:defRPr/>
            </a:pPr>
            <a:endParaRPr kumimoji="1" lang="en-US" altLang="ja-JP" dirty="0">
              <a:solidFill>
                <a:srgbClr val="FF0000"/>
              </a:solidFill>
            </a:endParaRPr>
          </a:p>
          <a:p>
            <a:pPr defTabSz="921807">
              <a:defRPr/>
            </a:pPr>
            <a:r>
              <a:rPr kumimoji="1" lang="ja-JP" altLang="en-US"/>
              <a:t>（以下、アニメーションの順番のメモ）</a:t>
            </a:r>
            <a:endParaRPr kumimoji="1" lang="en-US" altLang="ja-JP" dirty="0"/>
          </a:p>
          <a:p>
            <a:pPr defTabSz="921807">
              <a:defRPr/>
            </a:pPr>
            <a:r>
              <a:rPr kumimoji="1" lang="ja-JP" altLang="en-US"/>
              <a:t>石破さん→若者って未成年なのか成人以上なのか→政治的無関心のイメージ→</a:t>
            </a:r>
            <a:r>
              <a:rPr kumimoji="1" lang="en-US" altLang="ja-JP" dirty="0"/>
              <a:t>SNS</a:t>
            </a:r>
            <a:r>
              <a:rPr kumimoji="1" lang="ja-JP" altLang="en-US"/>
              <a:t>で意見を言ってる友達→</a:t>
            </a:r>
            <a:r>
              <a:rPr kumimoji="1" lang="en-US" altLang="ja-JP" dirty="0"/>
              <a:t>SNS</a:t>
            </a:r>
            <a:r>
              <a:rPr kumimoji="1" lang="ja-JP" altLang="en-US"/>
              <a:t>だから意見を言っているのか→こうした思考の過程で、テーマが設定される。</a:t>
            </a:r>
            <a:endParaRPr kumimoji="1" lang="en-US" altLang="ja-JP" dirty="0"/>
          </a:p>
          <a:p>
            <a:pPr defTabSz="921807">
              <a:defRPr/>
            </a:pPr>
            <a:r>
              <a:rPr kumimoji="1" lang="ja-JP" altLang="en-US"/>
              <a:t>比較としては例えば他の政党の代表選挙や若者以外という視点などがあり得る。</a:t>
            </a:r>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4052980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p.1</a:t>
            </a:r>
            <a:r>
              <a:rPr kumimoji="1" lang="en-US" altLang="ja-JP" dirty="0"/>
              <a:t>2</a:t>
            </a:r>
          </a:p>
          <a:p>
            <a:endParaRPr kumimoji="1" lang="en" altLang="ja-JP" dirty="0"/>
          </a:p>
          <a:p>
            <a:r>
              <a:rPr kumimoji="1" lang="ja-JP" altLang="en-US" dirty="0"/>
              <a:t>これまでの話を総合すると次のような図になります。</a:t>
            </a:r>
          </a:p>
          <a:p>
            <a:r>
              <a:rPr kumimoji="1" lang="ja-JP" altLang="en-US" dirty="0"/>
              <a:t>テーマ設定においては、課題内容を確認して講義内容を</a:t>
            </a:r>
            <a:r>
              <a:rPr kumimoji="1" lang="ja-JP" altLang="en-US"/>
              <a:t>振り返り、興味関心のある事柄や印象に残っている事柄など必要に応じてマッピングします</a:t>
            </a:r>
            <a:r>
              <a:rPr kumimoji="1" lang="ja-JP" altLang="en-US" dirty="0"/>
              <a:t>。</a:t>
            </a:r>
          </a:p>
          <a:p>
            <a:r>
              <a:rPr kumimoji="1" lang="ja-JP" altLang="en-US"/>
              <a:t>納得</a:t>
            </a:r>
            <a:r>
              <a:rPr kumimoji="1" lang="ja-JP" altLang="en-US" dirty="0"/>
              <a:t>なのか反対なのか、他の文献や事例ではどうなっている</a:t>
            </a:r>
            <a:r>
              <a:rPr kumimoji="1" lang="ja-JP" altLang="en-US"/>
              <a:t>のかなど、それに対する自分の見解や自分なりの応答を通じて、テーマを設定します。</a:t>
            </a:r>
            <a:endParaRPr kumimoji="1" lang="ja-JP" altLang="en-US" dirty="0"/>
          </a:p>
          <a:p>
            <a:r>
              <a:rPr kumimoji="1" lang="ja-JP" altLang="en-US"/>
              <a:t>今度は、設定したテーマに対して、実際に検討</a:t>
            </a:r>
            <a:r>
              <a:rPr kumimoji="1" lang="ja-JP" altLang="en-US" dirty="0"/>
              <a:t>した結果をもと</a:t>
            </a:r>
            <a:r>
              <a:rPr kumimoji="1" lang="ja-JP" altLang="en-US"/>
              <a:t>に仮説あるいはリサーチクエッションを</a:t>
            </a:r>
            <a:r>
              <a:rPr kumimoji="1" lang="ja-JP" altLang="en-US" dirty="0"/>
              <a:t>設定</a:t>
            </a:r>
            <a:r>
              <a:rPr kumimoji="1" lang="ja-JP" altLang="en-US"/>
              <a:t>します。＊</a:t>
            </a:r>
            <a:r>
              <a:rPr kumimoji="1" lang="en" altLang="ja-JP" dirty="0"/>
              <a:t>X</a:t>
            </a:r>
            <a:r>
              <a:rPr kumimoji="1" lang="ja-JP" altLang="en-US" dirty="0"/>
              <a:t>は</a:t>
            </a:r>
            <a:r>
              <a:rPr kumimoji="1" lang="en" altLang="ja-JP" dirty="0"/>
              <a:t>Y</a:t>
            </a:r>
            <a:r>
              <a:rPr kumimoji="1" lang="ja-JP" altLang="en-US" dirty="0"/>
              <a:t>である。や＊</a:t>
            </a:r>
            <a:r>
              <a:rPr kumimoji="1" lang="en" altLang="ja-JP" dirty="0"/>
              <a:t>S</a:t>
            </a:r>
            <a:r>
              <a:rPr kumimoji="1" lang="ja-JP" altLang="en-US" dirty="0"/>
              <a:t>と</a:t>
            </a:r>
            <a:r>
              <a:rPr kumimoji="1" lang="en" altLang="ja-JP" dirty="0"/>
              <a:t>T</a:t>
            </a:r>
            <a:r>
              <a:rPr kumimoji="1" lang="ja-JP" altLang="en-US" dirty="0"/>
              <a:t>は関連がある。などです。</a:t>
            </a:r>
          </a:p>
          <a:p>
            <a:r>
              <a:rPr kumimoji="1" lang="ja-JP" altLang="en-US" dirty="0"/>
              <a:t>レポートの本論で</a:t>
            </a:r>
            <a:r>
              <a:rPr kumimoji="1" lang="ja-JP" altLang="en-US"/>
              <a:t>は、その仮説あるいはリサーチ・クエッションに対するご自身の答えを</a:t>
            </a:r>
            <a:r>
              <a:rPr kumimoji="1" lang="ja-JP" altLang="en-US" dirty="0"/>
              <a:t>支持する理由を根拠とともに記述</a:t>
            </a:r>
            <a:r>
              <a:rPr kumimoji="1" lang="ja-JP" altLang="en-US"/>
              <a:t>します。根拠</a:t>
            </a:r>
            <a:r>
              <a:rPr kumimoji="1" lang="ja-JP" altLang="en-US" dirty="0"/>
              <a:t>としては特に、文献・統計資料、事例などが必要不可欠に</a:t>
            </a:r>
            <a:r>
              <a:rPr kumimoji="1" lang="ja-JP" altLang="en-US"/>
              <a:t>なります。ここが感想文とレポートの異なる点です。つまり、自分の見解を、裏付けに基づいて論証するということです。これら</a:t>
            </a:r>
            <a:r>
              <a:rPr kumimoji="1" lang="ja-JP" altLang="en-US" dirty="0"/>
              <a:t>をまとめた上で、結論に</a:t>
            </a:r>
            <a:r>
              <a:rPr kumimoji="1" lang="ja-JP" altLang="en-US"/>
              <a:t>至ります。</a:t>
            </a:r>
            <a:endParaRPr kumimoji="1" lang="en-US" altLang="ja-JP" dirty="0"/>
          </a:p>
          <a:p>
            <a:endParaRPr kumimoji="1" lang="en-US" altLang="ja-JP" dirty="0"/>
          </a:p>
          <a:p>
            <a:r>
              <a:rPr kumimoji="1" lang="ja-JP" altLang="en-US"/>
              <a:t>これはレポートのみならず、卒業論文などでもおよそ同じようなプロセスを踏むことになります。</a:t>
            </a:r>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3706667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本日</a:t>
            </a:r>
            <a:r>
              <a:rPr kumimoji="1" lang="ja-JP" altLang="en-US" dirty="0"/>
              <a:t>の</a:t>
            </a:r>
            <a:r>
              <a:rPr kumimoji="1" lang="en-US" altLang="ja-JP" dirty="0"/>
              <a:t>4</a:t>
            </a:r>
            <a:r>
              <a:rPr kumimoji="1" lang="ja-JP" altLang="en-US" dirty="0"/>
              <a:t>つ目のテーマ、資料の探し方</a:t>
            </a:r>
            <a:r>
              <a:rPr kumimoji="1" lang="ja-JP" altLang="en-US"/>
              <a:t>です。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テーマの設定・絞り込み、仮説の検証のために図書館を利用して文献・資料を探しましょう。</a:t>
            </a:r>
          </a:p>
          <a:p>
            <a:r>
              <a:rPr kumimoji="1" lang="ja-JP" altLang="en-US"/>
              <a:t>先ほども述べた通り、自分の主張を客観的に論じていくには、資料による裏付けが必要となります。特に書籍などの文献、論文など、あるいは新聞・雑誌記事に関しては、スライドに挙げた検索ツールで調べると楽です。特</a:t>
            </a:r>
            <a:r>
              <a:rPr kumimoji="1" lang="ja-JP" altLang="en-US" dirty="0"/>
              <a:t>に</a:t>
            </a:r>
            <a:r>
              <a:rPr kumimoji="1" lang="ja-JP" altLang="en-US"/>
              <a:t>立教大学図書館は</a:t>
            </a:r>
            <a:r>
              <a:rPr kumimoji="1" lang="ja-JP" altLang="en-US" dirty="0"/>
              <a:t>非常に</a:t>
            </a:r>
            <a:r>
              <a:rPr kumimoji="1" lang="ja-JP" altLang="en-US"/>
              <a:t>豊かな</a:t>
            </a:r>
            <a:r>
              <a:rPr lang="ja-JP" altLang="en-US" b="0" i="0" u="none" strike="noStrike">
                <a:solidFill>
                  <a:srgbClr val="212121"/>
                </a:solidFill>
                <a:effectLst/>
                <a:latin typeface="Yu Gothic Regular"/>
              </a:rPr>
              <a:t>リソースを備えていますので</a:t>
            </a:r>
            <a:r>
              <a:rPr kumimoji="1" lang="ja-JP" altLang="en-US"/>
              <a:t>ぜひ</a:t>
            </a:r>
            <a:r>
              <a:rPr kumimoji="1" lang="ja-JP" altLang="en-US" dirty="0"/>
              <a:t>ご活用</a:t>
            </a:r>
            <a:r>
              <a:rPr kumimoji="1" lang="ja-JP" altLang="en-US"/>
              <a:t>ください。</a:t>
            </a:r>
            <a:endParaRPr kumimoji="1" lang="en-US" altLang="ja-JP" dirty="0"/>
          </a:p>
          <a:p>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151905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文献の調べ方についてもう少し詳しく紹介します。</a:t>
            </a:r>
            <a:endParaRPr kumimoji="1" lang="en-US" altLang="ja-JP" dirty="0"/>
          </a:p>
          <a:p>
            <a:r>
              <a:rPr kumimoji="1" lang="ja-JP" altLang="en-US"/>
              <a:t>まずは何か特定の本を探している場合には、図書館の蔵書検索（</a:t>
            </a:r>
            <a:r>
              <a:rPr kumimoji="1" lang="en-US" altLang="ja-JP" dirty="0"/>
              <a:t>OPAC</a:t>
            </a:r>
            <a:r>
              <a:rPr kumimoji="1" lang="ja-JP" altLang="en-US"/>
              <a:t>）で検索してみましょう。本のタイトルや著者名から検索できます。</a:t>
            </a:r>
            <a:endParaRPr kumimoji="1" lang="en-US" altLang="ja-JP" dirty="0"/>
          </a:p>
          <a:p>
            <a:endParaRPr kumimoji="1" lang="en-US" altLang="ja-JP" dirty="0"/>
          </a:p>
          <a:p>
            <a:r>
              <a:rPr kumimoji="1" lang="ja-JP" altLang="en-US"/>
              <a:t>残念ながら立教大学図書館にその本の所蔵がないという場合にも諦める必要はありません。立教も加盟している山手線コンソーシアムで一部の他大学の図書館も、テスト期間など例外を除き使ったり本を借りたりすることができます。</a:t>
            </a:r>
            <a:endParaRPr kumimoji="1" lang="en-US" altLang="ja-JP" dirty="0"/>
          </a:p>
          <a:p>
            <a:r>
              <a:rPr kumimoji="1" lang="ja-JP" altLang="en-US"/>
              <a:t>また、それでも手に入らないという場合にも諦める必要はありません。どうしてもその本を参照したいという場合、図書館のサービスで学外の図書館から取り寄せることも可能です。ただ、このサービスは送料など自費になりますので、ご注意ください。</a:t>
            </a:r>
            <a:endParaRPr kumimoji="1" lang="en-US" altLang="ja-JP" dirty="0"/>
          </a:p>
          <a:p>
            <a:endParaRPr kumimoji="1" lang="en-US" altLang="ja-JP" dirty="0"/>
          </a:p>
          <a:p>
            <a:r>
              <a:rPr kumimoji="1" lang="ja-JP" altLang="en-US"/>
              <a:t>何か特定の本を探しているのではなく、関連する本を全体的に調べてみたいという場合にも、テーマに関連するキーワードで文献検索をすると関連する文献をザッと見ることが出来ます。</a:t>
            </a:r>
            <a:endParaRPr kumimoji="1" lang="en-US" altLang="ja-JP" dirty="0"/>
          </a:p>
          <a:p>
            <a:endParaRPr kumimoji="1" lang="en-US" altLang="ja-JP" dirty="0"/>
          </a:p>
          <a:p>
            <a:r>
              <a:rPr kumimoji="1" lang="ja-JP" altLang="en-US"/>
              <a:t>文献が見つけられない、なかなか手に入れられないという場合は気軽にラーニングアドバイザーや池袋図書館地下</a:t>
            </a:r>
            <a:r>
              <a:rPr kumimoji="1" lang="en-US" altLang="ja-JP" dirty="0"/>
              <a:t>1</a:t>
            </a:r>
            <a:r>
              <a:rPr kumimoji="1" lang="ja-JP" altLang="en-US"/>
              <a:t>階のレファレンスカウンターに相談にいらしてください！</a:t>
            </a:r>
            <a:endParaRPr kumimoji="1" lang="ja-JP" altLang="en-US"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276559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また、先ほど紹介した新聞・雑誌記事の検索ツールは、蔵書検索（</a:t>
            </a:r>
            <a:r>
              <a:rPr kumimoji="1" lang="en-US" altLang="ja-JP" dirty="0"/>
              <a:t>OPAC</a:t>
            </a:r>
            <a:r>
              <a:rPr kumimoji="1" lang="ja-JP" altLang="en-US"/>
              <a:t>）の右隣のデータベースにあります。</a:t>
            </a:r>
            <a:endParaRPr kumimoji="1" lang="en-US" altLang="ja-JP" dirty="0"/>
          </a:p>
          <a:p>
            <a:r>
              <a:rPr kumimoji="1" lang="ja-JP" altLang="en-US"/>
              <a:t>個々のツールの使い方に関しては本日は省略しますが、もし何かわからないことや不安などがあれば、ぜひラーニング・アドバイザーにお越しください。</a:t>
            </a:r>
            <a:endParaRPr kumimoji="1" lang="en-US" altLang="ja-JP" dirty="0"/>
          </a:p>
          <a:p>
            <a:endParaRPr kumimoji="1" lang="en-US" altLang="ja-JP" dirty="0"/>
          </a:p>
          <a:p>
            <a:r>
              <a:rPr kumimoji="1" lang="ja-JP" altLang="en-US"/>
              <a:t>また、立教大学図書館の蔵書検索や契約しているデータベースから一挙に統合して検索する便利なツールもあります。</a:t>
            </a:r>
            <a:endParaRPr kumimoji="1" lang="en-US" altLang="ja-JP" dirty="0"/>
          </a:p>
          <a:p>
            <a:r>
              <a:rPr kumimoji="1" lang="ja-JP" altLang="en-US"/>
              <a:t>それが一番右の</a:t>
            </a:r>
            <a:r>
              <a:rPr kumimoji="1" lang="en-US" altLang="ja-JP" dirty="0"/>
              <a:t>READ</a:t>
            </a:r>
            <a:r>
              <a:rPr kumimoji="1" lang="ja-JP" altLang="en-US"/>
              <a:t>統合検索という機能です。関心のあるテーマについてどんな資料があるのか一挙に見てみたいという場合にはぜひご活用ください。</a:t>
            </a:r>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1715977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図書館のデータベースは学外からもアクセス可能です。</a:t>
            </a:r>
            <a:endParaRPr kumimoji="1" lang="en-US" altLang="ja-JP" dirty="0"/>
          </a:p>
          <a:p>
            <a:r>
              <a:rPr kumimoji="1" lang="ja-JP" altLang="en-US"/>
              <a:t>それらを学外から閲覧</a:t>
            </a:r>
            <a:r>
              <a:rPr kumimoji="1" lang="ja-JP" altLang="en-US" dirty="0"/>
              <a:t>する場合、プロキシの設定を行う必要があります。</a:t>
            </a:r>
          </a:p>
          <a:p>
            <a:r>
              <a:rPr kumimoji="1" lang="ja-JP" altLang="en-US" dirty="0"/>
              <a:t>「立教 プロキシ」で検索。</a:t>
            </a:r>
            <a:r>
              <a:rPr kumimoji="1" lang="en-US" altLang="ja-JP" dirty="0" err="1"/>
              <a:t>RikkyoSpirit</a:t>
            </a:r>
            <a:r>
              <a:rPr kumimoji="1" lang="ja-JP" altLang="en-US" dirty="0"/>
              <a:t>の「学内イントラネットへのアクセス」ページの「</a:t>
            </a:r>
            <a:r>
              <a:rPr kumimoji="1" lang="en" altLang="ja-JP" dirty="0"/>
              <a:t>Proxy</a:t>
            </a:r>
            <a:r>
              <a:rPr kumimoji="1" lang="ja-JP" altLang="en-US" dirty="0"/>
              <a:t>接続手順」を押し、ご自身の利用している環境</a:t>
            </a:r>
            <a:r>
              <a:rPr kumimoji="1" lang="ja-JP" altLang="en-US"/>
              <a:t>に合わせてプロキシ</a:t>
            </a:r>
            <a:r>
              <a:rPr kumimoji="1" lang="ja-JP" altLang="en-US" dirty="0"/>
              <a:t>設定を行ってからご利用</a:t>
            </a:r>
            <a:r>
              <a:rPr kumimoji="1" lang="ja-JP" altLang="en-US"/>
              <a:t>ください。</a:t>
            </a:r>
            <a:endParaRPr kumimoji="1" lang="en-US" altLang="ja-JP" dirty="0"/>
          </a:p>
          <a:p>
            <a:endParaRPr kumimoji="1" lang="en-US" altLang="ja-JP" dirty="0"/>
          </a:p>
          <a:p>
            <a:r>
              <a:rPr kumimoji="1" lang="ja-JP" altLang="en-US"/>
              <a:t>この点の詳細は、</a:t>
            </a:r>
            <a:r>
              <a:rPr kumimoji="1" lang="en-US" altLang="ja-JP" dirty="0"/>
              <a:t>PC</a:t>
            </a:r>
            <a:r>
              <a:rPr kumimoji="1" lang="ja-JP" altLang="en-US"/>
              <a:t>ヘルプデスクにお伺いください。</a:t>
            </a:r>
            <a:endParaRPr kumimoji="1" lang="ja-JP" altLang="en-US"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622081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資料</a:t>
            </a:r>
            <a:r>
              <a:rPr kumimoji="1" lang="ja-JP" altLang="en-US" dirty="0"/>
              <a:t>の検索の際には</a:t>
            </a:r>
            <a:r>
              <a:rPr kumimoji="1" lang="en" altLang="ja-JP" dirty="0"/>
              <a:t>AND</a:t>
            </a:r>
            <a:r>
              <a:rPr kumimoji="1" lang="ja-JP" altLang="en-US" dirty="0"/>
              <a:t>や</a:t>
            </a:r>
            <a:r>
              <a:rPr kumimoji="1" lang="en" altLang="ja-JP" dirty="0"/>
              <a:t>OR</a:t>
            </a:r>
            <a:r>
              <a:rPr kumimoji="1" lang="ja-JP" altLang="en-US" dirty="0"/>
              <a:t>といった演算子を用いることで、効率的に資料検索ができます。</a:t>
            </a:r>
            <a:endParaRPr kumimoji="1" lang="en-US" altLang="ja-JP" dirty="0"/>
          </a:p>
          <a:p>
            <a:endParaRPr kumimoji="1" lang="en-US" altLang="ja-JP" dirty="0"/>
          </a:p>
          <a:p>
            <a:r>
              <a:rPr kumimoji="1" lang="ja-JP" altLang="en-US"/>
              <a:t>たとえば自由</a:t>
            </a:r>
            <a:r>
              <a:rPr kumimoji="1" lang="ja-JP" altLang="en-US" dirty="0"/>
              <a:t>主義や民主主義、自由民主主義を例に考えてみましょう。</a:t>
            </a:r>
            <a:endParaRPr kumimoji="1" lang="en-US" altLang="ja-JP" dirty="0"/>
          </a:p>
          <a:p>
            <a:r>
              <a:rPr kumimoji="1" lang="ja-JP" altLang="en-US" dirty="0"/>
              <a:t>自由主義を</a:t>
            </a:r>
            <a:r>
              <a:rPr kumimoji="1" lang="en-US" altLang="ja-JP" dirty="0"/>
              <a:t>#1</a:t>
            </a:r>
            <a:r>
              <a:rPr kumimoji="1" lang="ja-JP" altLang="en-US" dirty="0"/>
              <a:t>とし、民主主義を</a:t>
            </a:r>
            <a:r>
              <a:rPr kumimoji="1" lang="en-US" altLang="ja-JP" dirty="0"/>
              <a:t>#2</a:t>
            </a:r>
            <a:r>
              <a:rPr kumimoji="1" lang="ja-JP" altLang="en-US" dirty="0"/>
              <a:t>としましょう。</a:t>
            </a:r>
            <a:endParaRPr kumimoji="1" lang="en-US" altLang="ja-JP" dirty="0"/>
          </a:p>
          <a:p>
            <a:r>
              <a:rPr kumimoji="1" lang="en-US" altLang="ja-JP" dirty="0"/>
              <a:t>#1AND#2</a:t>
            </a:r>
            <a:r>
              <a:rPr kumimoji="1" lang="ja-JP" altLang="en-US"/>
              <a:t>では、</a:t>
            </a:r>
            <a:r>
              <a:rPr lang="ja-JP" altLang="en-US" b="0" i="0" u="none" strike="noStrike">
                <a:solidFill>
                  <a:srgbClr val="212121"/>
                </a:solidFill>
                <a:effectLst/>
                <a:latin typeface="Yu Gothic Regular"/>
              </a:rPr>
              <a:t>自由主義</a:t>
            </a:r>
            <a:r>
              <a:rPr lang="ja-JP" altLang="en-US" b="0" i="0" u="none">
                <a:solidFill>
                  <a:srgbClr val="212121"/>
                </a:solidFill>
                <a:effectLst/>
                <a:latin typeface="Yu Gothic Regular"/>
              </a:rPr>
              <a:t>と民主主義の両方を含む結果が出ます</a:t>
            </a:r>
            <a:r>
              <a:rPr kumimoji="1" lang="ja-JP" altLang="en-US"/>
              <a:t>。検索結果としては一番狭いです。</a:t>
            </a:r>
            <a:endParaRPr kumimoji="1" lang="en-US" altLang="ja-JP" dirty="0"/>
          </a:p>
          <a:p>
            <a:r>
              <a:rPr kumimoji="1" lang="en-US" altLang="ja-JP" dirty="0"/>
              <a:t>#1or#2</a:t>
            </a:r>
            <a:r>
              <a:rPr kumimoji="1" lang="ja-JP" altLang="en-US" dirty="0"/>
              <a:t>だと、自由主義、民主主義、自由民主主義のすべてが検索結果に出て</a:t>
            </a:r>
            <a:r>
              <a:rPr kumimoji="1" lang="ja-JP" altLang="en-US"/>
              <a:t>しまいます。こちらは膨大な量が出てきてしまう恐れがあります。</a:t>
            </a:r>
            <a:endParaRPr kumimoji="1" lang="en-US" altLang="ja-JP" dirty="0"/>
          </a:p>
          <a:p>
            <a:r>
              <a:rPr kumimoji="1" lang="ja-JP" altLang="en-US" dirty="0"/>
              <a:t>自由主義、もしくは民主主義のどちらかの文献を探したい場合は、</a:t>
            </a:r>
            <a:r>
              <a:rPr kumimoji="1" lang="en-US" altLang="ja-JP" dirty="0"/>
              <a:t>#1not#2</a:t>
            </a:r>
            <a:r>
              <a:rPr kumimoji="1" lang="ja-JP" altLang="en-US" dirty="0"/>
              <a:t>や</a:t>
            </a:r>
            <a:r>
              <a:rPr kumimoji="1" lang="en-US" altLang="ja-JP" dirty="0"/>
              <a:t>#2not#1</a:t>
            </a:r>
            <a:r>
              <a:rPr kumimoji="1" lang="ja-JP" altLang="en-US" dirty="0"/>
              <a:t>で検索しましょう。</a:t>
            </a:r>
            <a:endParaRPr kumimoji="1" lang="en-US" altLang="ja-JP" dirty="0"/>
          </a:p>
          <a:p>
            <a:endParaRPr kumimoji="1" lang="en-US" altLang="ja-JP" dirty="0"/>
          </a:p>
          <a:p>
            <a:r>
              <a:rPr kumimoji="1" lang="ja-JP" altLang="en-US" dirty="0"/>
              <a:t>いかに検索結果を絞れる</a:t>
            </a:r>
            <a:r>
              <a:rPr kumimoji="1" lang="ja-JP" altLang="en-US"/>
              <a:t>かが、膨大な量の文献の中から自分の探している文献を探すためのポイント</a:t>
            </a:r>
            <a:r>
              <a:rPr kumimoji="1" lang="ja-JP" altLang="en-US" dirty="0"/>
              <a:t>です。</a:t>
            </a:r>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741238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本セミナー</a:t>
            </a:r>
            <a:r>
              <a:rPr kumimoji="1" lang="ja-JP" altLang="en-US" dirty="0"/>
              <a:t>の最後に、</a:t>
            </a:r>
            <a:r>
              <a:rPr lang="ja-JP" altLang="en-US" dirty="0"/>
              <a:t>読み手に理解してもらえるレポートを書く方法</a:t>
            </a:r>
            <a:r>
              <a:rPr lang="ja-JP" altLang="en-US"/>
              <a:t>について簡単に注意事項を説明</a:t>
            </a:r>
            <a:r>
              <a:rPr lang="ja-JP" altLang="en-US" dirty="0"/>
              <a:t>します。</a:t>
            </a:r>
            <a:endParaRPr lang="en-US" altLang="ja-JP" dirty="0"/>
          </a:p>
          <a:p>
            <a:pPr defTabSz="921807">
              <a:defRPr/>
            </a:pPr>
            <a:endParaRPr kumimoji="1" lang="en-US" altLang="ja-JP" b="0" dirty="0"/>
          </a:p>
          <a:p>
            <a:pPr defTabSz="921807">
              <a:defRPr/>
            </a:pPr>
            <a:r>
              <a:rPr kumimoji="1" lang="ja-JP" altLang="en-US" b="0"/>
              <a:t>まず</a:t>
            </a:r>
            <a:r>
              <a:rPr kumimoji="1" lang="ja-JP" altLang="en-US" b="0" dirty="0"/>
              <a:t>、レポートを書く心構えとして、「</a:t>
            </a:r>
            <a:r>
              <a:rPr lang="ja-JP" altLang="en-US" dirty="0">
                <a:solidFill>
                  <a:srgbClr val="0070C0"/>
                </a:solidFill>
              </a:rPr>
              <a:t>よいレポートを書こう！」の前に</a:t>
            </a:r>
            <a:r>
              <a:rPr lang="ja-JP" altLang="en-US">
                <a:solidFill>
                  <a:srgbClr val="0070C0"/>
                </a:solidFill>
              </a:rPr>
              <a:t>、「</a:t>
            </a:r>
            <a:r>
              <a:rPr lang="ja-JP" altLang="en-US">
                <a:solidFill>
                  <a:srgbClr val="FF0000"/>
                </a:solidFill>
              </a:rPr>
              <a:t>わかりやすい</a:t>
            </a:r>
            <a:r>
              <a:rPr lang="ja-JP" altLang="en-US" dirty="0">
                <a:solidFill>
                  <a:srgbClr val="FF0000"/>
                </a:solidFill>
              </a:rPr>
              <a:t>レポートを書こう！」に意識を向けることが大切です。</a:t>
            </a:r>
            <a:endParaRPr lang="en-US" altLang="ja-JP" dirty="0">
              <a:solidFill>
                <a:srgbClr val="FF0000"/>
              </a:solidFill>
            </a:endParaRPr>
          </a:p>
          <a:p>
            <a:r>
              <a:rPr lang="ja-JP" altLang="en-US" dirty="0">
                <a:solidFill>
                  <a:srgbClr val="FF0000"/>
                </a:solidFill>
              </a:rPr>
              <a:t>注意する必要があるのは、</a:t>
            </a:r>
            <a:r>
              <a:rPr lang="ja-JP" altLang="en-US" dirty="0"/>
              <a:t>文章のわかりやすさとは、</a:t>
            </a:r>
            <a:r>
              <a:rPr lang="ja-JP" altLang="en-US"/>
              <a:t>単に簡単な言葉を使っていたり議論が単純</a:t>
            </a:r>
            <a:r>
              <a:rPr lang="ja-JP" altLang="en-US" dirty="0"/>
              <a:t>なことでは</a:t>
            </a:r>
            <a:r>
              <a:rPr lang="ja-JP" altLang="en-US"/>
              <a:t>なく、話</a:t>
            </a:r>
            <a:r>
              <a:rPr lang="ja-JP" altLang="en-US" dirty="0"/>
              <a:t>の筋が通っていること、言い換えれば、文章が</a:t>
            </a:r>
            <a:r>
              <a:rPr lang="ja-JP" altLang="en-US" u="sng" dirty="0"/>
              <a:t>論理的に書かれている</a:t>
            </a:r>
            <a:r>
              <a:rPr lang="ja-JP" altLang="en-US" dirty="0"/>
              <a:t>ということ</a:t>
            </a:r>
            <a:r>
              <a:rPr lang="ja-JP" altLang="en-US"/>
              <a:t>です。</a:t>
            </a:r>
            <a:endParaRPr lang="en-US" altLang="ja-JP"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198256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p.1</a:t>
            </a:r>
            <a:r>
              <a:rPr kumimoji="1" lang="ja-JP" altLang="en-US"/>
              <a:t>レポートとは何か</a:t>
            </a:r>
            <a:r>
              <a:rPr kumimoji="1" lang="en-US" altLang="ja-JP" dirty="0"/>
              <a:t>?</a:t>
            </a:r>
          </a:p>
          <a:p>
            <a:endParaRPr kumimoji="1" lang="en-US" altLang="ja-JP" dirty="0"/>
          </a:p>
          <a:p>
            <a:r>
              <a:rPr kumimoji="1" lang="ja-JP" altLang="en-US" dirty="0"/>
              <a:t>はじめに</a:t>
            </a:r>
            <a:r>
              <a:rPr kumimoji="1" lang="ja-JP" altLang="en-US"/>
              <a:t>、レポートとは何か？ということから始めていきましょう。レポートとは、端的に言えば、「</a:t>
            </a:r>
            <a:r>
              <a:rPr kumimoji="1" lang="ja-JP" altLang="en-US" dirty="0"/>
              <a:t>自ら問題を提起し、その問題について論理的に説明し、自らの意見を客観的に検証可能な形で論証していく文章」と言えます。</a:t>
            </a:r>
          </a:p>
          <a:p>
            <a:r>
              <a:rPr kumimoji="1" lang="ja-JP" altLang="en-US" dirty="0"/>
              <a:t>もっと簡単に言えば、ある</a:t>
            </a:r>
            <a:r>
              <a:rPr kumimoji="1" lang="ja-JP" altLang="en-US"/>
              <a:t>素材、たとえば</a:t>
            </a:r>
            <a:r>
              <a:rPr kumimoji="1" lang="ja-JP" altLang="en-US" dirty="0"/>
              <a:t>、テキスト、</a:t>
            </a:r>
            <a:r>
              <a:rPr kumimoji="1" lang="ja-JP" altLang="en-US"/>
              <a:t>考え方、概念、事件、出来事</a:t>
            </a:r>
            <a:r>
              <a:rPr kumimoji="1" lang="ja-JP" altLang="en-US" dirty="0"/>
              <a:t>など</a:t>
            </a:r>
            <a:r>
              <a:rPr kumimoji="1" lang="ja-JP" altLang="en-US"/>
              <a:t>について自分自身</a:t>
            </a:r>
            <a:r>
              <a:rPr kumimoji="1" lang="ja-JP" altLang="en-US" dirty="0"/>
              <a:t>が</a:t>
            </a:r>
            <a:r>
              <a:rPr kumimoji="1" lang="ja-JP" altLang="en-US"/>
              <a:t>思考したプロセスや途中</a:t>
            </a:r>
            <a:r>
              <a:rPr kumimoji="1" lang="ja-JP" altLang="en-US" dirty="0"/>
              <a:t>経過を文章に</a:t>
            </a:r>
            <a:r>
              <a:rPr kumimoji="1" lang="ja-JP" altLang="en-US"/>
              <a:t>したものです。</a:t>
            </a:r>
            <a:endParaRPr kumimoji="1" lang="en-US" altLang="ja-JP" dirty="0"/>
          </a:p>
          <a:p>
            <a:r>
              <a:rPr kumimoji="1" lang="ja-JP" altLang="en-US" dirty="0"/>
              <a:t>自分の言いたいこと、考えていることを第三者に論理的</a:t>
            </a:r>
            <a:r>
              <a:rPr kumimoji="1" lang="ja-JP" altLang="en-US"/>
              <a:t>に伝える、一言</a:t>
            </a:r>
            <a:r>
              <a:rPr kumimoji="1" lang="ja-JP" altLang="en-US" dirty="0"/>
              <a:t>で言えば、報告書</a:t>
            </a:r>
            <a:r>
              <a:rPr kumimoji="1" lang="ja-JP" altLang="en-US"/>
              <a:t>です。</a:t>
            </a:r>
            <a:endParaRPr kumimoji="1" lang="ja-JP" altLang="en-US"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828930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US" altLang="ja-JP" dirty="0"/>
              <a:t>p.22</a:t>
            </a:r>
          </a:p>
          <a:p>
            <a:r>
              <a:rPr kumimoji="1" lang="ja-JP" altLang="en-US" dirty="0"/>
              <a:t>次に、文章のわかりやすさ</a:t>
            </a:r>
            <a:r>
              <a:rPr kumimoji="1" lang="ja-JP" altLang="en-US"/>
              <a:t>をつくるために具体的に意識することについてお伝えします。</a:t>
            </a:r>
            <a:endParaRPr kumimoji="1" lang="en-US" altLang="ja-JP" dirty="0"/>
          </a:p>
          <a:p>
            <a:r>
              <a:rPr lang="ja-JP" altLang="en-US" dirty="0">
                <a:solidFill>
                  <a:srgbClr val="FF0000"/>
                </a:solidFill>
              </a:rPr>
              <a:t>大原則は、</a:t>
            </a:r>
            <a:r>
              <a:rPr lang="ja-JP" altLang="en-US" dirty="0"/>
              <a:t>一文を短くすること</a:t>
            </a:r>
            <a:r>
              <a:rPr lang="ja-JP" altLang="en-US"/>
              <a:t>です。みなさんも文献を読む時に、一文が長すぎるとよく分からなくなりますよね？教員も同じです。読者が読みやすいように、一文はなるべく短くして、無闇に長い文を書かないようにしましょう。</a:t>
            </a:r>
            <a:endParaRPr lang="en-US" altLang="ja-JP" dirty="0"/>
          </a:p>
          <a:p>
            <a:r>
              <a:rPr lang="ja-JP" altLang="en-US" dirty="0"/>
              <a:t>その他の注意事項に</a:t>
            </a:r>
            <a:r>
              <a:rPr lang="ja-JP" altLang="en-US"/>
              <a:t>ついてはここでは省略しますが、各々確認しておいてください。</a:t>
            </a:r>
            <a:endParaRPr lang="en-US" altLang="ja-JP" dirty="0"/>
          </a:p>
          <a:p>
            <a:r>
              <a:rPr kumimoji="1" lang="ja-JP" altLang="en-US"/>
              <a:t>もっとも、一番重要なのは、文章を書いた後に、自分の文章を他人の視点に立って客観的に読んでみるということです。文章が論理的になっているか、何かおかしいところがないかを確認することが重要です。</a:t>
            </a:r>
            <a:endParaRPr kumimoji="1" lang="en-US" altLang="ja-JP" dirty="0"/>
          </a:p>
          <a:p>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728868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ja-JP" altLang="en-US"/>
              <a:t>最後に、レポートを書く際に全般的に注意することについて述べておきます。</a:t>
            </a:r>
            <a:endParaRPr kumimoji="1" lang="en-US" altLang="ja-JP" dirty="0"/>
          </a:p>
          <a:p>
            <a:r>
              <a:rPr kumimoji="1" lang="ja-JP" altLang="en-US"/>
              <a:t>レポートとは、最初にも述べた通り、自らの意見を客観的に検証可能な形で論証していく文章です。その際に、自らの意見を裏付ける根拠というものが必要になります。そうした根拠とは、学術書籍や論文における叙述、新聞記事に記載されている事実、政府官庁や自治体、企業などが提示しているデータなど様々にありますが、根拠がなんであれ、他人から何かしらの考えを借りる際には引用</a:t>
            </a:r>
            <a:r>
              <a:rPr kumimoji="1" lang="en-US" altLang="ja-JP" dirty="0"/>
              <a:t>/</a:t>
            </a:r>
            <a:r>
              <a:rPr kumimoji="1" lang="ja-JP" altLang="en-US"/>
              <a:t>参照を行うことになります。他人の文章や著作物から出典を示さずに引用をすると、盗用になります。これはレポートの評価以前に、重大な不正行為であり、厳正に処罰されます。レポートや卒業論文などに必要不可欠である引用</a:t>
            </a:r>
            <a:r>
              <a:rPr kumimoji="1" lang="en-US" altLang="ja-JP" dirty="0"/>
              <a:t>/</a:t>
            </a:r>
            <a:r>
              <a:rPr kumimoji="1" lang="ja-JP" altLang="en-US"/>
              <a:t>参照を行う際には、慎重に、かつ正確に行いましょう。</a:t>
            </a:r>
            <a:endParaRPr kumimoji="1" lang="en-US" altLang="ja-JP" dirty="0"/>
          </a:p>
          <a:p>
            <a:r>
              <a:rPr kumimoji="1" lang="ja-JP" altLang="en-US"/>
              <a:t>引用や参照で何かお困りの際には、いつでもラーニングアドバイザーにお越しください。また、図書館</a:t>
            </a:r>
            <a:r>
              <a:rPr kumimoji="1" lang="en-US" altLang="ja-JP" dirty="0"/>
              <a:t>web</a:t>
            </a:r>
            <a:r>
              <a:rPr kumimoji="1" lang="ja-JP" altLang="en-US"/>
              <a:t>サイトの</a:t>
            </a:r>
            <a:r>
              <a:rPr kumimoji="1" lang="en-US" altLang="ja-JP" dirty="0"/>
              <a:t>FAQ</a:t>
            </a:r>
            <a:r>
              <a:rPr kumimoji="1" lang="ja-JP" altLang="en-US"/>
              <a:t>にも有益な情報を載せていますので、そちらも是非ご参照ください。</a:t>
            </a:r>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601974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以上です。ありがとうございました。</a:t>
            </a:r>
          </a:p>
          <a:p>
            <a:endParaRPr kumimoji="1" lang="en-US" altLang="ja-JP" dirty="0"/>
          </a:p>
          <a:p>
            <a:r>
              <a:rPr kumimoji="1" lang="ja-JP" altLang="en-US" dirty="0"/>
              <a:t>ぜひアンケートにもご協力ください。</a:t>
            </a:r>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875626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p.2</a:t>
            </a:r>
            <a:r>
              <a:rPr kumimoji="1" lang="ja-JP" altLang="en-US"/>
              <a:t>レポートとは何か？</a:t>
            </a:r>
            <a:r>
              <a:rPr kumimoji="1" lang="ja-JP" altLang="en-US" dirty="0"/>
              <a:t>（</a:t>
            </a:r>
            <a:r>
              <a:rPr kumimoji="1" lang="en-US" altLang="ja-JP" dirty="0"/>
              <a:t>2</a:t>
            </a:r>
            <a:r>
              <a:rPr kumimoji="1" lang="ja-JP" altLang="en-US" dirty="0"/>
              <a:t>）</a:t>
            </a:r>
            <a:endParaRPr kumimoji="1" lang="en-US" altLang="ja-JP" dirty="0"/>
          </a:p>
          <a:p>
            <a:endParaRPr kumimoji="1" lang="ja-JP" altLang="en-US" dirty="0"/>
          </a:p>
          <a:p>
            <a:r>
              <a:rPr kumimoji="1" lang="ja-JP" altLang="en-US" dirty="0"/>
              <a:t>レポートで特に重要になるのが、論証と感想は</a:t>
            </a:r>
            <a:r>
              <a:rPr kumimoji="1" lang="ja-JP" altLang="en-US"/>
              <a:t>違うという</a:t>
            </a:r>
            <a:r>
              <a:rPr kumimoji="1" lang="ja-JP" altLang="en-US" dirty="0"/>
              <a:t>こと</a:t>
            </a:r>
            <a:r>
              <a:rPr kumimoji="1" lang="ja-JP" altLang="en-US"/>
              <a:t>です。レポートは感想文ではありません。レポートは、客観性</a:t>
            </a:r>
            <a:r>
              <a:rPr kumimoji="1" lang="ja-JP" altLang="en-US" dirty="0"/>
              <a:t>や一般性</a:t>
            </a:r>
            <a:r>
              <a:rPr kumimoji="1" lang="ja-JP" altLang="en-US"/>
              <a:t>がある文章のことを言います。</a:t>
            </a:r>
            <a:endParaRPr kumimoji="1" lang="ja-JP" altLang="en-US" dirty="0"/>
          </a:p>
          <a:p>
            <a:r>
              <a:rPr kumimoji="1" lang="ja-JP" altLang="en-US"/>
              <a:t>みなさんが小中学校でやってきたような読書感想文とは異なり、レポートでは裏付けに基づく自分の考えを、客観的、かつ論理的に書いていく必要があります。</a:t>
            </a:r>
            <a:endParaRPr kumimoji="1" lang="ja-JP" altLang="en-US" dirty="0"/>
          </a:p>
          <a:p>
            <a:endParaRPr kumimoji="1" lang="ja-JP" altLang="en-US" dirty="0"/>
          </a:p>
          <a:p>
            <a:r>
              <a:rPr kumimoji="1" lang="ja-JP" altLang="en-US"/>
              <a:t>その際に重要となるのが、形式です。読み手を説得するために、読んでいる相手に納得してもらえるように、決まった形式で客観的・論理的に書いていく必要があります。</a:t>
            </a:r>
            <a:endParaRPr kumimoji="1" lang="en-US" altLang="ja-JP" dirty="0"/>
          </a:p>
          <a:p>
            <a:r>
              <a:rPr kumimoji="1" lang="ja-JP" altLang="en-US"/>
              <a:t>形式としては、たとえば問題の所在を明らかにする、つまり問題設定を行う導入部分、実際に検討していく本論、そしてその結果辿り着いた自分の見解を主張する結論などといった形になります。</a:t>
            </a:r>
            <a:endParaRPr kumimoji="1" lang="en-US" altLang="ja-JP" dirty="0"/>
          </a:p>
          <a:p>
            <a:endParaRPr kumimoji="1" lang="ja-JP" altLang="en-US" dirty="0"/>
          </a:p>
          <a:p>
            <a:r>
              <a:rPr kumimoji="1" lang="ja-JP" altLang="en-US"/>
              <a:t>一方、自分</a:t>
            </a:r>
            <a:r>
              <a:rPr kumimoji="1" lang="ja-JP" altLang="en-US" dirty="0"/>
              <a:t>が感じたままを順序を考慮せず、主観的に書いて</a:t>
            </a:r>
            <a:r>
              <a:rPr kumimoji="1" lang="ja-JP" altLang="en-US"/>
              <a:t>しまうと感想文のようになってしまいがちです。</a:t>
            </a:r>
            <a:endParaRPr kumimoji="1" lang="en-US" altLang="ja-JP"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26403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p.3</a:t>
            </a:r>
            <a:r>
              <a:rPr kumimoji="1" lang="ja-JP" altLang="en-US" dirty="0"/>
              <a:t>レポート課題の確認</a:t>
            </a:r>
            <a:endParaRPr kumimoji="1" lang="en-US" altLang="ja-JP" dirty="0"/>
          </a:p>
          <a:p>
            <a:endParaRPr kumimoji="1" lang="en-US" altLang="ja-JP" dirty="0"/>
          </a:p>
          <a:p>
            <a:r>
              <a:rPr kumimoji="1" lang="ja-JP" altLang="en-US"/>
              <a:t>続いて、レポートに取り組む際の最初のステップとして、課題の確認に移ります。レポート</a:t>
            </a:r>
            <a:r>
              <a:rPr kumimoji="1" lang="ja-JP" altLang="en-US" dirty="0"/>
              <a:t>を書き始める前に、</a:t>
            </a:r>
            <a:r>
              <a:rPr kumimoji="1" lang="ja-JP" altLang="en-US"/>
              <a:t>出された課題がどのようなものなのかを確認</a:t>
            </a:r>
            <a:r>
              <a:rPr kumimoji="1" lang="ja-JP" altLang="en-US" dirty="0"/>
              <a:t>しましょう。</a:t>
            </a:r>
            <a:endParaRPr kumimoji="1" lang="en-US" altLang="ja-JP" dirty="0"/>
          </a:p>
          <a:p>
            <a:r>
              <a:rPr kumimoji="1" lang="ja-JP" altLang="en-US"/>
              <a:t>レポート課題を二つに大別すると、おおよそ内容</a:t>
            </a:r>
            <a:r>
              <a:rPr kumimoji="1" lang="ja-JP" altLang="en-US" dirty="0"/>
              <a:t>を</a:t>
            </a:r>
            <a:r>
              <a:rPr kumimoji="1" lang="ja-JP" altLang="en-US"/>
              <a:t>まとめる報告型と、自身</a:t>
            </a:r>
            <a:r>
              <a:rPr kumimoji="1" lang="ja-JP" altLang="en-US" dirty="0"/>
              <a:t>の主張と論拠を</a:t>
            </a:r>
            <a:r>
              <a:rPr kumimoji="1" lang="ja-JP" altLang="en-US"/>
              <a:t>述べる論述型に分けられます。</a:t>
            </a:r>
            <a:endParaRPr kumimoji="1" lang="en-US" altLang="ja-JP" dirty="0"/>
          </a:p>
          <a:p>
            <a:endParaRPr kumimoji="1" lang="en-US" altLang="ja-JP" dirty="0"/>
          </a:p>
          <a:p>
            <a:r>
              <a:rPr lang="ja-JP" altLang="en-US" dirty="0"/>
              <a:t>報告型には大きく分けて</a:t>
            </a:r>
            <a:r>
              <a:rPr lang="ja-JP" altLang="en-US"/>
              <a:t>、</a:t>
            </a:r>
            <a:r>
              <a:rPr lang="en-US" altLang="ja-JP" dirty="0"/>
              <a:t>①</a:t>
            </a:r>
            <a:r>
              <a:rPr lang="ja-JP" altLang="en-US"/>
              <a:t>既に持っている資料から報告するタイプと、②自身で資料を集めて報告</a:t>
            </a:r>
            <a:r>
              <a:rPr lang="ja-JP" altLang="en-US" dirty="0"/>
              <a:t>するタイプの二種類があります。</a:t>
            </a:r>
            <a:endParaRPr kumimoji="1" lang="en-US" altLang="ja-JP" dirty="0"/>
          </a:p>
          <a:p>
            <a:r>
              <a:rPr kumimoji="1" lang="ja-JP" altLang="en-US" dirty="0"/>
              <a:t>課題文の例と</a:t>
            </a:r>
            <a:r>
              <a:rPr kumimoji="1" lang="ja-JP" altLang="en-US"/>
              <a:t>して、たとえば</a:t>
            </a:r>
            <a:r>
              <a:rPr lang="ja-JP" altLang="en-US"/>
              <a:t>「</a:t>
            </a:r>
            <a:r>
              <a:rPr lang="ja-JP" altLang="en-US" dirty="0"/>
              <a:t>講義のうち、二つの回を選択し、授業の内容</a:t>
            </a:r>
            <a:r>
              <a:rPr lang="ja-JP" altLang="en-US"/>
              <a:t>をそれぞれ</a:t>
            </a:r>
            <a:r>
              <a:rPr lang="en-US" altLang="ja-JP" dirty="0"/>
              <a:t>〜〜</a:t>
            </a:r>
            <a:r>
              <a:rPr lang="ja-JP" altLang="en-US"/>
              <a:t>字でまとめなさい」という場合には①</a:t>
            </a:r>
            <a:r>
              <a:rPr lang="ja-JP" altLang="en-US" dirty="0"/>
              <a:t>に該当</a:t>
            </a:r>
            <a:r>
              <a:rPr lang="ja-JP" altLang="en-US"/>
              <a:t>します。</a:t>
            </a:r>
            <a:endParaRPr lang="en-US" altLang="ja-JP" dirty="0"/>
          </a:p>
          <a:p>
            <a:r>
              <a:rPr lang="ja-JP" altLang="en-US"/>
              <a:t>なお、テキストを読んでまとめるというものであったり、あるテーマについてまとめるという場合もあります。</a:t>
            </a:r>
            <a:endParaRPr lang="en-US" altLang="ja-JP" dirty="0"/>
          </a:p>
          <a:p>
            <a:pPr defTabSz="921807">
              <a:defRPr/>
            </a:pPr>
            <a:r>
              <a:rPr lang="ja-JP" altLang="en-US"/>
              <a:t>たとえば「講義で扱った地球温暖化について、参考文献を一冊以上読んでまとめなさい」といった課題になると、</a:t>
            </a:r>
            <a:r>
              <a:rPr lang="en-US" altLang="ja-JP" dirty="0"/>
              <a:t>②</a:t>
            </a:r>
            <a:r>
              <a:rPr lang="ja-JP" altLang="en-US"/>
              <a:t>に該当します。</a:t>
            </a:r>
            <a:endParaRPr lang="ja-JP" altLang="en-US" dirty="0"/>
          </a:p>
          <a:p>
            <a:endParaRPr kumimoji="1" lang="en-US" altLang="ja-JP" dirty="0"/>
          </a:p>
          <a:p>
            <a:r>
              <a:rPr kumimoji="1" lang="ja-JP" altLang="en-US" dirty="0"/>
              <a:t>一方、</a:t>
            </a:r>
            <a:r>
              <a:rPr lang="ja-JP" altLang="en-US" dirty="0"/>
              <a:t>論述型には大きく分けて、③問題が与えられた上で</a:t>
            </a:r>
            <a:r>
              <a:rPr lang="ja-JP" altLang="en-US"/>
              <a:t>論じるタイプと、</a:t>
            </a:r>
            <a:r>
              <a:rPr lang="en-US" altLang="ja-JP" dirty="0"/>
              <a:t>④</a:t>
            </a:r>
            <a:r>
              <a:rPr lang="ja-JP" altLang="en-US" dirty="0"/>
              <a:t>問題を自分で立てて論じるタイプの二種類があります。</a:t>
            </a:r>
            <a:endParaRPr lang="en-US" altLang="ja-JP" dirty="0"/>
          </a:p>
          <a:p>
            <a:r>
              <a:rPr lang="ja-JP" altLang="en-US"/>
              <a:t>たとえば</a:t>
            </a:r>
            <a:r>
              <a:rPr lang="ja-JP" altLang="en-US" dirty="0"/>
              <a:t>、「授業で扱った具体的事例（テーマ）を一つ選び、それについて授業内容を踏まえて</a:t>
            </a:r>
            <a:r>
              <a:rPr lang="ja-JP" altLang="en-US"/>
              <a:t>、論じなさい」といった場合には</a:t>
            </a:r>
            <a:r>
              <a:rPr lang="en-US" altLang="ja-JP" dirty="0"/>
              <a:t>③</a:t>
            </a:r>
            <a:r>
              <a:rPr lang="ja-JP" altLang="en-US" dirty="0"/>
              <a:t>に該当</a:t>
            </a:r>
            <a:r>
              <a:rPr lang="ja-JP" altLang="en-US"/>
              <a:t>します。</a:t>
            </a:r>
            <a:endParaRPr lang="en-US" altLang="ja-JP" dirty="0"/>
          </a:p>
          <a:p>
            <a:r>
              <a:rPr lang="ja-JP" altLang="en-US"/>
              <a:t>あるいは、問題設定も自分で行わなければならない場合もあります。たとえば「授業で扱った内容に関連するテーマで自由に論じなさい」などという場合などです。</a:t>
            </a:r>
            <a:endParaRPr lang="ja-JP" altLang="en-US" dirty="0"/>
          </a:p>
          <a:p>
            <a:pPr defTabSz="921807">
              <a:defRPr/>
            </a:pPr>
            <a:endParaRPr lang="en-US" altLang="ja-JP" dirty="0"/>
          </a:p>
          <a:p>
            <a:r>
              <a:rPr kumimoji="1" lang="ja-JP" altLang="en-US" dirty="0"/>
              <a:t>課題の内容をしっかり確認して</a:t>
            </a:r>
            <a:r>
              <a:rPr kumimoji="1" lang="ja-JP" altLang="en-US"/>
              <a:t>レポートに取り組みましょう。</a:t>
            </a:r>
            <a:endParaRPr kumimoji="1" lang="ja-JP" altLang="en-US" dirty="0"/>
          </a:p>
          <a:p>
            <a:r>
              <a:rPr kumimoji="1" lang="ja-JP" altLang="en-US" dirty="0"/>
              <a:t>また、課題内容で疑問に思ったことは、出題者、担当の先生に早めに確認するように</a:t>
            </a:r>
            <a:r>
              <a:rPr kumimoji="1" lang="ja-JP" altLang="en-US"/>
              <a:t>しましょう。</a:t>
            </a:r>
            <a:endParaRPr kumimoji="1" lang="ja-JP" altLang="en-US" dirty="0"/>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913916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US" altLang="ja-JP" dirty="0"/>
              <a:t>p.4</a:t>
            </a:r>
            <a:r>
              <a:rPr kumimoji="1" lang="ja-JP" altLang="en-US" dirty="0"/>
              <a:t>　</a:t>
            </a:r>
            <a:r>
              <a:rPr lang="ja-JP" altLang="en-US" u="none" dirty="0"/>
              <a:t>レポート課題の確認</a:t>
            </a:r>
            <a:endParaRPr lang="en-US" altLang="ja-JP" u="none" dirty="0"/>
          </a:p>
          <a:p>
            <a:endParaRPr lang="en-US" altLang="ja-JP" u="none" dirty="0"/>
          </a:p>
          <a:p>
            <a:r>
              <a:rPr kumimoji="1" lang="ja-JP" altLang="en-US" u="none"/>
              <a:t>レポート課題の確認の最後</a:t>
            </a:r>
            <a:r>
              <a:rPr kumimoji="1" lang="ja-JP" altLang="en-US" u="none" dirty="0"/>
              <a:t>に、指定</a:t>
            </a:r>
            <a:r>
              <a:rPr kumimoji="1" lang="ja-JP" altLang="en-US" u="none"/>
              <a:t>された書式・形式を</a:t>
            </a:r>
            <a:r>
              <a:rPr kumimoji="1" lang="ja-JP" altLang="en-US" u="none" dirty="0"/>
              <a:t>確認しましょう。</a:t>
            </a:r>
            <a:endParaRPr kumimoji="1" lang="en-US" altLang="ja-JP" u="none" dirty="0"/>
          </a:p>
          <a:p>
            <a:r>
              <a:rPr kumimoji="1" lang="ja-JP" altLang="en-US" u="none"/>
              <a:t>書式・形式とは、たとえば氏名や学籍番号を記入する位置、タイトルや表紙をつけるかどうか、ページ番号を入れるのかどうか、出典の示し方、などです。</a:t>
            </a:r>
            <a:endParaRPr kumimoji="1" lang="en-US" altLang="ja-JP" u="none" dirty="0"/>
          </a:p>
          <a:p>
            <a:endParaRPr kumimoji="1" lang="en-US" altLang="ja-JP" u="none" dirty="0"/>
          </a:p>
          <a:p>
            <a:r>
              <a:rPr kumimoji="1" lang="ja-JP" altLang="en-US" u="none"/>
              <a:t>書式・形式は</a:t>
            </a:r>
            <a:r>
              <a:rPr kumimoji="1" lang="ja-JP" altLang="en-US" u="none" dirty="0"/>
              <a:t>いろいろありますが、指示されたことを守ることが大切</a:t>
            </a:r>
            <a:r>
              <a:rPr kumimoji="1" lang="ja-JP" altLang="en-US" u="none"/>
              <a:t>です。レポートを評価する教員の方々は、何人ものレポートを読んで評価する訳ですので、指定された書式・形式が守られていないと、そもそも読む気にもなりません。指定された書式・形式は必ず守りましょう。</a:t>
            </a:r>
            <a:endParaRPr kumimoji="1" lang="en-US" altLang="ja-JP" u="none" dirty="0"/>
          </a:p>
          <a:p>
            <a:endParaRPr kumimoji="1" lang="en-US" altLang="ja-JP" u="none" dirty="0"/>
          </a:p>
          <a:p>
            <a:r>
              <a:rPr kumimoji="1" lang="ja-JP" altLang="en-US" u="none"/>
              <a:t>書式・形式が細かく指定されていない場合もありますが、とにかくレポートを実際に書いていく前に必ず確認するようにしましょう。</a:t>
            </a:r>
            <a:endParaRPr kumimoji="1" lang="en-US" altLang="ja-JP" u="none"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2481408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b="0" dirty="0">
                <a:solidFill>
                  <a:srgbClr val="FF0000"/>
                </a:solidFill>
              </a:rPr>
              <a:t>p.</a:t>
            </a:r>
            <a:r>
              <a:rPr kumimoji="1" lang="en-US" altLang="ja-JP" b="0" dirty="0">
                <a:solidFill>
                  <a:srgbClr val="FF0000"/>
                </a:solidFill>
              </a:rPr>
              <a:t>5</a:t>
            </a:r>
            <a:r>
              <a:rPr kumimoji="1" lang="ja-JP" altLang="en-US" b="0" dirty="0">
                <a:solidFill>
                  <a:srgbClr val="FF0000"/>
                </a:solidFill>
              </a:rPr>
              <a:t>　テーマの決め方</a:t>
            </a:r>
            <a:endParaRPr kumimoji="1" lang="en-US" altLang="ja-JP" b="0" dirty="0">
              <a:solidFill>
                <a:srgbClr val="FF0000"/>
              </a:solidFill>
            </a:endParaRPr>
          </a:p>
          <a:p>
            <a:endParaRPr kumimoji="1" lang="en-US" altLang="ja-JP" b="0" dirty="0">
              <a:solidFill>
                <a:srgbClr val="FF0000"/>
              </a:solidFill>
            </a:endParaRPr>
          </a:p>
          <a:p>
            <a:r>
              <a:rPr kumimoji="1" lang="ja-JP" altLang="en-US" b="0">
                <a:solidFill>
                  <a:srgbClr val="FF0000"/>
                </a:solidFill>
              </a:rPr>
              <a:t>レポートのテーマ</a:t>
            </a:r>
            <a:r>
              <a:rPr kumimoji="1" lang="ja-JP" altLang="en-US" b="0" dirty="0">
                <a:solidFill>
                  <a:srgbClr val="FF0000"/>
                </a:solidFill>
              </a:rPr>
              <a:t>決めのトピックに</a:t>
            </a:r>
            <a:r>
              <a:rPr kumimoji="1" lang="ja-JP" altLang="en-US" b="0">
                <a:solidFill>
                  <a:srgbClr val="FF0000"/>
                </a:solidFill>
              </a:rPr>
              <a:t>移ります。今回は先ほど紹介したレポート課題の分類のうち、問題を自分で立てて論じるタイプを例にお話しします。</a:t>
            </a:r>
            <a:endParaRPr kumimoji="1" lang="ja-JP" altLang="en-US" b="0" dirty="0">
              <a:solidFill>
                <a:srgbClr val="FF0000"/>
              </a:solidFill>
            </a:endParaRPr>
          </a:p>
          <a:p>
            <a:r>
              <a:rPr kumimoji="1" lang="ja-JP" altLang="en-US" b="0">
                <a:solidFill>
                  <a:srgbClr val="FF0000"/>
                </a:solidFill>
              </a:rPr>
              <a:t>テーマは、特</a:t>
            </a:r>
            <a:r>
              <a:rPr kumimoji="1" lang="ja-JP" altLang="en-US" b="0" dirty="0">
                <a:solidFill>
                  <a:srgbClr val="FF0000"/>
                </a:solidFill>
              </a:rPr>
              <a:t>に</a:t>
            </a:r>
            <a:r>
              <a:rPr kumimoji="1" lang="ja-JP" altLang="en-US" b="0">
                <a:solidFill>
                  <a:srgbClr val="FF0000"/>
                </a:solidFill>
              </a:rPr>
              <a:t>論述型レポートの場合、テーマや対象を一つ</a:t>
            </a:r>
            <a:r>
              <a:rPr kumimoji="1" lang="ja-JP" altLang="en-US" b="0" dirty="0">
                <a:solidFill>
                  <a:srgbClr val="FF0000"/>
                </a:solidFill>
              </a:rPr>
              <a:t>に</a:t>
            </a:r>
            <a:r>
              <a:rPr kumimoji="1" lang="ja-JP" altLang="en-US" b="0">
                <a:solidFill>
                  <a:srgbClr val="FF0000"/>
                </a:solidFill>
              </a:rPr>
              <a:t>絞って、なるべく具体的に、なるべく狭める必要</a:t>
            </a:r>
            <a:r>
              <a:rPr kumimoji="1" lang="ja-JP" altLang="en-US" b="0" dirty="0">
                <a:solidFill>
                  <a:srgbClr val="FF0000"/>
                </a:solidFill>
              </a:rPr>
              <a:t>があります。</a:t>
            </a:r>
          </a:p>
          <a:p>
            <a:endParaRPr kumimoji="1" lang="ja-JP" altLang="en-US" b="0" dirty="0">
              <a:solidFill>
                <a:srgbClr val="FF0000"/>
              </a:solidFill>
            </a:endParaRPr>
          </a:p>
          <a:p>
            <a:r>
              <a:rPr kumimoji="1" lang="ja-JP" altLang="en-US" b="0">
                <a:solidFill>
                  <a:srgbClr val="FF0000"/>
                </a:solidFill>
              </a:rPr>
              <a:t>たとえば、「日本の政治と若者について自由に論じなさい」</a:t>
            </a:r>
            <a:r>
              <a:rPr kumimoji="1" lang="ja-JP" altLang="en-US" b="0" dirty="0">
                <a:solidFill>
                  <a:srgbClr val="FF0000"/>
                </a:solidFill>
              </a:rPr>
              <a:t>という</a:t>
            </a:r>
            <a:r>
              <a:rPr kumimoji="1" lang="ja-JP" altLang="en-US" b="0">
                <a:solidFill>
                  <a:srgbClr val="FF0000"/>
                </a:solidFill>
              </a:rPr>
              <a:t>課題が出されたとしましょう。</a:t>
            </a:r>
            <a:endParaRPr kumimoji="1" lang="ja-JP" altLang="en-US" b="0" dirty="0">
              <a:solidFill>
                <a:srgbClr val="FF0000"/>
              </a:solidFill>
            </a:endParaRPr>
          </a:p>
          <a:p>
            <a:r>
              <a:rPr kumimoji="1" lang="ja-JP" altLang="en-US" b="0">
                <a:solidFill>
                  <a:srgbClr val="FF0000"/>
                </a:solidFill>
              </a:rPr>
              <a:t>この課題に対して、「若者の政治的無関心について」</a:t>
            </a:r>
            <a:r>
              <a:rPr kumimoji="1" lang="ja-JP" altLang="en-US" b="0" dirty="0">
                <a:solidFill>
                  <a:srgbClr val="FF0000"/>
                </a:solidFill>
              </a:rPr>
              <a:t>というテーマや題名ではあまり良く</a:t>
            </a:r>
            <a:r>
              <a:rPr kumimoji="1" lang="ja-JP" altLang="en-US" b="0">
                <a:solidFill>
                  <a:srgbClr val="FF0000"/>
                </a:solidFill>
              </a:rPr>
              <a:t>ありません。曖昧で漠然としすぎています。というのも、たとえば、「若者」ってどのくらいの年齢なのか、「政治的無関心」って具体的には何か、などが具体化されていないからです。また、若者が無関心と決めてかかって良いのか？という問題もあるでしょう。</a:t>
            </a:r>
            <a:endParaRPr kumimoji="1" lang="ja-JP" altLang="en-US" b="0" dirty="0">
              <a:solidFill>
                <a:srgbClr val="FF0000"/>
              </a:solidFill>
            </a:endParaRPr>
          </a:p>
          <a:p>
            <a:endParaRPr kumimoji="1" lang="ja-JP" altLang="en-US" b="0" dirty="0">
              <a:solidFill>
                <a:srgbClr val="FF0000"/>
              </a:solidFill>
            </a:endParaRPr>
          </a:p>
          <a:p>
            <a:r>
              <a:rPr kumimoji="1" lang="ja-JP" altLang="en-US" b="0" dirty="0">
                <a:solidFill>
                  <a:srgbClr val="FF0000"/>
                </a:solidFill>
              </a:rPr>
              <a:t>ですので、この</a:t>
            </a:r>
            <a:r>
              <a:rPr kumimoji="1" lang="ja-JP" altLang="en-US" b="0">
                <a:solidFill>
                  <a:srgbClr val="FF0000"/>
                </a:solidFill>
              </a:rPr>
              <a:t>ような課題が出された場合には、たとえば次</a:t>
            </a:r>
            <a:r>
              <a:rPr kumimoji="1" lang="ja-JP" altLang="en-US" b="0" dirty="0">
                <a:solidFill>
                  <a:srgbClr val="FF0000"/>
                </a:solidFill>
              </a:rPr>
              <a:t>のように具体化してあげると良くなります。</a:t>
            </a:r>
          </a:p>
          <a:p>
            <a:r>
              <a:rPr kumimoji="1" lang="ja-JP" altLang="en-US" b="0">
                <a:solidFill>
                  <a:srgbClr val="FF0000"/>
                </a:solidFill>
              </a:rPr>
              <a:t>「</a:t>
            </a:r>
            <a:r>
              <a:rPr kumimoji="1" lang="en-US" altLang="ja-JP" dirty="0">
                <a:solidFill>
                  <a:schemeClr val="tx1"/>
                </a:solidFill>
              </a:rPr>
              <a:t>20</a:t>
            </a:r>
            <a:r>
              <a:rPr kumimoji="1" lang="ja-JP" altLang="en-US">
                <a:solidFill>
                  <a:schemeClr val="tx1"/>
                </a:solidFill>
              </a:rPr>
              <a:t>代の若年層の、自民党総裁選への関心を、育むもしくは阻むにあたっての</a:t>
            </a:r>
            <a:r>
              <a:rPr kumimoji="1" lang="en-US" altLang="ja-JP" dirty="0">
                <a:solidFill>
                  <a:schemeClr val="tx1"/>
                </a:solidFill>
              </a:rPr>
              <a:t>SNS</a:t>
            </a:r>
            <a:r>
              <a:rPr kumimoji="1" lang="ja-JP" altLang="en-US">
                <a:solidFill>
                  <a:schemeClr val="tx1"/>
                </a:solidFill>
              </a:rPr>
              <a:t>の影響について</a:t>
            </a:r>
            <a:r>
              <a:rPr kumimoji="1" lang="ja-JP" altLang="en-US" b="0">
                <a:solidFill>
                  <a:srgbClr val="FF0000"/>
                </a:solidFill>
              </a:rPr>
              <a:t>」</a:t>
            </a:r>
            <a:r>
              <a:rPr kumimoji="1" lang="ja-JP" altLang="en-US" b="0" dirty="0">
                <a:solidFill>
                  <a:srgbClr val="FF0000"/>
                </a:solidFill>
              </a:rPr>
              <a:t>といった形です。</a:t>
            </a:r>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35562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a:t>
            </a:r>
            <a:r>
              <a:rPr kumimoji="1" lang="en-US" altLang="ja-JP" dirty="0"/>
              <a:t>6</a:t>
            </a:r>
            <a:r>
              <a:rPr kumimoji="1" lang="ja-JP" altLang="en-US" dirty="0"/>
              <a:t>テーマの考え方</a:t>
            </a:r>
            <a:endParaRPr kumimoji="1" lang="en-US" altLang="ja-JP" dirty="0"/>
          </a:p>
          <a:p>
            <a:endParaRPr kumimoji="1" lang="ja-JP" altLang="en-US" dirty="0"/>
          </a:p>
          <a:p>
            <a:r>
              <a:rPr kumimoji="1" lang="ja-JP" altLang="en-US" dirty="0"/>
              <a:t>では、そうしたテーマはどのように考えればよい</a:t>
            </a:r>
            <a:r>
              <a:rPr kumimoji="1" lang="ja-JP" altLang="en-US"/>
              <a:t>のか、についてですが、ここ</a:t>
            </a:r>
            <a:r>
              <a:rPr kumimoji="1" lang="ja-JP" altLang="en-US" dirty="0"/>
              <a:t>では、テーマの考え方の一例として、まず講義内容を</a:t>
            </a:r>
            <a:r>
              <a:rPr kumimoji="1" lang="ja-JP" altLang="en-US"/>
              <a:t>振り返り、そこ</a:t>
            </a:r>
            <a:r>
              <a:rPr kumimoji="1" lang="ja-JP" altLang="en-US" dirty="0"/>
              <a:t>から出て</a:t>
            </a:r>
            <a:r>
              <a:rPr kumimoji="1" lang="ja-JP" altLang="en-US"/>
              <a:t>きたもの、印象に残っていること、などについて自分の頭</a:t>
            </a:r>
            <a:r>
              <a:rPr kumimoji="1" lang="ja-JP" altLang="en-US" dirty="0"/>
              <a:t>の中で話を膨らませるという方法を紹介します。</a:t>
            </a:r>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757262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a:t>
            </a:r>
            <a:r>
              <a:rPr kumimoji="1" lang="en-US" altLang="ja-JP" dirty="0"/>
              <a:t>7</a:t>
            </a:r>
            <a:r>
              <a:rPr kumimoji="1" lang="ja-JP" altLang="en-US" dirty="0"/>
              <a:t>手順</a:t>
            </a:r>
            <a:r>
              <a:rPr kumimoji="1" lang="en-US" altLang="ja-JP" dirty="0"/>
              <a:t>1 </a:t>
            </a:r>
            <a:r>
              <a:rPr kumimoji="1" lang="ja-JP" altLang="en-US" dirty="0"/>
              <a:t>講義内容を振り返る</a:t>
            </a:r>
            <a:endParaRPr kumimoji="1" lang="en-US" altLang="ja-JP" dirty="0"/>
          </a:p>
          <a:p>
            <a:endParaRPr kumimoji="1" lang="ja-JP" altLang="en-US" dirty="0"/>
          </a:p>
          <a:p>
            <a:r>
              <a:rPr kumimoji="1" lang="ja-JP" altLang="en-US" dirty="0"/>
              <a:t>講義</a:t>
            </a:r>
            <a:r>
              <a:rPr kumimoji="1" lang="ja-JP" altLang="en-US"/>
              <a:t>内容から、</a:t>
            </a:r>
            <a:endParaRPr kumimoji="1" lang="ja-JP" altLang="en-US" dirty="0"/>
          </a:p>
          <a:p>
            <a:r>
              <a:rPr kumimoji="1" lang="en" altLang="ja-JP" dirty="0"/>
              <a:t>A</a:t>
            </a:r>
            <a:r>
              <a:rPr kumimoji="1" lang="ja-JP" altLang="en" dirty="0"/>
              <a:t>「</a:t>
            </a:r>
            <a:r>
              <a:rPr kumimoji="1" lang="ja-JP" altLang="en-US" dirty="0"/>
              <a:t>目から鱗」：なるほど！と</a:t>
            </a:r>
            <a:r>
              <a:rPr kumimoji="1" lang="ja-JP" altLang="en-US"/>
              <a:t>思ったこと。</a:t>
            </a:r>
            <a:endParaRPr kumimoji="1" lang="ja-JP" altLang="en-US" dirty="0"/>
          </a:p>
          <a:p>
            <a:r>
              <a:rPr kumimoji="1" lang="en" altLang="ja-JP" dirty="0"/>
              <a:t>B</a:t>
            </a:r>
            <a:r>
              <a:rPr kumimoji="1" lang="ja-JP" altLang="en" dirty="0"/>
              <a:t>「</a:t>
            </a:r>
            <a:r>
              <a:rPr kumimoji="1" lang="ja-JP" altLang="en-US" dirty="0"/>
              <a:t>激しく同意」：そうだそうだ！と</a:t>
            </a:r>
            <a:r>
              <a:rPr kumimoji="1" lang="ja-JP" altLang="en-US"/>
              <a:t>思ったこと。</a:t>
            </a:r>
            <a:endParaRPr kumimoji="1" lang="ja-JP" altLang="en-US" dirty="0"/>
          </a:p>
          <a:p>
            <a:r>
              <a:rPr kumimoji="1" lang="en" altLang="ja-JP" dirty="0"/>
              <a:t>C</a:t>
            </a:r>
            <a:r>
              <a:rPr kumimoji="1" lang="ja-JP" altLang="en" dirty="0"/>
              <a:t>「</a:t>
            </a:r>
            <a:r>
              <a:rPr kumimoji="1" lang="ja-JP" altLang="en-US" dirty="0"/>
              <a:t>納得いかない」：なんか変？と</a:t>
            </a:r>
            <a:r>
              <a:rPr kumimoji="1" lang="ja-JP" altLang="en-US"/>
              <a:t>思ったこと。</a:t>
            </a:r>
            <a:endParaRPr kumimoji="1" lang="ja-JP" altLang="en-US" dirty="0"/>
          </a:p>
          <a:p>
            <a:r>
              <a:rPr kumimoji="1" lang="en" altLang="ja-JP" dirty="0"/>
              <a:t>D</a:t>
            </a:r>
            <a:r>
              <a:rPr kumimoji="1" lang="ja-JP" altLang="en" dirty="0"/>
              <a:t>「</a:t>
            </a:r>
            <a:r>
              <a:rPr kumimoji="1" lang="ja-JP" altLang="en-US" dirty="0"/>
              <a:t>激しく反発」：認められないと</a:t>
            </a:r>
            <a:r>
              <a:rPr kumimoji="1" lang="ja-JP" altLang="en-US"/>
              <a:t>思ったこと。</a:t>
            </a:r>
            <a:endParaRPr kumimoji="1" lang="en-US" altLang="ja-JP" dirty="0"/>
          </a:p>
          <a:p>
            <a:r>
              <a:rPr kumimoji="1" lang="ja-JP" altLang="en-US"/>
              <a:t>を探してみましょう。</a:t>
            </a:r>
            <a:endParaRPr kumimoji="1" lang="en-US" altLang="ja-JP" dirty="0"/>
          </a:p>
          <a:p>
            <a:r>
              <a:rPr kumimoji="1" lang="ja-JP" altLang="en-US"/>
              <a:t>それぞれベクトルは異なりますが、これらは講義の中でご自身の中で印象に残っている点かと思われます。</a:t>
            </a:r>
            <a:endParaRPr kumimoji="1" lang="en-US" altLang="ja-JP" dirty="0"/>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890059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0338" y="509588"/>
            <a:ext cx="4538662" cy="2552700"/>
          </a:xfrm>
        </p:spPr>
      </p:sp>
      <p:sp>
        <p:nvSpPr>
          <p:cNvPr id="3" name="ノート プレースホルダー 2"/>
          <p:cNvSpPr>
            <a:spLocks noGrp="1"/>
          </p:cNvSpPr>
          <p:nvPr>
            <p:ph type="body" idx="1"/>
          </p:nvPr>
        </p:nvSpPr>
        <p:spPr/>
        <p:txBody>
          <a:bodyPr/>
          <a:lstStyle/>
          <a:p>
            <a:r>
              <a:rPr kumimoji="1" lang="en" altLang="ja-JP" dirty="0"/>
              <a:t>p.</a:t>
            </a:r>
            <a:r>
              <a:rPr kumimoji="1" lang="en-US" altLang="ja-JP" dirty="0"/>
              <a:t>8</a:t>
            </a:r>
            <a:r>
              <a:rPr kumimoji="1" lang="ja-JP" altLang="en-US" dirty="0"/>
              <a:t>講義内容をうまく振り返れないときは</a:t>
            </a:r>
            <a:endParaRPr kumimoji="1" lang="en-US" altLang="ja-JP" dirty="0"/>
          </a:p>
          <a:p>
            <a:endParaRPr kumimoji="1" lang="ja-JP" altLang="en-US" dirty="0"/>
          </a:p>
          <a:p>
            <a:r>
              <a:rPr kumimoji="1" lang="ja-JP" altLang="en-US" dirty="0"/>
              <a:t>講義内容をうまく振り返れないときは、まずは講義</a:t>
            </a:r>
            <a:r>
              <a:rPr kumimoji="1" lang="ja-JP" altLang="en-US"/>
              <a:t>を受けてご自身の中で一番</a:t>
            </a:r>
            <a:r>
              <a:rPr kumimoji="1" lang="ja-JP" altLang="en-US" dirty="0"/>
              <a:t>心に残っていることや面白かった</a:t>
            </a:r>
            <a:r>
              <a:rPr kumimoji="1" lang="ja-JP" altLang="en-US"/>
              <a:t>こと、覚えて</a:t>
            </a:r>
            <a:r>
              <a:rPr kumimoji="1" lang="ja-JP" altLang="en-US" dirty="0"/>
              <a:t>いることを自由に書き出してみると</a:t>
            </a:r>
            <a:r>
              <a:rPr kumimoji="1" lang="ja-JP" altLang="en-US"/>
              <a:t>よいでしょう。</a:t>
            </a:r>
            <a:endParaRPr kumimoji="1" lang="en-US" altLang="ja-JP" dirty="0"/>
          </a:p>
          <a:p>
            <a:r>
              <a:rPr kumimoji="1" lang="ja-JP" altLang="en-US"/>
              <a:t>自分の興味や関心のない物事について考えることはあまり楽しくありませんが、自分が印象に残っている＝つまり自分が興味があることであれば、そうではない場合よりもレポートも楽しく取り組めます。</a:t>
            </a:r>
            <a:endParaRPr kumimoji="1" lang="en-US" altLang="ja-JP" dirty="0"/>
          </a:p>
        </p:txBody>
      </p:sp>
      <p:sp>
        <p:nvSpPr>
          <p:cNvPr id="4" name="日付プレースホルダー 3"/>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314720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68160B-F7AC-EC45-ABC5-6DDCD5DBCDCF}" type="datetime1">
              <a:rPr kumimoji="1" lang="ja-JP" altLang="en-US" smtClean="0"/>
              <a:t>2025/2/18</a:t>
            </a:fld>
            <a:endParaRPr kumimoji="1" lang="ja-JP" altLang="en-US"/>
          </a:p>
        </p:txBody>
      </p:sp>
      <p:sp>
        <p:nvSpPr>
          <p:cNvPr id="5" name="Footer Placeholder 4"/>
          <p:cNvSpPr>
            <a:spLocks noGrp="1"/>
          </p:cNvSpPr>
          <p:nvPr>
            <p:ph type="ftr" sz="quarter" idx="11"/>
          </p:nvPr>
        </p:nvSpPr>
        <p:spPr>
          <a:xfrm>
            <a:off x="2416500" y="329307"/>
            <a:ext cx="4973915" cy="309201"/>
          </a:xfrm>
        </p:spPr>
        <p:txBody>
          <a:bodyPr/>
          <a:lstStyle/>
          <a:p>
            <a:r>
              <a:rPr kumimoji="1" lang="zh-TW" altLang="en-US"/>
              <a:t>図書館活用講座　番外編</a:t>
            </a:r>
            <a:endParaRPr kumimoji="1" lang="ja-JP" altLang="en-US"/>
          </a:p>
        </p:txBody>
      </p:sp>
      <p:sp>
        <p:nvSpPr>
          <p:cNvPr id="6" name="Slide Number Placeholder 5"/>
          <p:cNvSpPr>
            <a:spLocks noGrp="1"/>
          </p:cNvSpPr>
          <p:nvPr>
            <p:ph type="sldNum" sz="quarter" idx="12"/>
          </p:nvPr>
        </p:nvSpPr>
        <p:spPr>
          <a:xfrm>
            <a:off x="1437664" y="798973"/>
            <a:ext cx="811019" cy="503578"/>
          </a:xfrm>
        </p:spPr>
        <p:txBody>
          <a:bodyPr/>
          <a:lstStyle/>
          <a:p>
            <a:fld id="{7BBC2F71-0BC9-4691-848C-353F74D45889}" type="slidenum">
              <a:rPr kumimoji="1" lang="ja-JP" altLang="en-US" smtClean="0"/>
              <a:t>‹#›</a:t>
            </a:fld>
            <a:endParaRPr kumimoji="1" lang="ja-JP"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982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F61F41-44FC-8B4A-80AA-7B4D593283CC}" type="datetime1">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r>
              <a:rPr kumimoji="1" lang="zh-TW" altLang="en-US"/>
              <a:t>図書館活用講座　番外編</a:t>
            </a:r>
            <a:endParaRPr kumimoji="1" lang="ja-JP" altLang="en-US"/>
          </a:p>
        </p:txBody>
      </p:sp>
      <p:sp>
        <p:nvSpPr>
          <p:cNvPr id="6" name="Slide Number Placeholder 5"/>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606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B411ED-2526-0145-A59B-203E618F67B4}" type="datetime1">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r>
              <a:rPr kumimoji="1" lang="zh-TW" altLang="en-US"/>
              <a:t>図書館活用講座　番外編</a:t>
            </a:r>
            <a:endParaRPr kumimoji="1" lang="ja-JP" altLang="en-US"/>
          </a:p>
        </p:txBody>
      </p:sp>
      <p:sp>
        <p:nvSpPr>
          <p:cNvPr id="6" name="Slide Number Placeholder 5"/>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667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8D78C4-062F-BB4F-B3C0-C834D806EC70}" type="datetime1">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r>
              <a:rPr kumimoji="1" lang="zh-TW" altLang="en-US"/>
              <a:t>図書館活用講座　番外編</a:t>
            </a:r>
            <a:endParaRPr kumimoji="1" lang="ja-JP" altLang="en-US"/>
          </a:p>
        </p:txBody>
      </p:sp>
      <p:sp>
        <p:nvSpPr>
          <p:cNvPr id="6" name="Slide Number Placeholder 5"/>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584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902390-14DD-CA48-A878-28D89369BABD}" type="datetime1">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r>
              <a:rPr kumimoji="1" lang="zh-TW" altLang="en-US"/>
              <a:t>図書館活用講座　番外編</a:t>
            </a:r>
            <a:endParaRPr kumimoji="1" lang="ja-JP" altLang="en-US"/>
          </a:p>
        </p:txBody>
      </p:sp>
      <p:sp>
        <p:nvSpPr>
          <p:cNvPr id="6" name="Slide Number Placeholder 5"/>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168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8BE4B4-E626-AB46-B4E3-3EEA4A349C5C}" type="datetime1">
              <a:rPr kumimoji="1" lang="ja-JP" altLang="en-US" smtClean="0"/>
              <a:t>2025/2/18</a:t>
            </a:fld>
            <a:endParaRPr kumimoji="1" lang="ja-JP" altLang="en-US"/>
          </a:p>
        </p:txBody>
      </p:sp>
      <p:sp>
        <p:nvSpPr>
          <p:cNvPr id="6" name="Footer Placeholder 5"/>
          <p:cNvSpPr>
            <a:spLocks noGrp="1"/>
          </p:cNvSpPr>
          <p:nvPr>
            <p:ph type="ftr" sz="quarter" idx="11"/>
          </p:nvPr>
        </p:nvSpPr>
        <p:spPr/>
        <p:txBody>
          <a:bodyPr/>
          <a:lstStyle/>
          <a:p>
            <a:r>
              <a:rPr kumimoji="1" lang="zh-TW" altLang="en-US"/>
              <a:t>図書館活用講座　番外編</a:t>
            </a:r>
            <a:endParaRPr kumimoji="1" lang="ja-JP" altLang="en-US"/>
          </a:p>
        </p:txBody>
      </p:sp>
      <p:sp>
        <p:nvSpPr>
          <p:cNvPr id="7" name="Slide Number Placeholder 6"/>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746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254AE76-1CC0-B54F-BD53-AA8A2C7517E4}" type="datetime1">
              <a:rPr kumimoji="1" lang="ja-JP" altLang="en-US" smtClean="0"/>
              <a:t>2025/2/18</a:t>
            </a:fld>
            <a:endParaRPr kumimoji="1" lang="ja-JP" altLang="en-US"/>
          </a:p>
        </p:txBody>
      </p:sp>
      <p:sp>
        <p:nvSpPr>
          <p:cNvPr id="8" name="Footer Placeholder 7"/>
          <p:cNvSpPr>
            <a:spLocks noGrp="1"/>
          </p:cNvSpPr>
          <p:nvPr>
            <p:ph type="ftr" sz="quarter" idx="11"/>
          </p:nvPr>
        </p:nvSpPr>
        <p:spPr/>
        <p:txBody>
          <a:bodyPr/>
          <a:lstStyle/>
          <a:p>
            <a:r>
              <a:rPr kumimoji="1" lang="zh-TW" altLang="en-US"/>
              <a:t>図書館活用講座　番外編</a:t>
            </a:r>
            <a:endParaRPr kumimoji="1" lang="ja-JP" altLang="en-US"/>
          </a:p>
        </p:txBody>
      </p:sp>
      <p:sp>
        <p:nvSpPr>
          <p:cNvPr id="9" name="Slide Number Placeholder 8"/>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303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0F892CF-9AF0-ED42-A03A-1FFE28B3B2D4}" type="datetime1">
              <a:rPr kumimoji="1" lang="ja-JP" altLang="en-US" smtClean="0"/>
              <a:t>2025/2/18</a:t>
            </a:fld>
            <a:endParaRPr kumimoji="1" lang="ja-JP" altLang="en-US"/>
          </a:p>
        </p:txBody>
      </p:sp>
      <p:sp>
        <p:nvSpPr>
          <p:cNvPr id="4" name="Footer Placeholder 3"/>
          <p:cNvSpPr>
            <a:spLocks noGrp="1"/>
          </p:cNvSpPr>
          <p:nvPr>
            <p:ph type="ftr" sz="quarter" idx="11"/>
          </p:nvPr>
        </p:nvSpPr>
        <p:spPr/>
        <p:txBody>
          <a:bodyPr/>
          <a:lstStyle/>
          <a:p>
            <a:r>
              <a:rPr kumimoji="1" lang="zh-TW" altLang="en-US"/>
              <a:t>図書館活用講座　番外編</a:t>
            </a:r>
            <a:endParaRPr kumimoji="1" lang="ja-JP" altLang="en-US"/>
          </a:p>
        </p:txBody>
      </p:sp>
      <p:sp>
        <p:nvSpPr>
          <p:cNvPr id="5" name="Slide Number Placeholder 4"/>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54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6184A-BF4A-D547-A377-3C41BACA2B7F}" type="datetime1">
              <a:rPr kumimoji="1" lang="ja-JP" altLang="en-US" smtClean="0"/>
              <a:t>2025/2/18</a:t>
            </a:fld>
            <a:endParaRPr kumimoji="1" lang="ja-JP" altLang="en-US"/>
          </a:p>
        </p:txBody>
      </p:sp>
      <p:sp>
        <p:nvSpPr>
          <p:cNvPr id="3" name="Footer Placeholder 2"/>
          <p:cNvSpPr>
            <a:spLocks noGrp="1"/>
          </p:cNvSpPr>
          <p:nvPr>
            <p:ph type="ftr" sz="quarter" idx="11"/>
          </p:nvPr>
        </p:nvSpPr>
        <p:spPr/>
        <p:txBody>
          <a:bodyPr/>
          <a:lstStyle/>
          <a:p>
            <a:r>
              <a:rPr kumimoji="1" lang="zh-TW" altLang="en-US"/>
              <a:t>図書館活用講座　番外編</a:t>
            </a:r>
            <a:endParaRPr kumimoji="1" lang="ja-JP" altLang="en-US"/>
          </a:p>
        </p:txBody>
      </p:sp>
      <p:sp>
        <p:nvSpPr>
          <p:cNvPr id="4" name="Slide Number Placeholder 3"/>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spTree>
    <p:extLst>
      <p:ext uri="{BB962C8B-B14F-4D97-AF65-F5344CB8AC3E}">
        <p14:creationId xmlns:p14="http://schemas.microsoft.com/office/powerpoint/2010/main" val="3403952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2A4E49-B6BC-624B-B4AB-15761E8FB0D8}" type="datetime1">
              <a:rPr kumimoji="1" lang="ja-JP" altLang="en-US" smtClean="0"/>
              <a:t>2025/2/18</a:t>
            </a:fld>
            <a:endParaRPr kumimoji="1" lang="ja-JP" altLang="en-US"/>
          </a:p>
        </p:txBody>
      </p:sp>
      <p:sp>
        <p:nvSpPr>
          <p:cNvPr id="6" name="Footer Placeholder 5"/>
          <p:cNvSpPr>
            <a:spLocks noGrp="1"/>
          </p:cNvSpPr>
          <p:nvPr>
            <p:ph type="ftr" sz="quarter" idx="11"/>
          </p:nvPr>
        </p:nvSpPr>
        <p:spPr/>
        <p:txBody>
          <a:bodyPr/>
          <a:lstStyle/>
          <a:p>
            <a:r>
              <a:rPr kumimoji="1" lang="zh-TW" altLang="en-US"/>
              <a:t>図書館活用講座　番外編</a:t>
            </a:r>
            <a:endParaRPr kumimoji="1" lang="ja-JP" altLang="en-US"/>
          </a:p>
        </p:txBody>
      </p:sp>
      <p:sp>
        <p:nvSpPr>
          <p:cNvPr id="7" name="Slide Number Placeholder 6"/>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199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944FDC4-CB89-7E4A-AF94-FE85C1FD980B}" type="datetime1">
              <a:rPr kumimoji="1" lang="ja-JP" altLang="en-US" smtClean="0"/>
              <a:t>2025/2/18</a:t>
            </a:fld>
            <a:endParaRPr kumimoji="1" lang="ja-JP" altLang="en-US"/>
          </a:p>
        </p:txBody>
      </p:sp>
      <p:sp>
        <p:nvSpPr>
          <p:cNvPr id="6" name="Footer Placeholder 5"/>
          <p:cNvSpPr>
            <a:spLocks noGrp="1"/>
          </p:cNvSpPr>
          <p:nvPr>
            <p:ph type="ftr" sz="quarter" idx="11"/>
          </p:nvPr>
        </p:nvSpPr>
        <p:spPr>
          <a:xfrm>
            <a:off x="1447382" y="318640"/>
            <a:ext cx="5541004" cy="320931"/>
          </a:xfrm>
        </p:spPr>
        <p:txBody>
          <a:bodyPr/>
          <a:lstStyle/>
          <a:p>
            <a:r>
              <a:rPr kumimoji="1" lang="zh-TW" altLang="en-US"/>
              <a:t>図書館活用講座　番外編</a:t>
            </a:r>
            <a:endParaRPr kumimoji="1" lang="ja-JP" altLang="en-US"/>
          </a:p>
        </p:txBody>
      </p:sp>
      <p:sp>
        <p:nvSpPr>
          <p:cNvPr id="7" name="Slide Number Placeholder 6"/>
          <p:cNvSpPr>
            <a:spLocks noGrp="1"/>
          </p:cNvSpPr>
          <p:nvPr>
            <p:ph type="sldNum" sz="quarter" idx="12"/>
          </p:nvPr>
        </p:nvSpPr>
        <p:spPr/>
        <p:txBody>
          <a:bodyPr/>
          <a:lstStyle/>
          <a:p>
            <a:fld id="{7BBC2F71-0BC9-4691-848C-353F74D45889}" type="slidenum">
              <a:rPr kumimoji="1" lang="ja-JP" altLang="en-US" smtClean="0"/>
              <a:t>‹#›</a:t>
            </a:fld>
            <a:endParaRPr kumimoji="1" lang="ja-JP"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136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7FB21CA-217D-0148-983B-CFD4E07F6511}" type="datetime1">
              <a:rPr kumimoji="1" lang="ja-JP" altLang="en-US" smtClean="0"/>
              <a:t>2025/2/18</a:t>
            </a:fld>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kumimoji="1" lang="zh-TW" altLang="en-US"/>
              <a:t>図書館活用講座　番外編</a:t>
            </a:r>
            <a:endParaRPr kumimoji="1" lang="ja-JP"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BBC2F71-0BC9-4691-848C-353F74D45889}"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11709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library.rikkyo.ac.j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library.rikkyo.ac.jp/"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23887" y="1615345"/>
            <a:ext cx="10944225" cy="1655762"/>
          </a:xfrm>
        </p:spPr>
        <p:txBody>
          <a:bodyPr>
            <a:normAutofit/>
          </a:bodyPr>
          <a:lstStyle/>
          <a:p>
            <a:pPr algn="ctr"/>
            <a:r>
              <a:rPr kumimoji="1" lang="ja-JP" altLang="en-US" sz="7200" b="1"/>
              <a:t>レポート作成セミナー</a:t>
            </a:r>
            <a:br>
              <a:rPr kumimoji="1" lang="en-US" altLang="ja-JP" b="1" dirty="0"/>
            </a:br>
            <a:r>
              <a:rPr lang="ja-JP" altLang="en-US" sz="3600" b="1" dirty="0"/>
              <a:t>「テーマ設定と資料の探し方」</a:t>
            </a:r>
            <a:endParaRPr lang="ja-JP" altLang="en-US" sz="3200" b="1" dirty="0"/>
          </a:p>
        </p:txBody>
      </p:sp>
      <p:sp>
        <p:nvSpPr>
          <p:cNvPr id="3" name="サブタイトル 2"/>
          <p:cNvSpPr>
            <a:spLocks noGrp="1"/>
          </p:cNvSpPr>
          <p:nvPr>
            <p:ph type="subTitle" idx="4294967295"/>
          </p:nvPr>
        </p:nvSpPr>
        <p:spPr>
          <a:xfrm>
            <a:off x="2118958" y="3284984"/>
            <a:ext cx="7843837" cy="2449512"/>
          </a:xfrm>
        </p:spPr>
        <p:txBody>
          <a:bodyPr>
            <a:normAutofit fontScale="92500" lnSpcReduction="10000"/>
          </a:bodyPr>
          <a:lstStyle/>
          <a:p>
            <a:pPr marL="0" indent="0" algn="ctr">
              <a:buNone/>
            </a:pPr>
            <a:r>
              <a:rPr lang="ja-JP" altLang="en-US" sz="2400">
                <a:latin typeface="HG創英角ｺﾞｼｯｸUB" panose="020B0909000000000000" pitchFamily="49" charset="-128"/>
                <a:ea typeface="HG創英角ｺﾞｼｯｸUB" panose="020B0909000000000000" pitchFamily="49" charset="-128"/>
              </a:rPr>
              <a:t>１．レポートとは何か？</a:t>
            </a:r>
            <a:endParaRPr lang="en-US" altLang="ja-JP" sz="2400" dirty="0">
              <a:latin typeface="HG創英角ｺﾞｼｯｸUB" panose="020B0909000000000000" pitchFamily="49" charset="-128"/>
              <a:ea typeface="HG創英角ｺﾞｼｯｸUB" panose="020B0909000000000000" pitchFamily="49" charset="-128"/>
            </a:endParaRPr>
          </a:p>
          <a:p>
            <a:pPr marL="0" indent="0" algn="ctr">
              <a:buNone/>
            </a:pPr>
            <a:r>
              <a:rPr lang="ja-JP" altLang="en-US" sz="2400">
                <a:latin typeface="HG創英角ｺﾞｼｯｸUB" panose="020B0909000000000000" pitchFamily="49" charset="-128"/>
                <a:ea typeface="HG創英角ｺﾞｼｯｸUB" panose="020B0909000000000000" pitchFamily="49" charset="-128"/>
              </a:rPr>
              <a:t>２</a:t>
            </a:r>
            <a:r>
              <a:rPr lang="ja-JP" altLang="en-US" sz="2400" dirty="0">
                <a:latin typeface="HG創英角ｺﾞｼｯｸUB" panose="020B0909000000000000" pitchFamily="49" charset="-128"/>
                <a:ea typeface="HG創英角ｺﾞｼｯｸUB" panose="020B0909000000000000" pitchFamily="49" charset="-128"/>
              </a:rPr>
              <a:t>．レポート課題の確認</a:t>
            </a:r>
            <a:endParaRPr lang="en-US" altLang="ja-JP" sz="2400" dirty="0">
              <a:latin typeface="HG創英角ｺﾞｼｯｸUB" panose="020B0909000000000000" pitchFamily="49" charset="-128"/>
              <a:ea typeface="HG創英角ｺﾞｼｯｸUB" panose="020B0909000000000000" pitchFamily="49" charset="-128"/>
            </a:endParaRPr>
          </a:p>
          <a:p>
            <a:pPr marL="0" indent="0" algn="ctr">
              <a:buNone/>
            </a:pPr>
            <a:r>
              <a:rPr lang="ja-JP" altLang="en-US" sz="2400" dirty="0">
                <a:latin typeface="HG創英角ｺﾞｼｯｸUB" panose="020B0909000000000000" pitchFamily="49" charset="-128"/>
                <a:ea typeface="HG創英角ｺﾞｼｯｸUB" panose="020B0909000000000000" pitchFamily="49" charset="-128"/>
              </a:rPr>
              <a:t>３．テーマの設定</a:t>
            </a:r>
            <a:endParaRPr lang="en-US" altLang="ja-JP" sz="2400" dirty="0">
              <a:latin typeface="HG創英角ｺﾞｼｯｸUB" panose="020B0909000000000000" pitchFamily="49" charset="-128"/>
              <a:ea typeface="HG創英角ｺﾞｼｯｸUB" panose="020B0909000000000000" pitchFamily="49" charset="-128"/>
            </a:endParaRPr>
          </a:p>
          <a:p>
            <a:pPr marL="0" indent="0" algn="ctr">
              <a:buNone/>
            </a:pPr>
            <a:r>
              <a:rPr lang="ja-JP" altLang="en-US" sz="2400" dirty="0">
                <a:latin typeface="HG創英角ｺﾞｼｯｸUB" panose="020B0909000000000000" pitchFamily="49" charset="-128"/>
                <a:ea typeface="HG創英角ｺﾞｼｯｸUB" panose="020B0909000000000000" pitchFamily="49" charset="-128"/>
              </a:rPr>
              <a:t>４．資料の探し方</a:t>
            </a:r>
            <a:endParaRPr lang="en-US" altLang="ja-JP" sz="2400" dirty="0">
              <a:latin typeface="HG創英角ｺﾞｼｯｸUB" panose="020B0909000000000000" pitchFamily="49" charset="-128"/>
              <a:ea typeface="HG創英角ｺﾞｼｯｸUB" panose="020B0909000000000000" pitchFamily="49" charset="-128"/>
            </a:endParaRPr>
          </a:p>
          <a:p>
            <a:pPr marL="0" indent="0" algn="ctr">
              <a:buNone/>
            </a:pPr>
            <a:r>
              <a:rPr lang="ja-JP" altLang="en-US" sz="2400" dirty="0">
                <a:latin typeface="HG創英角ｺﾞｼｯｸUB" panose="020B0909000000000000" pitchFamily="49" charset="-128"/>
                <a:ea typeface="HG創英角ｺﾞｼｯｸUB" panose="020B0909000000000000" pitchFamily="49" charset="-128"/>
              </a:rPr>
              <a:t>補足：読み手に理解してもらえるレポートを書くために</a:t>
            </a:r>
            <a:endParaRPr lang="en-US" altLang="ja-JP" sz="2400" dirty="0">
              <a:latin typeface="HG創英角ｺﾞｼｯｸUB" panose="020B0909000000000000" pitchFamily="49" charset="-128"/>
              <a:ea typeface="HG創英角ｺﾞｼｯｸUB" panose="020B0909000000000000" pitchFamily="49" charset="-128"/>
            </a:endParaRPr>
          </a:p>
          <a:p>
            <a:endParaRPr lang="en-US" altLang="ja-JP" sz="3200" dirty="0">
              <a:latin typeface="HG創英角ｺﾞｼｯｸUB" panose="020B0909000000000000" pitchFamily="49" charset="-128"/>
              <a:ea typeface="HG創英角ｺﾞｼｯｸUB" panose="020B0909000000000000" pitchFamily="49" charset="-128"/>
            </a:endParaRPr>
          </a:p>
        </p:txBody>
      </p:sp>
      <p:sp>
        <p:nvSpPr>
          <p:cNvPr id="4" name="テキスト ボックス 3"/>
          <p:cNvSpPr txBox="1"/>
          <p:nvPr/>
        </p:nvSpPr>
        <p:spPr>
          <a:xfrm>
            <a:off x="263352" y="297521"/>
            <a:ext cx="11555052" cy="369332"/>
          </a:xfrm>
          <a:prstGeom prst="rect">
            <a:avLst/>
          </a:prstGeom>
          <a:noFill/>
        </p:spPr>
        <p:txBody>
          <a:bodyPr wrap="square" rtlCol="0">
            <a:spAutoFit/>
          </a:bodyPr>
          <a:lstStyle/>
          <a:p>
            <a:pPr algn="just"/>
            <a:r>
              <a:rPr kumimoji="1" lang="ja-JP" altLang="en-US"/>
              <a:t>立教大学 池袋図書館</a:t>
            </a:r>
            <a:r>
              <a:rPr kumimoji="1" lang="en-US" altLang="ja-JP" dirty="0"/>
              <a:t> </a:t>
            </a:r>
            <a:r>
              <a:rPr kumimoji="1" lang="ja-JP" altLang="en-US"/>
              <a:t>法学研究科</a:t>
            </a:r>
            <a:r>
              <a:rPr kumimoji="1" lang="ja-JP" altLang="en-US">
                <a:latin typeface="Century" panose="02040604050505020304" pitchFamily="18" charset="0"/>
              </a:rPr>
              <a:t>ラーニングアドバイザー</a:t>
            </a:r>
            <a:r>
              <a:rPr kumimoji="1" lang="ja-JP" altLang="en-US"/>
              <a:t>　　　　　　　　　　</a:t>
            </a:r>
            <a:r>
              <a:rPr kumimoji="1" lang="en-US" altLang="ja-JP" dirty="0">
                <a:latin typeface="Century" panose="02040604050505020304" pitchFamily="18" charset="0"/>
              </a:rPr>
              <a:t>2024</a:t>
            </a:r>
            <a:r>
              <a:rPr kumimoji="1" lang="ja-JP" altLang="en-US">
                <a:latin typeface="Century" panose="02040604050505020304" pitchFamily="18" charset="0"/>
              </a:rPr>
              <a:t>年</a:t>
            </a:r>
            <a:r>
              <a:rPr kumimoji="1" lang="en-US" altLang="ja-JP" dirty="0">
                <a:latin typeface="Century" panose="02040604050505020304" pitchFamily="18" charset="0"/>
              </a:rPr>
              <a:t>11</a:t>
            </a:r>
            <a:r>
              <a:rPr kumimoji="1" lang="ja-JP" altLang="en-US">
                <a:latin typeface="Century" panose="02040604050505020304" pitchFamily="18" charset="0"/>
              </a:rPr>
              <a:t>月</a:t>
            </a:r>
            <a:r>
              <a:rPr kumimoji="1" lang="en-US" altLang="ja-JP" dirty="0">
                <a:latin typeface="Century" panose="02040604050505020304" pitchFamily="18" charset="0"/>
              </a:rPr>
              <a:t>14</a:t>
            </a:r>
            <a:r>
              <a:rPr kumimoji="1" lang="ja-JP" altLang="en-US">
                <a:latin typeface="Century" panose="02040604050505020304" pitchFamily="18" charset="0"/>
              </a:rPr>
              <a:t>日（木）</a:t>
            </a:r>
            <a:r>
              <a:rPr kumimoji="1" lang="en-US" altLang="ja-JP" dirty="0">
                <a:latin typeface="Century" panose="02040604050505020304" pitchFamily="18" charset="0"/>
              </a:rPr>
              <a:t>12:40〜</a:t>
            </a:r>
            <a:endParaRPr lang="ja-JP" altLang="en-US" dirty="0">
              <a:latin typeface="Century" panose="02040604050505020304" pitchFamily="18" charset="0"/>
            </a:endParaRPr>
          </a:p>
        </p:txBody>
      </p:sp>
    </p:spTree>
    <p:extLst>
      <p:ext uri="{BB962C8B-B14F-4D97-AF65-F5344CB8AC3E}">
        <p14:creationId xmlns:p14="http://schemas.microsoft.com/office/powerpoint/2010/main" val="1822419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79902" y="2565976"/>
            <a:ext cx="9756658" cy="3671336"/>
          </a:xfrm>
        </p:spPr>
        <p:txBody>
          <a:bodyPr>
            <a:normAutofit fontScale="92500" lnSpcReduction="10000"/>
          </a:bodyPr>
          <a:lstStyle/>
          <a:p>
            <a:pPr marL="0" indent="0" algn="ctr">
              <a:buNone/>
            </a:pPr>
            <a:r>
              <a:rPr lang="en-US" altLang="ja-JP" sz="2600" b="1" dirty="0"/>
              <a:t>A.</a:t>
            </a:r>
            <a:r>
              <a:rPr lang="ja-JP" altLang="en-US" sz="2600" b="1" dirty="0"/>
              <a:t>～</a:t>
            </a:r>
            <a:r>
              <a:rPr lang="en-US" altLang="ja-JP" sz="2600" b="1" dirty="0"/>
              <a:t>D.</a:t>
            </a:r>
            <a:r>
              <a:rPr lang="ja-JP" altLang="en-US" sz="2600" b="1" dirty="0"/>
              <a:t> からテーマを</a:t>
            </a:r>
            <a:r>
              <a:rPr lang="ja-JP" altLang="en-US" sz="2600" b="1"/>
              <a:t>設定しよう</a:t>
            </a:r>
            <a:endParaRPr lang="en-US" altLang="ja-JP" sz="1000" dirty="0"/>
          </a:p>
          <a:p>
            <a:pPr marL="0" indent="0">
              <a:buNone/>
            </a:pPr>
            <a:r>
              <a:rPr kumimoji="1" lang="en-US" altLang="ja-JP" b="1" u="sng" dirty="0">
                <a:solidFill>
                  <a:srgbClr val="0070C0"/>
                </a:solidFill>
              </a:rPr>
              <a:t>A.</a:t>
            </a:r>
            <a:r>
              <a:rPr lang="ja-JP" altLang="en-US" b="1" u="sng" dirty="0">
                <a:solidFill>
                  <a:srgbClr val="0070C0"/>
                </a:solidFill>
              </a:rPr>
              <a:t>  </a:t>
            </a:r>
            <a:r>
              <a:rPr lang="en-US" altLang="ja-JP" b="1" u="sng" dirty="0">
                <a:solidFill>
                  <a:srgbClr val="0070C0"/>
                </a:solidFill>
              </a:rPr>
              <a:t>or </a:t>
            </a:r>
            <a:r>
              <a:rPr kumimoji="1" lang="en-US" altLang="ja-JP" b="1" u="sng" dirty="0">
                <a:solidFill>
                  <a:srgbClr val="0070C0"/>
                </a:solidFill>
              </a:rPr>
              <a:t>B. </a:t>
            </a:r>
            <a:r>
              <a:rPr kumimoji="1" lang="ja-JP" altLang="en-US" b="1" u="sng">
                <a:solidFill>
                  <a:srgbClr val="0070C0"/>
                </a:solidFill>
                <a:latin typeface="ＭＳ ゴシック" panose="020B0609070205080204" pitchFamily="49" charset="-128"/>
                <a:ea typeface="ＭＳ ゴシック" panose="020B0609070205080204" pitchFamily="49" charset="-128"/>
              </a:rPr>
              <a:t>の場合</a:t>
            </a:r>
            <a:r>
              <a:rPr kumimoji="1" lang="ja-JP" altLang="en-US">
                <a:latin typeface="ＭＳ ゴシック" panose="020B0609070205080204" pitchFamily="49" charset="-128"/>
                <a:ea typeface="ＭＳ ゴシック" panose="020B0609070205080204" pitchFamily="49" charset="-128"/>
              </a:rPr>
              <a:t>　･･･</a:t>
            </a:r>
            <a:r>
              <a:rPr lang="ja-JP" altLang="en-US"/>
              <a:t>「</a:t>
            </a:r>
            <a:r>
              <a:rPr lang="ja-JP" altLang="en-US" dirty="0"/>
              <a:t>〇の原因は</a:t>
            </a:r>
            <a:r>
              <a:rPr lang="en-US" altLang="ja-JP" dirty="0"/>
              <a:t>×</a:t>
            </a:r>
            <a:r>
              <a:rPr lang="ja-JP" altLang="en-US" dirty="0"/>
              <a:t>である」という先生の説明</a:t>
            </a:r>
            <a:r>
              <a:rPr lang="ja-JP" altLang="en-US"/>
              <a:t>は</a:t>
            </a:r>
            <a:r>
              <a:rPr lang="ja-JP" altLang="en-US">
                <a:solidFill>
                  <a:srgbClr val="FF0000"/>
                </a:solidFill>
              </a:rPr>
              <a:t>納得</a:t>
            </a:r>
            <a:endParaRPr lang="en-US" altLang="ja-JP" dirty="0">
              <a:solidFill>
                <a:srgbClr val="FF0000"/>
              </a:solidFill>
            </a:endParaRPr>
          </a:p>
          <a:p>
            <a:pPr marL="0" indent="0">
              <a:buNone/>
            </a:pPr>
            <a:r>
              <a:rPr kumimoji="1" lang="en-US" altLang="ja-JP" dirty="0"/>
              <a:t>	</a:t>
            </a:r>
            <a:r>
              <a:rPr kumimoji="1" lang="ja-JP" altLang="en-US"/>
              <a:t>　　　　　　→　</a:t>
            </a:r>
            <a:r>
              <a:rPr kumimoji="1" lang="ja-JP" altLang="en-US" dirty="0"/>
              <a:t>でも、他</a:t>
            </a:r>
            <a:r>
              <a:rPr lang="ja-JP" altLang="en-US" dirty="0"/>
              <a:t>の要因（△）はないだろう</a:t>
            </a:r>
            <a:r>
              <a:rPr lang="ja-JP" altLang="en-US"/>
              <a:t>か？</a:t>
            </a:r>
            <a:endParaRPr lang="en-US" altLang="ja-JP" dirty="0"/>
          </a:p>
          <a:p>
            <a:pPr marL="0" indent="0">
              <a:buNone/>
            </a:pPr>
            <a:r>
              <a:rPr lang="ja-JP" altLang="en-US"/>
              <a:t>　　　　　　　　　　　　</a:t>
            </a:r>
            <a:r>
              <a:rPr lang="en-US" altLang="ja-JP" dirty="0"/>
              <a:t> </a:t>
            </a:r>
            <a:r>
              <a:rPr lang="ja-JP" altLang="en-US" dirty="0"/>
              <a:t>別の事例（☆</a:t>
            </a:r>
            <a:r>
              <a:rPr lang="ja-JP" altLang="en-US"/>
              <a:t>）でも○の原因</a:t>
            </a:r>
            <a:r>
              <a:rPr lang="ja-JP" altLang="en-US" dirty="0"/>
              <a:t>は</a:t>
            </a:r>
            <a:r>
              <a:rPr lang="en-US" altLang="ja-JP" dirty="0"/>
              <a:t>×</a:t>
            </a:r>
            <a:r>
              <a:rPr lang="ja-JP" altLang="en-US" dirty="0"/>
              <a:t>なのか？</a:t>
            </a:r>
            <a:endParaRPr lang="en-US" altLang="ja-JP" dirty="0"/>
          </a:p>
          <a:p>
            <a:pPr marL="0" indent="0">
              <a:buNone/>
            </a:pPr>
            <a:r>
              <a:rPr lang="en-US" altLang="ja-JP" dirty="0"/>
              <a:t>	</a:t>
            </a:r>
            <a:r>
              <a:rPr lang="ja-JP" altLang="en-US"/>
              <a:t>　　　　　　⇒ </a:t>
            </a:r>
            <a:r>
              <a:rPr lang="en-US" altLang="ja-JP" dirty="0"/>
              <a:t>【</a:t>
            </a:r>
            <a:r>
              <a:rPr lang="ja-JP" altLang="en-US" dirty="0"/>
              <a:t>テーマ例</a:t>
            </a:r>
            <a:r>
              <a:rPr lang="en-US" altLang="ja-JP" dirty="0"/>
              <a:t>】</a:t>
            </a:r>
            <a:r>
              <a:rPr lang="ja-JP" altLang="en-US" dirty="0"/>
              <a:t>「△からみる〇の</a:t>
            </a:r>
            <a:r>
              <a:rPr lang="ja-JP" altLang="en-US"/>
              <a:t>原因」</a:t>
            </a:r>
            <a:endParaRPr kumimoji="1" lang="en-US" altLang="ja-JP" dirty="0"/>
          </a:p>
          <a:p>
            <a:pPr marL="0" indent="0">
              <a:buNone/>
            </a:pPr>
            <a:r>
              <a:rPr lang="en-US" altLang="ja-JP" b="1" u="sng" dirty="0">
                <a:solidFill>
                  <a:srgbClr val="0070C0"/>
                </a:solidFill>
              </a:rPr>
              <a:t>C.  or  D.</a:t>
            </a:r>
            <a:r>
              <a:rPr lang="ja-JP" altLang="en-US" b="1" u="sng" dirty="0">
                <a:solidFill>
                  <a:srgbClr val="0070C0"/>
                </a:solidFill>
              </a:rPr>
              <a:t> </a:t>
            </a:r>
            <a:r>
              <a:rPr lang="ja-JP" altLang="en-US" b="1" u="sng">
                <a:solidFill>
                  <a:srgbClr val="0070C0"/>
                </a:solidFill>
                <a:latin typeface="ＭＳ ゴシック" panose="020B0609070205080204" pitchFamily="49" charset="-128"/>
                <a:ea typeface="ＭＳ ゴシック" panose="020B0609070205080204" pitchFamily="49" charset="-128"/>
              </a:rPr>
              <a:t>の場合</a:t>
            </a:r>
            <a:r>
              <a:rPr lang="ja-JP" altLang="en-US">
                <a:latin typeface="ＭＳ ゴシック" panose="020B0609070205080204" pitchFamily="49" charset="-128"/>
                <a:ea typeface="ＭＳ ゴシック" panose="020B0609070205080204" pitchFamily="49" charset="-128"/>
              </a:rPr>
              <a:t>　･･･</a:t>
            </a:r>
            <a:r>
              <a:rPr kumimoji="1" lang="ja-JP" altLang="en-US">
                <a:solidFill>
                  <a:srgbClr val="0070C0"/>
                </a:solidFill>
              </a:rPr>
              <a:t>納得</a:t>
            </a:r>
            <a:r>
              <a:rPr kumimoji="1" lang="ja-JP" altLang="en-US" dirty="0">
                <a:solidFill>
                  <a:srgbClr val="0070C0"/>
                </a:solidFill>
              </a:rPr>
              <a:t>のいかない理由</a:t>
            </a:r>
            <a:r>
              <a:rPr lang="ja-JP" altLang="en-US" dirty="0">
                <a:solidFill>
                  <a:srgbClr val="0070C0"/>
                </a:solidFill>
              </a:rPr>
              <a:t>・疑問に思った理由</a:t>
            </a:r>
            <a:endParaRPr lang="en-US" altLang="ja-JP" dirty="0">
              <a:solidFill>
                <a:srgbClr val="0070C0"/>
              </a:solidFill>
            </a:endParaRPr>
          </a:p>
          <a:p>
            <a:pPr marL="0" indent="0">
              <a:buNone/>
            </a:pPr>
            <a:r>
              <a:rPr lang="en-US" altLang="ja-JP" dirty="0"/>
              <a:t>	</a:t>
            </a:r>
            <a:r>
              <a:rPr lang="ja-JP" altLang="en-US"/>
              <a:t>　　　　　　→ </a:t>
            </a:r>
            <a:r>
              <a:rPr lang="ja-JP" altLang="en-US" dirty="0"/>
              <a:t>「〇の原因は△ではないのか？」</a:t>
            </a:r>
            <a:endParaRPr lang="en-US" altLang="ja-JP" dirty="0"/>
          </a:p>
          <a:p>
            <a:pPr marL="0" indent="0">
              <a:buNone/>
            </a:pPr>
            <a:r>
              <a:rPr lang="en-US" altLang="ja-JP" dirty="0"/>
              <a:t>	</a:t>
            </a:r>
            <a:r>
              <a:rPr lang="ja-JP" altLang="en-US"/>
              <a:t>　　　　　　⇒ </a:t>
            </a:r>
            <a:r>
              <a:rPr lang="en-US" altLang="ja-JP" dirty="0"/>
              <a:t>【</a:t>
            </a:r>
            <a:r>
              <a:rPr lang="ja-JP" altLang="en-US" dirty="0"/>
              <a:t>テーマ例</a:t>
            </a:r>
            <a:r>
              <a:rPr lang="en-US" altLang="ja-JP" dirty="0"/>
              <a:t>】</a:t>
            </a:r>
            <a:r>
              <a:rPr lang="ja-JP" altLang="en-US" dirty="0"/>
              <a:t>「〇における△の影響」</a:t>
            </a:r>
            <a:endParaRPr lang="en-US" altLang="ja-JP" dirty="0"/>
          </a:p>
        </p:txBody>
      </p:sp>
      <p:sp>
        <p:nvSpPr>
          <p:cNvPr id="2" name="スライド番号プレースホルダー 1">
            <a:extLst>
              <a:ext uri="{FF2B5EF4-FFF2-40B4-BE49-F238E27FC236}">
                <a16:creationId xmlns:a16="http://schemas.microsoft.com/office/drawing/2014/main" id="{C53CCEF6-DBE2-0285-26EC-495C29EAF1B1}"/>
              </a:ext>
            </a:extLst>
          </p:cNvPr>
          <p:cNvSpPr>
            <a:spLocks noGrp="1"/>
          </p:cNvSpPr>
          <p:nvPr>
            <p:ph type="sldNum" sz="quarter" idx="12"/>
          </p:nvPr>
        </p:nvSpPr>
        <p:spPr/>
        <p:txBody>
          <a:bodyPr/>
          <a:lstStyle/>
          <a:p>
            <a:fld id="{7BBC2F71-0BC9-4691-848C-353F74D45889}" type="slidenum">
              <a:rPr kumimoji="1" lang="ja-JP" altLang="en-US" smtClean="0"/>
              <a:t>9</a:t>
            </a:fld>
            <a:endParaRPr kumimoji="1" lang="ja-JP" altLang="en-US"/>
          </a:p>
        </p:txBody>
      </p:sp>
      <p:sp>
        <p:nvSpPr>
          <p:cNvPr id="5" name="タイトル 1">
            <a:extLst>
              <a:ext uri="{FF2B5EF4-FFF2-40B4-BE49-F238E27FC236}">
                <a16:creationId xmlns:a16="http://schemas.microsoft.com/office/drawing/2014/main" id="{EBEF1BEF-C809-DF7F-6606-FAB482435959}"/>
              </a:ext>
            </a:extLst>
          </p:cNvPr>
          <p:cNvSpPr txBox="1">
            <a:spLocks/>
          </p:cNvSpPr>
          <p:nvPr/>
        </p:nvSpPr>
        <p:spPr>
          <a:xfrm>
            <a:off x="1127448" y="1162682"/>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⒊</a:t>
            </a:r>
            <a:r>
              <a:rPr lang="ja-JP" altLang="en-US" sz="4400" b="1"/>
              <a:t>テーマの設定</a:t>
            </a:r>
            <a:r>
              <a:rPr lang="en-US" altLang="ja-JP" sz="4400" b="1" dirty="0"/>
              <a:t>⑵</a:t>
            </a:r>
            <a:r>
              <a:rPr lang="en-US" altLang="ja-JP" sz="4400" dirty="0"/>
              <a:t>——</a:t>
            </a:r>
            <a:r>
              <a:rPr lang="ja-JP" altLang="en-US" sz="4400" b="1"/>
              <a:t>テーマの考え方</a:t>
            </a:r>
            <a:r>
              <a:rPr lang="en-US" altLang="ja-JP" sz="4400" b="1" dirty="0"/>
              <a:t>④</a:t>
            </a:r>
            <a:endParaRPr lang="ja-JP" altLang="en-US" sz="4400" b="1" dirty="0"/>
          </a:p>
        </p:txBody>
      </p:sp>
      <p:sp>
        <p:nvSpPr>
          <p:cNvPr id="9" name="タイトル 1">
            <a:extLst>
              <a:ext uri="{FF2B5EF4-FFF2-40B4-BE49-F238E27FC236}">
                <a16:creationId xmlns:a16="http://schemas.microsoft.com/office/drawing/2014/main" id="{EBF11076-5C80-A758-15AA-F8716442ECEF}"/>
              </a:ext>
            </a:extLst>
          </p:cNvPr>
          <p:cNvSpPr txBox="1">
            <a:spLocks/>
          </p:cNvSpPr>
          <p:nvPr/>
        </p:nvSpPr>
        <p:spPr>
          <a:xfrm>
            <a:off x="1304295" y="2044023"/>
            <a:ext cx="7772400" cy="63408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ja-JP" altLang="en-US" b="1" u="sng">
                <a:solidFill>
                  <a:srgbClr val="00B050"/>
                </a:solidFill>
              </a:rPr>
              <a:t>手順</a:t>
            </a:r>
            <a:r>
              <a:rPr lang="en-US" altLang="ja-JP" b="1" u="sng" dirty="0">
                <a:solidFill>
                  <a:srgbClr val="00B050"/>
                </a:solidFill>
              </a:rPr>
              <a:t>2. </a:t>
            </a:r>
            <a:r>
              <a:rPr lang="ja-JP" altLang="en-US" b="1" u="sng">
                <a:solidFill>
                  <a:srgbClr val="00B050"/>
                </a:solidFill>
              </a:rPr>
              <a:t>頭の中で話を膨らませる</a:t>
            </a:r>
            <a:endParaRPr lang="ja-JP" altLang="en-US" b="1" dirty="0">
              <a:solidFill>
                <a:srgbClr val="00B050"/>
              </a:solidFill>
            </a:endParaRPr>
          </a:p>
        </p:txBody>
      </p:sp>
    </p:spTree>
    <p:extLst>
      <p:ext uri="{BB962C8B-B14F-4D97-AF65-F5344CB8AC3E}">
        <p14:creationId xmlns:p14="http://schemas.microsoft.com/office/powerpoint/2010/main" val="341976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4295" y="2044023"/>
            <a:ext cx="7772400" cy="634082"/>
          </a:xfrm>
        </p:spPr>
        <p:txBody>
          <a:bodyPr>
            <a:noAutofit/>
          </a:bodyPr>
          <a:lstStyle/>
          <a:p>
            <a:r>
              <a:rPr lang="ja-JP" altLang="en-US" b="1" u="sng" dirty="0">
                <a:solidFill>
                  <a:srgbClr val="00B050"/>
                </a:solidFill>
              </a:rPr>
              <a:t>手順</a:t>
            </a:r>
            <a:r>
              <a:rPr lang="en-US" altLang="ja-JP" b="1" u="sng" dirty="0">
                <a:solidFill>
                  <a:srgbClr val="00B050"/>
                </a:solidFill>
              </a:rPr>
              <a:t>2. </a:t>
            </a:r>
            <a:r>
              <a:rPr lang="ja-JP" altLang="en-US" b="1" u="sng" dirty="0">
                <a:solidFill>
                  <a:srgbClr val="00B050"/>
                </a:solidFill>
              </a:rPr>
              <a:t>頭の中で話を膨らませる</a:t>
            </a:r>
            <a:endParaRPr lang="ja-JP" altLang="en-US" b="1" dirty="0">
              <a:solidFill>
                <a:srgbClr val="00B050"/>
              </a:solidFill>
            </a:endParaRPr>
          </a:p>
        </p:txBody>
      </p:sp>
      <p:sp>
        <p:nvSpPr>
          <p:cNvPr id="5" name="コンテンツ プレースホルダー 4"/>
          <p:cNvSpPr>
            <a:spLocks noGrp="1"/>
          </p:cNvSpPr>
          <p:nvPr>
            <p:ph idx="1"/>
          </p:nvPr>
        </p:nvSpPr>
        <p:spPr>
          <a:xfrm>
            <a:off x="1284759" y="2594754"/>
            <a:ext cx="10061505" cy="4293870"/>
          </a:xfrm>
        </p:spPr>
        <p:txBody>
          <a:bodyPr>
            <a:normAutofit/>
          </a:bodyPr>
          <a:lstStyle/>
          <a:p>
            <a:pPr marL="274320" lvl="1" indent="0">
              <a:buNone/>
            </a:pPr>
            <a:r>
              <a:rPr lang="ja-JP" altLang="en-US" sz="3200" dirty="0"/>
              <a:t>以下のことも想像</a:t>
            </a:r>
            <a:r>
              <a:rPr lang="ja-JP" altLang="en-US" sz="3200"/>
              <a:t>してみましょう</a:t>
            </a:r>
            <a:endParaRPr lang="en-US" altLang="ja-JP" sz="2800" dirty="0"/>
          </a:p>
          <a:p>
            <a:pPr marL="788670" lvl="1" indent="-514350">
              <a:buFont typeface="+mj-ea"/>
              <a:buAutoNum type="circleNumDbPlain"/>
            </a:pPr>
            <a:r>
              <a:rPr lang="ja-JP" altLang="en-US" sz="2800" dirty="0"/>
              <a:t>他の事例、地域では？</a:t>
            </a:r>
            <a:endParaRPr lang="en-US" altLang="ja-JP" sz="2800" dirty="0"/>
          </a:p>
          <a:p>
            <a:pPr marL="788670" lvl="1" indent="-514350">
              <a:buFont typeface="+mj-ea"/>
              <a:buAutoNum type="circleNumDbPlain"/>
            </a:pPr>
            <a:r>
              <a:rPr lang="ja-JP" altLang="en-US" sz="2800" dirty="0"/>
              <a:t>私が体験したことと違う／同じ！</a:t>
            </a:r>
            <a:endParaRPr lang="en-US" altLang="ja-JP" sz="2800" dirty="0"/>
          </a:p>
          <a:p>
            <a:pPr marL="788670" lvl="1" indent="-514350">
              <a:buFont typeface="+mj-ea"/>
              <a:buAutoNum type="circleNumDbPlain"/>
            </a:pPr>
            <a:r>
              <a:rPr lang="ja-JP" altLang="en-US" sz="2800" dirty="0"/>
              <a:t>趣味に当てはめると？</a:t>
            </a:r>
            <a:endParaRPr lang="en-US" altLang="ja-JP" sz="2800" dirty="0"/>
          </a:p>
          <a:p>
            <a:pPr marL="788670" lvl="1" indent="-514350">
              <a:buFont typeface="+mj-ea"/>
              <a:buAutoNum type="circleNumDbPlain"/>
            </a:pPr>
            <a:r>
              <a:rPr lang="ja-JP" altLang="en-US" sz="2800" dirty="0"/>
              <a:t>あの事件・出来事では？</a:t>
            </a:r>
            <a:endParaRPr lang="en-US" altLang="ja-JP" sz="2800" dirty="0"/>
          </a:p>
          <a:p>
            <a:pPr marL="788670" lvl="1" indent="-514350">
              <a:buFont typeface="+mj-ea"/>
              <a:buAutoNum type="circleNumDbPlain"/>
            </a:pPr>
            <a:r>
              <a:rPr lang="ja-JP" altLang="en-US" sz="2800" dirty="0"/>
              <a:t>関連しそうな書籍・論文</a:t>
            </a:r>
            <a:r>
              <a:rPr lang="ja-JP" altLang="en-US" sz="2800"/>
              <a:t>では</a:t>
            </a:r>
            <a:r>
              <a:rPr lang="en-US" altLang="ja-JP" sz="2800" dirty="0"/>
              <a:t>〜〜</a:t>
            </a:r>
            <a:r>
              <a:rPr lang="ja-JP" altLang="en-US" sz="2800"/>
              <a:t>と書かれて</a:t>
            </a:r>
            <a:r>
              <a:rPr lang="ja-JP" altLang="en-US" sz="2800" dirty="0"/>
              <a:t>いた。</a:t>
            </a:r>
            <a:endParaRPr kumimoji="1" lang="ja-JP" altLang="en-US" dirty="0"/>
          </a:p>
        </p:txBody>
      </p:sp>
      <p:sp>
        <p:nvSpPr>
          <p:cNvPr id="3" name="スライド番号プレースホルダー 2">
            <a:extLst>
              <a:ext uri="{FF2B5EF4-FFF2-40B4-BE49-F238E27FC236}">
                <a16:creationId xmlns:a16="http://schemas.microsoft.com/office/drawing/2014/main" id="{C91612A6-FA3A-F95C-341C-4FB367EBD9C9}"/>
              </a:ext>
            </a:extLst>
          </p:cNvPr>
          <p:cNvSpPr>
            <a:spLocks noGrp="1"/>
          </p:cNvSpPr>
          <p:nvPr>
            <p:ph type="sldNum" sz="quarter" idx="12"/>
          </p:nvPr>
        </p:nvSpPr>
        <p:spPr/>
        <p:txBody>
          <a:bodyPr/>
          <a:lstStyle/>
          <a:p>
            <a:fld id="{7BBC2F71-0BC9-4691-848C-353F74D45889}" type="slidenum">
              <a:rPr kumimoji="1" lang="ja-JP" altLang="en-US" smtClean="0"/>
              <a:t>10</a:t>
            </a:fld>
            <a:endParaRPr kumimoji="1" lang="ja-JP" altLang="en-US"/>
          </a:p>
        </p:txBody>
      </p:sp>
      <p:sp>
        <p:nvSpPr>
          <p:cNvPr id="6" name="タイトル 1">
            <a:extLst>
              <a:ext uri="{FF2B5EF4-FFF2-40B4-BE49-F238E27FC236}">
                <a16:creationId xmlns:a16="http://schemas.microsoft.com/office/drawing/2014/main" id="{6BE724BF-E7E6-53FE-9E4F-A2AAA9EF32FF}"/>
              </a:ext>
            </a:extLst>
          </p:cNvPr>
          <p:cNvSpPr txBox="1">
            <a:spLocks/>
          </p:cNvSpPr>
          <p:nvPr/>
        </p:nvSpPr>
        <p:spPr>
          <a:xfrm>
            <a:off x="1127448" y="1162682"/>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⒊</a:t>
            </a:r>
            <a:r>
              <a:rPr lang="ja-JP" altLang="en-US" sz="4400" b="1"/>
              <a:t>テーマの設定</a:t>
            </a:r>
            <a:r>
              <a:rPr lang="en-US" altLang="ja-JP" sz="4400" b="1" dirty="0"/>
              <a:t>⑵</a:t>
            </a:r>
            <a:r>
              <a:rPr lang="en-US" altLang="ja-JP" sz="4400" dirty="0"/>
              <a:t>——</a:t>
            </a:r>
            <a:r>
              <a:rPr lang="ja-JP" altLang="en-US" sz="4400" b="1"/>
              <a:t>テーマの考え方</a:t>
            </a:r>
            <a:r>
              <a:rPr lang="en-US" altLang="ja-JP" sz="4400" b="1" dirty="0"/>
              <a:t>⑤</a:t>
            </a:r>
            <a:endParaRPr lang="ja-JP" altLang="en-US" sz="4400" b="1" dirty="0"/>
          </a:p>
        </p:txBody>
      </p:sp>
    </p:spTree>
    <p:extLst>
      <p:ext uri="{BB962C8B-B14F-4D97-AF65-F5344CB8AC3E}">
        <p14:creationId xmlns:p14="http://schemas.microsoft.com/office/powerpoint/2010/main" val="3747039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0FBC48-BC51-0A46-84DB-7EE551247EA3}"/>
              </a:ext>
            </a:extLst>
          </p:cNvPr>
          <p:cNvSpPr>
            <a:spLocks noGrp="1"/>
          </p:cNvSpPr>
          <p:nvPr>
            <p:ph type="title" idx="4294967295"/>
          </p:nvPr>
        </p:nvSpPr>
        <p:spPr>
          <a:xfrm>
            <a:off x="120652" y="1009487"/>
            <a:ext cx="11886090" cy="692150"/>
          </a:xfrm>
        </p:spPr>
        <p:txBody>
          <a:bodyPr>
            <a:normAutofit/>
          </a:bodyPr>
          <a:lstStyle/>
          <a:p>
            <a:r>
              <a:rPr lang="ja-JP" altLang="en-US" b="1" u="sng" dirty="0">
                <a:solidFill>
                  <a:srgbClr val="00B050"/>
                </a:solidFill>
              </a:rPr>
              <a:t>手順</a:t>
            </a:r>
            <a:r>
              <a:rPr lang="en-US" altLang="ja-JP" b="1" u="sng" dirty="0">
                <a:solidFill>
                  <a:srgbClr val="00B050"/>
                </a:solidFill>
              </a:rPr>
              <a:t>2. </a:t>
            </a:r>
            <a:r>
              <a:rPr lang="ja-JP" altLang="en-US" b="1" u="sng" dirty="0">
                <a:solidFill>
                  <a:srgbClr val="00B050"/>
                </a:solidFill>
              </a:rPr>
              <a:t>頭の中で話</a:t>
            </a:r>
            <a:r>
              <a:rPr lang="ja-JP" altLang="en-US" b="1" u="sng">
                <a:solidFill>
                  <a:srgbClr val="00B050"/>
                </a:solidFill>
              </a:rPr>
              <a:t>を膨らませる</a:t>
            </a:r>
            <a:r>
              <a:rPr lang="en-US" altLang="ja-JP" b="1" u="sng" dirty="0">
                <a:solidFill>
                  <a:srgbClr val="00B050"/>
                </a:solidFill>
              </a:rPr>
              <a:t>—</a:t>
            </a:r>
            <a:r>
              <a:rPr lang="ja-JP" altLang="en-US" b="1" u="sng">
                <a:solidFill>
                  <a:srgbClr val="00B050"/>
                </a:solidFill>
              </a:rPr>
              <a:t>キーワードをマッピングする</a:t>
            </a:r>
            <a:endParaRPr kumimoji="1" lang="ja-JP" altLang="en-US" b="1" dirty="0">
              <a:solidFill>
                <a:srgbClr val="00B050"/>
              </a:solidFill>
            </a:endParaRPr>
          </a:p>
        </p:txBody>
      </p:sp>
      <p:sp>
        <p:nvSpPr>
          <p:cNvPr id="10" name="テキスト ボックス 9">
            <a:extLst>
              <a:ext uri="{FF2B5EF4-FFF2-40B4-BE49-F238E27FC236}">
                <a16:creationId xmlns:a16="http://schemas.microsoft.com/office/drawing/2014/main" id="{C12E6B0E-10A1-D841-9006-16B6BBE4422C}"/>
              </a:ext>
            </a:extLst>
          </p:cNvPr>
          <p:cNvSpPr txBox="1"/>
          <p:nvPr/>
        </p:nvSpPr>
        <p:spPr>
          <a:xfrm>
            <a:off x="4213206" y="2240500"/>
            <a:ext cx="2389356" cy="369332"/>
          </a:xfrm>
          <a:prstGeom prst="rect">
            <a:avLst/>
          </a:prstGeom>
          <a:noFill/>
        </p:spPr>
        <p:txBody>
          <a:bodyPr wrap="square" rtlCol="0">
            <a:spAutoFit/>
          </a:bodyPr>
          <a:lstStyle/>
          <a:p>
            <a:r>
              <a:rPr lang="ja-JP" altLang="en-US"/>
              <a:t>若者とは具体的に？</a:t>
            </a:r>
            <a:endParaRPr kumimoji="1" lang="ja-JP" altLang="en-US" dirty="0"/>
          </a:p>
        </p:txBody>
      </p:sp>
      <p:sp>
        <p:nvSpPr>
          <p:cNvPr id="12" name="円/楕円 11">
            <a:extLst>
              <a:ext uri="{FF2B5EF4-FFF2-40B4-BE49-F238E27FC236}">
                <a16:creationId xmlns:a16="http://schemas.microsoft.com/office/drawing/2014/main" id="{AC21F154-2FFF-CA4D-9A5C-B7043A0E0B9B}"/>
              </a:ext>
            </a:extLst>
          </p:cNvPr>
          <p:cNvSpPr/>
          <p:nvPr/>
        </p:nvSpPr>
        <p:spPr>
          <a:xfrm>
            <a:off x="3918911" y="2147150"/>
            <a:ext cx="2721714" cy="47493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9F0EDBC3-D846-0340-9C7E-1C4E693B4816}"/>
              </a:ext>
            </a:extLst>
          </p:cNvPr>
          <p:cNvCxnSpPr>
            <a:cxnSpLocks/>
          </p:cNvCxnSpPr>
          <p:nvPr/>
        </p:nvCxnSpPr>
        <p:spPr>
          <a:xfrm flipH="1" flipV="1">
            <a:off x="3082584" y="1935320"/>
            <a:ext cx="1253010" cy="281542"/>
          </a:xfrm>
          <a:prstGeom prst="line">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A5841312-5FAC-8B4E-92C5-D0AEDC6175EA}"/>
              </a:ext>
            </a:extLst>
          </p:cNvPr>
          <p:cNvSpPr txBox="1"/>
          <p:nvPr/>
        </p:nvSpPr>
        <p:spPr>
          <a:xfrm>
            <a:off x="1295347" y="1597715"/>
            <a:ext cx="4801314" cy="369332"/>
          </a:xfrm>
          <a:prstGeom prst="rect">
            <a:avLst/>
          </a:prstGeom>
          <a:noFill/>
        </p:spPr>
        <p:txBody>
          <a:bodyPr wrap="none" rtlCol="0">
            <a:spAutoFit/>
          </a:bodyPr>
          <a:lstStyle/>
          <a:p>
            <a:pPr algn="ctr"/>
            <a:r>
              <a:rPr lang="ja-JP" altLang="en-US"/>
              <a:t>日本の政治と若者について自由に論じなさい</a:t>
            </a:r>
            <a:endParaRPr lang="en-US" altLang="ja-JP" dirty="0"/>
          </a:p>
        </p:txBody>
      </p:sp>
      <p:cxnSp>
        <p:nvCxnSpPr>
          <p:cNvPr id="21" name="直線コネクタ 20">
            <a:extLst>
              <a:ext uri="{FF2B5EF4-FFF2-40B4-BE49-F238E27FC236}">
                <a16:creationId xmlns:a16="http://schemas.microsoft.com/office/drawing/2014/main" id="{983E1A33-1231-2540-8769-69DE47C5B301}"/>
              </a:ext>
            </a:extLst>
          </p:cNvPr>
          <p:cNvCxnSpPr>
            <a:cxnSpLocks/>
            <a:endCxn id="23" idx="0"/>
          </p:cNvCxnSpPr>
          <p:nvPr/>
        </p:nvCxnSpPr>
        <p:spPr>
          <a:xfrm flipH="1">
            <a:off x="1713642" y="1935320"/>
            <a:ext cx="436983" cy="398607"/>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3B1DABEB-098F-9D4B-851D-305E6AEAC665}"/>
              </a:ext>
            </a:extLst>
          </p:cNvPr>
          <p:cNvSpPr txBox="1"/>
          <p:nvPr/>
        </p:nvSpPr>
        <p:spPr>
          <a:xfrm>
            <a:off x="294466" y="2345566"/>
            <a:ext cx="2891830" cy="646331"/>
          </a:xfrm>
          <a:prstGeom prst="rect">
            <a:avLst/>
          </a:prstGeom>
          <a:noFill/>
        </p:spPr>
        <p:txBody>
          <a:bodyPr wrap="square" rtlCol="0">
            <a:spAutoFit/>
          </a:bodyPr>
          <a:lstStyle/>
          <a:p>
            <a:pPr algn="ctr"/>
            <a:r>
              <a:rPr kumimoji="1" lang="ja-JP" altLang="en-US"/>
              <a:t>日本の政治</a:t>
            </a:r>
            <a:r>
              <a:rPr kumimoji="1" lang="en-US" altLang="ja-JP" dirty="0"/>
              <a:t>…</a:t>
            </a:r>
          </a:p>
          <a:p>
            <a:pPr algn="ctr"/>
            <a:r>
              <a:rPr kumimoji="1" lang="ja-JP" altLang="en-US"/>
              <a:t>最近何かあったかな</a:t>
            </a:r>
            <a:r>
              <a:rPr kumimoji="1" lang="en-US" altLang="ja-JP" dirty="0"/>
              <a:t>…</a:t>
            </a:r>
            <a:r>
              <a:rPr kumimoji="1" lang="ja-JP" altLang="en-US"/>
              <a:t>？</a:t>
            </a:r>
          </a:p>
        </p:txBody>
      </p:sp>
      <p:sp>
        <p:nvSpPr>
          <p:cNvPr id="23" name="円/楕円 22">
            <a:extLst>
              <a:ext uri="{FF2B5EF4-FFF2-40B4-BE49-F238E27FC236}">
                <a16:creationId xmlns:a16="http://schemas.microsoft.com/office/drawing/2014/main" id="{819E8115-EF37-D040-9DCA-78762A9F4787}"/>
              </a:ext>
            </a:extLst>
          </p:cNvPr>
          <p:cNvSpPr/>
          <p:nvPr/>
        </p:nvSpPr>
        <p:spPr>
          <a:xfrm>
            <a:off x="251114" y="2333927"/>
            <a:ext cx="2925055" cy="7680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F74967DD-8AA0-9446-AD45-6B667F182CB1}"/>
              </a:ext>
            </a:extLst>
          </p:cNvPr>
          <p:cNvCxnSpPr>
            <a:cxnSpLocks/>
            <a:stCxn id="33" idx="7"/>
            <a:endCxn id="29" idx="4"/>
          </p:cNvCxnSpPr>
          <p:nvPr/>
        </p:nvCxnSpPr>
        <p:spPr>
          <a:xfrm flipV="1">
            <a:off x="8077416" y="2464409"/>
            <a:ext cx="738222" cy="377291"/>
          </a:xfrm>
          <a:prstGeom prst="line">
            <a:avLst/>
          </a:prstGeom>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2002D195-96B2-194F-A43A-0F85C158BC7F}"/>
              </a:ext>
            </a:extLst>
          </p:cNvPr>
          <p:cNvSpPr txBox="1"/>
          <p:nvPr/>
        </p:nvSpPr>
        <p:spPr>
          <a:xfrm>
            <a:off x="7709914" y="1768308"/>
            <a:ext cx="2331461" cy="646331"/>
          </a:xfrm>
          <a:prstGeom prst="rect">
            <a:avLst/>
          </a:prstGeom>
          <a:noFill/>
        </p:spPr>
        <p:txBody>
          <a:bodyPr wrap="square" rtlCol="0">
            <a:spAutoFit/>
          </a:bodyPr>
          <a:lstStyle/>
          <a:p>
            <a:r>
              <a:rPr kumimoji="1" lang="ja-JP" altLang="en-US"/>
              <a:t>未成年なのか、</a:t>
            </a:r>
            <a:endParaRPr kumimoji="1" lang="en-US" altLang="ja-JP" dirty="0"/>
          </a:p>
          <a:p>
            <a:pPr algn="ctr"/>
            <a:r>
              <a:rPr kumimoji="1" lang="ja-JP" altLang="en-US"/>
              <a:t>成人以上なのか</a:t>
            </a:r>
            <a:r>
              <a:rPr kumimoji="1" lang="en-US" altLang="ja-JP" dirty="0"/>
              <a:t>…</a:t>
            </a:r>
            <a:r>
              <a:rPr kumimoji="1" lang="ja-JP" altLang="en-US"/>
              <a:t>？</a:t>
            </a:r>
            <a:endParaRPr kumimoji="1" lang="ja-JP" altLang="en-US" dirty="0"/>
          </a:p>
        </p:txBody>
      </p:sp>
      <p:sp>
        <p:nvSpPr>
          <p:cNvPr id="29" name="円/楕円 28">
            <a:extLst>
              <a:ext uri="{FF2B5EF4-FFF2-40B4-BE49-F238E27FC236}">
                <a16:creationId xmlns:a16="http://schemas.microsoft.com/office/drawing/2014/main" id="{6A7E3C55-4FD7-1344-A87B-DBE40E53587B}"/>
              </a:ext>
            </a:extLst>
          </p:cNvPr>
          <p:cNvSpPr/>
          <p:nvPr/>
        </p:nvSpPr>
        <p:spPr>
          <a:xfrm>
            <a:off x="7592853" y="1688278"/>
            <a:ext cx="2445569" cy="776131"/>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a:extLst>
              <a:ext uri="{FF2B5EF4-FFF2-40B4-BE49-F238E27FC236}">
                <a16:creationId xmlns:a16="http://schemas.microsoft.com/office/drawing/2014/main" id="{FB2A8753-E72C-0C40-AD61-B8FEECCDA1FE}"/>
              </a:ext>
            </a:extLst>
          </p:cNvPr>
          <p:cNvCxnSpPr>
            <a:cxnSpLocks/>
          </p:cNvCxnSpPr>
          <p:nvPr/>
        </p:nvCxnSpPr>
        <p:spPr>
          <a:xfrm flipH="1">
            <a:off x="6491111" y="2065867"/>
            <a:ext cx="1106311" cy="208844"/>
          </a:xfrm>
          <a:prstGeom prst="line">
            <a:avLst/>
          </a:prstGeom>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6F051C42-4308-0747-9D0F-F7D98A5175D2}"/>
              </a:ext>
            </a:extLst>
          </p:cNvPr>
          <p:cNvSpPr txBox="1"/>
          <p:nvPr/>
        </p:nvSpPr>
        <p:spPr>
          <a:xfrm>
            <a:off x="5914659" y="2823143"/>
            <a:ext cx="2386005" cy="923330"/>
          </a:xfrm>
          <a:prstGeom prst="rect">
            <a:avLst/>
          </a:prstGeom>
          <a:noFill/>
        </p:spPr>
        <p:txBody>
          <a:bodyPr wrap="square" rtlCol="0">
            <a:spAutoFit/>
          </a:bodyPr>
          <a:lstStyle/>
          <a:p>
            <a:pPr algn="ctr"/>
            <a:r>
              <a:rPr kumimoji="1" lang="ja-JP" altLang="en-US"/>
              <a:t>若者は政治的に無関心というイメージ</a:t>
            </a:r>
            <a:r>
              <a:rPr kumimoji="1" lang="en-US" altLang="ja-JP" dirty="0"/>
              <a:t>…</a:t>
            </a:r>
            <a:r>
              <a:rPr kumimoji="1" lang="ja-JP" altLang="en-US"/>
              <a:t>本当なのか？</a:t>
            </a:r>
            <a:endParaRPr kumimoji="1" lang="en-US" altLang="ja-JP" dirty="0"/>
          </a:p>
        </p:txBody>
      </p:sp>
      <p:sp>
        <p:nvSpPr>
          <p:cNvPr id="33" name="円/楕円 32">
            <a:extLst>
              <a:ext uri="{FF2B5EF4-FFF2-40B4-BE49-F238E27FC236}">
                <a16:creationId xmlns:a16="http://schemas.microsoft.com/office/drawing/2014/main" id="{47BA4871-DA23-0548-900D-8E45F661397A}"/>
              </a:ext>
            </a:extLst>
          </p:cNvPr>
          <p:cNvSpPr/>
          <p:nvPr/>
        </p:nvSpPr>
        <p:spPr>
          <a:xfrm>
            <a:off x="5609085" y="2676204"/>
            <a:ext cx="2891830" cy="11300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D119E40F-A3DA-F545-8801-0AB1195AAEA3}"/>
              </a:ext>
            </a:extLst>
          </p:cNvPr>
          <p:cNvSpPr txBox="1"/>
          <p:nvPr/>
        </p:nvSpPr>
        <p:spPr>
          <a:xfrm>
            <a:off x="120651" y="3483115"/>
            <a:ext cx="4202169" cy="646331"/>
          </a:xfrm>
          <a:prstGeom prst="rect">
            <a:avLst/>
          </a:prstGeom>
          <a:noFill/>
        </p:spPr>
        <p:txBody>
          <a:bodyPr wrap="square" rtlCol="0">
            <a:spAutoFit/>
          </a:bodyPr>
          <a:lstStyle/>
          <a:p>
            <a:pPr algn="ctr"/>
            <a:r>
              <a:rPr kumimoji="1" lang="ja-JP" altLang="en-US"/>
              <a:t>石破さんが首相になったな</a:t>
            </a:r>
            <a:r>
              <a:rPr kumimoji="1" lang="en-US" altLang="ja-JP" dirty="0"/>
              <a:t>…</a:t>
            </a:r>
          </a:p>
          <a:p>
            <a:pPr algn="ctr"/>
            <a:r>
              <a:rPr kumimoji="1" lang="ja-JP" altLang="en-US"/>
              <a:t>あ！自民党の総裁選をやってた</a:t>
            </a:r>
            <a:r>
              <a:rPr kumimoji="1" lang="en-US" altLang="ja-JP" dirty="0"/>
              <a:t>…</a:t>
            </a:r>
            <a:r>
              <a:rPr kumimoji="1" lang="ja-JP" altLang="en-US"/>
              <a:t>！</a:t>
            </a:r>
          </a:p>
        </p:txBody>
      </p:sp>
      <p:sp>
        <p:nvSpPr>
          <p:cNvPr id="38" name="円/楕円 37">
            <a:extLst>
              <a:ext uri="{FF2B5EF4-FFF2-40B4-BE49-F238E27FC236}">
                <a16:creationId xmlns:a16="http://schemas.microsoft.com/office/drawing/2014/main" id="{C25C7334-43BE-0C4D-8DC5-C6F87CFA8FFD}"/>
              </a:ext>
            </a:extLst>
          </p:cNvPr>
          <p:cNvSpPr/>
          <p:nvPr/>
        </p:nvSpPr>
        <p:spPr>
          <a:xfrm>
            <a:off x="219440" y="3335632"/>
            <a:ext cx="4039268" cy="9575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7" name="グループ化 136">
            <a:extLst>
              <a:ext uri="{FF2B5EF4-FFF2-40B4-BE49-F238E27FC236}">
                <a16:creationId xmlns:a16="http://schemas.microsoft.com/office/drawing/2014/main" id="{86BDE6DE-0F50-042B-184B-4FFCC98AFD84}"/>
              </a:ext>
            </a:extLst>
          </p:cNvPr>
          <p:cNvGrpSpPr/>
          <p:nvPr/>
        </p:nvGrpSpPr>
        <p:grpSpPr>
          <a:xfrm>
            <a:off x="7662812" y="3753518"/>
            <a:ext cx="4492688" cy="1134682"/>
            <a:chOff x="18445201" y="3089882"/>
            <a:chExt cx="4380672" cy="1134682"/>
          </a:xfrm>
        </p:grpSpPr>
        <p:sp>
          <p:nvSpPr>
            <p:cNvPr id="41" name="テキスト ボックス 40">
              <a:extLst>
                <a:ext uri="{FF2B5EF4-FFF2-40B4-BE49-F238E27FC236}">
                  <a16:creationId xmlns:a16="http://schemas.microsoft.com/office/drawing/2014/main" id="{DA91094E-A3B7-6144-B5FF-AC6B4DECF623}"/>
                </a:ext>
              </a:extLst>
            </p:cNvPr>
            <p:cNvSpPr txBox="1"/>
            <p:nvPr/>
          </p:nvSpPr>
          <p:spPr>
            <a:xfrm>
              <a:off x="18636840" y="3301234"/>
              <a:ext cx="4043983" cy="923330"/>
            </a:xfrm>
            <a:prstGeom prst="rect">
              <a:avLst/>
            </a:prstGeom>
            <a:noFill/>
          </p:spPr>
          <p:txBody>
            <a:bodyPr wrap="square" rtlCol="0">
              <a:spAutoFit/>
            </a:bodyPr>
            <a:lstStyle/>
            <a:p>
              <a:pPr algn="ctr"/>
              <a:r>
                <a:rPr kumimoji="1" lang="en-US" altLang="ja-JP" dirty="0"/>
                <a:t>SNS</a:t>
              </a:r>
              <a:r>
                <a:rPr kumimoji="1" lang="ja-JP" altLang="en-US"/>
                <a:t>だから意見を言っているのか？</a:t>
              </a:r>
              <a:endParaRPr kumimoji="1" lang="en-US" altLang="ja-JP" dirty="0"/>
            </a:p>
            <a:p>
              <a:pPr algn="ctr"/>
              <a:r>
                <a:rPr kumimoji="1" lang="en-US" altLang="ja-JP" dirty="0"/>
                <a:t>SNS</a:t>
              </a:r>
              <a:r>
                <a:rPr kumimoji="1" lang="ja-JP" altLang="en-US"/>
                <a:t>の影響はあるのか？</a:t>
              </a:r>
              <a:endParaRPr kumimoji="1" lang="en-US" altLang="ja-JP" dirty="0"/>
            </a:p>
          </p:txBody>
        </p:sp>
        <p:sp>
          <p:nvSpPr>
            <p:cNvPr id="42" name="円/楕円 41">
              <a:extLst>
                <a:ext uri="{FF2B5EF4-FFF2-40B4-BE49-F238E27FC236}">
                  <a16:creationId xmlns:a16="http://schemas.microsoft.com/office/drawing/2014/main" id="{A9961BB9-442A-AC4A-937F-3F6D5CFC76B6}"/>
                </a:ext>
              </a:extLst>
            </p:cNvPr>
            <p:cNvSpPr/>
            <p:nvPr/>
          </p:nvSpPr>
          <p:spPr>
            <a:xfrm>
              <a:off x="18445201" y="3089882"/>
              <a:ext cx="4380672" cy="9142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5" name="直線コネクタ 44">
            <a:extLst>
              <a:ext uri="{FF2B5EF4-FFF2-40B4-BE49-F238E27FC236}">
                <a16:creationId xmlns:a16="http://schemas.microsoft.com/office/drawing/2014/main" id="{497C7AA8-38D7-A047-981F-248A542C3DB0}"/>
              </a:ext>
            </a:extLst>
          </p:cNvPr>
          <p:cNvCxnSpPr>
            <a:cxnSpLocks/>
          </p:cNvCxnSpPr>
          <p:nvPr/>
        </p:nvCxnSpPr>
        <p:spPr>
          <a:xfrm flipH="1">
            <a:off x="1592132" y="4270786"/>
            <a:ext cx="107576" cy="441063"/>
          </a:xfrm>
          <a:prstGeom prst="line">
            <a:avLst/>
          </a:prstGeom>
        </p:spPr>
        <p:style>
          <a:lnRef idx="1">
            <a:schemeClr val="accent1"/>
          </a:lnRef>
          <a:fillRef idx="0">
            <a:schemeClr val="accent1"/>
          </a:fillRef>
          <a:effectRef idx="0">
            <a:schemeClr val="accent1"/>
          </a:effectRef>
          <a:fontRef idx="minor">
            <a:schemeClr val="tx1"/>
          </a:fontRef>
        </p:style>
      </p:cxnSp>
      <p:grpSp>
        <p:nvGrpSpPr>
          <p:cNvPr id="122" name="グループ化 121">
            <a:extLst>
              <a:ext uri="{FF2B5EF4-FFF2-40B4-BE49-F238E27FC236}">
                <a16:creationId xmlns:a16="http://schemas.microsoft.com/office/drawing/2014/main" id="{81EF01C9-3970-2E6E-AA76-FF05E51FCAEC}"/>
              </a:ext>
            </a:extLst>
          </p:cNvPr>
          <p:cNvGrpSpPr/>
          <p:nvPr/>
        </p:nvGrpSpPr>
        <p:grpSpPr>
          <a:xfrm>
            <a:off x="3918911" y="4039963"/>
            <a:ext cx="3652729" cy="1069641"/>
            <a:chOff x="11046740" y="3983135"/>
            <a:chExt cx="3652729" cy="1069641"/>
          </a:xfrm>
        </p:grpSpPr>
        <p:sp>
          <p:nvSpPr>
            <p:cNvPr id="46" name="テキスト ボックス 45">
              <a:extLst>
                <a:ext uri="{FF2B5EF4-FFF2-40B4-BE49-F238E27FC236}">
                  <a16:creationId xmlns:a16="http://schemas.microsoft.com/office/drawing/2014/main" id="{919D5132-87C7-4548-8B34-10CF4D7E55D0}"/>
                </a:ext>
              </a:extLst>
            </p:cNvPr>
            <p:cNvSpPr txBox="1"/>
            <p:nvPr/>
          </p:nvSpPr>
          <p:spPr>
            <a:xfrm>
              <a:off x="11190756" y="4129446"/>
              <a:ext cx="3500807" cy="923330"/>
            </a:xfrm>
            <a:prstGeom prst="rect">
              <a:avLst/>
            </a:prstGeom>
            <a:noFill/>
          </p:spPr>
          <p:txBody>
            <a:bodyPr wrap="square" rtlCol="0">
              <a:spAutoFit/>
            </a:bodyPr>
            <a:lstStyle/>
            <a:p>
              <a:r>
                <a:rPr kumimoji="1" lang="ja-JP" altLang="en-US"/>
                <a:t>でも</a:t>
              </a:r>
              <a:r>
                <a:rPr kumimoji="1" lang="en-US" altLang="ja-JP" dirty="0"/>
                <a:t>SNS</a:t>
              </a:r>
              <a:r>
                <a:rPr kumimoji="1" lang="ja-JP" altLang="en-US"/>
                <a:t>上で友人や若い人が総裁選への意見を言っていた</a:t>
              </a:r>
              <a:r>
                <a:rPr kumimoji="1" lang="en-US" altLang="ja-JP" dirty="0"/>
                <a:t>…</a:t>
              </a:r>
            </a:p>
            <a:p>
              <a:endParaRPr kumimoji="1" lang="ja-JP" altLang="en-US"/>
            </a:p>
          </p:txBody>
        </p:sp>
        <p:sp>
          <p:nvSpPr>
            <p:cNvPr id="47" name="円/楕円 46">
              <a:extLst>
                <a:ext uri="{FF2B5EF4-FFF2-40B4-BE49-F238E27FC236}">
                  <a16:creationId xmlns:a16="http://schemas.microsoft.com/office/drawing/2014/main" id="{B52804BB-C205-9540-A1EE-6612BFB2479E}"/>
                </a:ext>
              </a:extLst>
            </p:cNvPr>
            <p:cNvSpPr/>
            <p:nvPr/>
          </p:nvSpPr>
          <p:spPr>
            <a:xfrm>
              <a:off x="11046740" y="3983135"/>
              <a:ext cx="3652729" cy="92333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0" name="直線コネクタ 49">
            <a:extLst>
              <a:ext uri="{FF2B5EF4-FFF2-40B4-BE49-F238E27FC236}">
                <a16:creationId xmlns:a16="http://schemas.microsoft.com/office/drawing/2014/main" id="{8DDE4262-7BD1-444C-AB40-85243276398C}"/>
              </a:ext>
            </a:extLst>
          </p:cNvPr>
          <p:cNvCxnSpPr>
            <a:cxnSpLocks/>
          </p:cNvCxnSpPr>
          <p:nvPr/>
        </p:nvCxnSpPr>
        <p:spPr>
          <a:xfrm>
            <a:off x="3762411" y="4129446"/>
            <a:ext cx="457897" cy="126031"/>
          </a:xfrm>
          <a:prstGeom prst="line">
            <a:avLst/>
          </a:prstGeom>
        </p:spPr>
        <p:style>
          <a:lnRef idx="1">
            <a:schemeClr val="accent1"/>
          </a:lnRef>
          <a:fillRef idx="0">
            <a:schemeClr val="accent1"/>
          </a:fillRef>
          <a:effectRef idx="0">
            <a:schemeClr val="accent1"/>
          </a:effectRef>
          <a:fontRef idx="minor">
            <a:schemeClr val="tx1"/>
          </a:fontRef>
        </p:style>
      </p:cxnSp>
      <p:grpSp>
        <p:nvGrpSpPr>
          <p:cNvPr id="128" name="グループ化 127">
            <a:extLst>
              <a:ext uri="{FF2B5EF4-FFF2-40B4-BE49-F238E27FC236}">
                <a16:creationId xmlns:a16="http://schemas.microsoft.com/office/drawing/2014/main" id="{16339DFD-BBC3-E766-B2BC-208889BD0BF6}"/>
              </a:ext>
            </a:extLst>
          </p:cNvPr>
          <p:cNvGrpSpPr/>
          <p:nvPr/>
        </p:nvGrpSpPr>
        <p:grpSpPr>
          <a:xfrm>
            <a:off x="146657" y="4722346"/>
            <a:ext cx="2935927" cy="1174834"/>
            <a:chOff x="15461141" y="4451877"/>
            <a:chExt cx="2935927" cy="1174834"/>
          </a:xfrm>
        </p:grpSpPr>
        <p:sp>
          <p:nvSpPr>
            <p:cNvPr id="51" name="テキスト ボックス 50">
              <a:extLst>
                <a:ext uri="{FF2B5EF4-FFF2-40B4-BE49-F238E27FC236}">
                  <a16:creationId xmlns:a16="http://schemas.microsoft.com/office/drawing/2014/main" id="{83B51A0B-8536-0E47-A796-6F1B08BA353B}"/>
                </a:ext>
              </a:extLst>
            </p:cNvPr>
            <p:cNvSpPr txBox="1"/>
            <p:nvPr/>
          </p:nvSpPr>
          <p:spPr>
            <a:xfrm>
              <a:off x="15714969" y="4657228"/>
              <a:ext cx="2509458" cy="923330"/>
            </a:xfrm>
            <a:prstGeom prst="rect">
              <a:avLst/>
            </a:prstGeom>
            <a:noFill/>
          </p:spPr>
          <p:txBody>
            <a:bodyPr wrap="square" rtlCol="0">
              <a:spAutoFit/>
            </a:bodyPr>
            <a:lstStyle/>
            <a:p>
              <a:pPr algn="ctr"/>
              <a:r>
                <a:rPr kumimoji="1" lang="ja-JP" altLang="en-US"/>
                <a:t>立憲民主党も代表選をやってた</a:t>
              </a:r>
              <a:r>
                <a:rPr kumimoji="1" lang="en-US" altLang="ja-JP" dirty="0"/>
                <a:t>…</a:t>
              </a:r>
              <a:r>
                <a:rPr kumimoji="1" lang="ja-JP" altLang="en-US"/>
                <a:t>比較するならここかな？</a:t>
              </a:r>
            </a:p>
          </p:txBody>
        </p:sp>
        <p:sp>
          <p:nvSpPr>
            <p:cNvPr id="52" name="円/楕円 51">
              <a:extLst>
                <a:ext uri="{FF2B5EF4-FFF2-40B4-BE49-F238E27FC236}">
                  <a16:creationId xmlns:a16="http://schemas.microsoft.com/office/drawing/2014/main" id="{24FC57DD-AD9F-634F-81E2-E58119D5CC95}"/>
                </a:ext>
              </a:extLst>
            </p:cNvPr>
            <p:cNvSpPr/>
            <p:nvPr/>
          </p:nvSpPr>
          <p:spPr>
            <a:xfrm>
              <a:off x="15461141" y="4451877"/>
              <a:ext cx="2935927" cy="11748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1" name="直線コネクタ 60">
            <a:extLst>
              <a:ext uri="{FF2B5EF4-FFF2-40B4-BE49-F238E27FC236}">
                <a16:creationId xmlns:a16="http://schemas.microsoft.com/office/drawing/2014/main" id="{C0232E45-731A-6D43-8061-9D1D3D92867C}"/>
              </a:ext>
            </a:extLst>
          </p:cNvPr>
          <p:cNvCxnSpPr>
            <a:cxnSpLocks/>
            <a:stCxn id="42" idx="2"/>
          </p:cNvCxnSpPr>
          <p:nvPr/>
        </p:nvCxnSpPr>
        <p:spPr>
          <a:xfrm flipH="1">
            <a:off x="7467600" y="4210625"/>
            <a:ext cx="195212" cy="136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CFEA494C-A109-CA44-86E6-0FB865C7BB90}"/>
              </a:ext>
            </a:extLst>
          </p:cNvPr>
          <p:cNvCxnSpPr>
            <a:cxnSpLocks/>
          </p:cNvCxnSpPr>
          <p:nvPr/>
        </p:nvCxnSpPr>
        <p:spPr>
          <a:xfrm>
            <a:off x="5336655" y="2628502"/>
            <a:ext cx="503316" cy="296442"/>
          </a:xfrm>
          <a:prstGeom prst="line">
            <a:avLst/>
          </a:prstGeom>
        </p:spPr>
        <p:style>
          <a:lnRef idx="1">
            <a:schemeClr val="accent1"/>
          </a:lnRef>
          <a:fillRef idx="0">
            <a:schemeClr val="accent1"/>
          </a:fillRef>
          <a:effectRef idx="0">
            <a:schemeClr val="accent1"/>
          </a:effectRef>
          <a:fontRef idx="minor">
            <a:schemeClr val="tx1"/>
          </a:fontRef>
        </p:style>
      </p:cxnSp>
      <p:grpSp>
        <p:nvGrpSpPr>
          <p:cNvPr id="131" name="グループ化 130">
            <a:extLst>
              <a:ext uri="{FF2B5EF4-FFF2-40B4-BE49-F238E27FC236}">
                <a16:creationId xmlns:a16="http://schemas.microsoft.com/office/drawing/2014/main" id="{5586D405-5343-BEA2-2F20-A450C1B76CD5}"/>
              </a:ext>
            </a:extLst>
          </p:cNvPr>
          <p:cNvGrpSpPr/>
          <p:nvPr/>
        </p:nvGrpSpPr>
        <p:grpSpPr>
          <a:xfrm>
            <a:off x="9246169" y="2274711"/>
            <a:ext cx="2736304" cy="1339215"/>
            <a:chOff x="19789750" y="1388903"/>
            <a:chExt cx="2736304" cy="932275"/>
          </a:xfrm>
        </p:grpSpPr>
        <p:sp>
          <p:nvSpPr>
            <p:cNvPr id="71" name="テキスト ボックス 70">
              <a:extLst>
                <a:ext uri="{FF2B5EF4-FFF2-40B4-BE49-F238E27FC236}">
                  <a16:creationId xmlns:a16="http://schemas.microsoft.com/office/drawing/2014/main" id="{AD391B05-C06B-C94D-A63C-AC10AC0689F4}"/>
                </a:ext>
              </a:extLst>
            </p:cNvPr>
            <p:cNvSpPr txBox="1"/>
            <p:nvPr/>
          </p:nvSpPr>
          <p:spPr>
            <a:xfrm>
              <a:off x="19953372" y="1563395"/>
              <a:ext cx="2487743" cy="586864"/>
            </a:xfrm>
            <a:prstGeom prst="rect">
              <a:avLst/>
            </a:prstGeom>
            <a:noFill/>
          </p:spPr>
          <p:txBody>
            <a:bodyPr wrap="square" rtlCol="0">
              <a:spAutoFit/>
            </a:bodyPr>
            <a:lstStyle/>
            <a:p>
              <a:pPr algn="ctr"/>
              <a:r>
                <a:rPr kumimoji="1" lang="ja-JP" altLang="en-US"/>
                <a:t>若者以外は政治的関心が高いのか？</a:t>
              </a:r>
              <a:endParaRPr kumimoji="1" lang="en-US" altLang="ja-JP" dirty="0"/>
            </a:p>
            <a:p>
              <a:pPr algn="ctr"/>
              <a:r>
                <a:rPr kumimoji="1" lang="ja-JP" altLang="en-US"/>
                <a:t>ここも比較できるかも</a:t>
              </a:r>
            </a:p>
          </p:txBody>
        </p:sp>
        <p:sp>
          <p:nvSpPr>
            <p:cNvPr id="72" name="円/楕円 71">
              <a:extLst>
                <a:ext uri="{FF2B5EF4-FFF2-40B4-BE49-F238E27FC236}">
                  <a16:creationId xmlns:a16="http://schemas.microsoft.com/office/drawing/2014/main" id="{1D8F59CB-C7DC-DB4E-8425-D4C6C9216DF2}"/>
                </a:ext>
              </a:extLst>
            </p:cNvPr>
            <p:cNvSpPr/>
            <p:nvPr/>
          </p:nvSpPr>
          <p:spPr>
            <a:xfrm flipV="1">
              <a:off x="19789750" y="1388903"/>
              <a:ext cx="2736304" cy="9322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タイトル 1">
            <a:extLst>
              <a:ext uri="{FF2B5EF4-FFF2-40B4-BE49-F238E27FC236}">
                <a16:creationId xmlns:a16="http://schemas.microsoft.com/office/drawing/2014/main" id="{216F7D8C-727C-CA26-E12B-F245385B9F1A}"/>
              </a:ext>
            </a:extLst>
          </p:cNvPr>
          <p:cNvSpPr txBox="1">
            <a:spLocks/>
          </p:cNvSpPr>
          <p:nvPr/>
        </p:nvSpPr>
        <p:spPr>
          <a:xfrm>
            <a:off x="281372" y="340050"/>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⒊</a:t>
            </a:r>
            <a:r>
              <a:rPr lang="ja-JP" altLang="en-US" sz="4400" b="1"/>
              <a:t>テーマの設定</a:t>
            </a:r>
            <a:r>
              <a:rPr lang="en-US" altLang="ja-JP" sz="4400" b="1" dirty="0"/>
              <a:t>⑵</a:t>
            </a:r>
            <a:r>
              <a:rPr lang="en-US" altLang="ja-JP" sz="4400" dirty="0"/>
              <a:t>—</a:t>
            </a:r>
            <a:r>
              <a:rPr lang="ja-JP" altLang="en-US" sz="4400" b="1"/>
              <a:t>テーマの考え方</a:t>
            </a:r>
            <a:r>
              <a:rPr lang="en-US" altLang="ja-JP" sz="4400" b="1" dirty="0"/>
              <a:t>⑥</a:t>
            </a:r>
            <a:endParaRPr lang="ja-JP" altLang="en-US" sz="4400" b="1" dirty="0"/>
          </a:p>
        </p:txBody>
      </p:sp>
      <p:cxnSp>
        <p:nvCxnSpPr>
          <p:cNvPr id="125" name="直線コネクタ 124">
            <a:extLst>
              <a:ext uri="{FF2B5EF4-FFF2-40B4-BE49-F238E27FC236}">
                <a16:creationId xmlns:a16="http://schemas.microsoft.com/office/drawing/2014/main" id="{3B5011DD-31E0-877F-F098-56924267F8F0}"/>
              </a:ext>
            </a:extLst>
          </p:cNvPr>
          <p:cNvCxnSpPr>
            <a:cxnSpLocks/>
          </p:cNvCxnSpPr>
          <p:nvPr/>
        </p:nvCxnSpPr>
        <p:spPr>
          <a:xfrm flipH="1">
            <a:off x="6356838" y="3794748"/>
            <a:ext cx="359542" cy="267298"/>
          </a:xfrm>
          <a:prstGeom prst="line">
            <a:avLst/>
          </a:prstGeom>
        </p:spPr>
        <p:style>
          <a:lnRef idx="1">
            <a:schemeClr val="accent1"/>
          </a:lnRef>
          <a:fillRef idx="0">
            <a:schemeClr val="accent1"/>
          </a:fillRef>
          <a:effectRef idx="0">
            <a:schemeClr val="accent1"/>
          </a:effectRef>
          <a:fontRef idx="minor">
            <a:schemeClr val="tx1"/>
          </a:fontRef>
        </p:style>
      </p:cxnSp>
      <p:sp>
        <p:nvSpPr>
          <p:cNvPr id="144" name="正方形/長方形 143">
            <a:extLst>
              <a:ext uri="{FF2B5EF4-FFF2-40B4-BE49-F238E27FC236}">
                <a16:creationId xmlns:a16="http://schemas.microsoft.com/office/drawing/2014/main" id="{C35A2517-4A8E-F327-6DF6-3C5553C1F0FD}"/>
              </a:ext>
            </a:extLst>
          </p:cNvPr>
          <p:cNvSpPr/>
          <p:nvPr/>
        </p:nvSpPr>
        <p:spPr>
          <a:xfrm>
            <a:off x="5609086" y="5367638"/>
            <a:ext cx="5082220" cy="734547"/>
          </a:xfrm>
          <a:prstGeom prst="rect">
            <a:avLst/>
          </a:prstGeom>
          <a:solidFill>
            <a:srgbClr val="FF0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20</a:t>
            </a:r>
            <a:r>
              <a:rPr kumimoji="1" lang="ja-JP" altLang="en-US">
                <a:solidFill>
                  <a:schemeClr val="tx1"/>
                </a:solidFill>
              </a:rPr>
              <a:t>代の若年層の自民党総裁選への関心を</a:t>
            </a:r>
            <a:endParaRPr kumimoji="1" lang="en-US" altLang="ja-JP" dirty="0">
              <a:solidFill>
                <a:schemeClr val="tx1"/>
              </a:solidFill>
            </a:endParaRPr>
          </a:p>
          <a:p>
            <a:pPr algn="ctr"/>
            <a:r>
              <a:rPr kumimoji="1" lang="ja-JP" altLang="en-US">
                <a:solidFill>
                  <a:schemeClr val="tx1"/>
                </a:solidFill>
              </a:rPr>
              <a:t>育む</a:t>
            </a:r>
            <a:r>
              <a:rPr kumimoji="1" lang="en-US" altLang="ja-JP" dirty="0">
                <a:solidFill>
                  <a:schemeClr val="tx1"/>
                </a:solidFill>
              </a:rPr>
              <a:t>/</a:t>
            </a:r>
            <a:r>
              <a:rPr kumimoji="1" lang="ja-JP" altLang="en-US">
                <a:solidFill>
                  <a:schemeClr val="tx1"/>
                </a:solidFill>
              </a:rPr>
              <a:t>阻むにあたっての</a:t>
            </a:r>
            <a:r>
              <a:rPr kumimoji="1" lang="en-US" altLang="ja-JP" dirty="0">
                <a:solidFill>
                  <a:schemeClr val="tx1"/>
                </a:solidFill>
              </a:rPr>
              <a:t>SNS</a:t>
            </a:r>
            <a:r>
              <a:rPr kumimoji="1" lang="ja-JP" altLang="en-US">
                <a:solidFill>
                  <a:schemeClr val="tx1"/>
                </a:solidFill>
              </a:rPr>
              <a:t>の影響について</a:t>
            </a:r>
            <a:endParaRPr kumimoji="1" lang="ja-JP" altLang="en-US" dirty="0">
              <a:solidFill>
                <a:schemeClr val="tx1"/>
              </a:solidFill>
            </a:endParaRPr>
          </a:p>
        </p:txBody>
      </p:sp>
      <p:cxnSp>
        <p:nvCxnSpPr>
          <p:cNvPr id="146" name="曲線コネクタ 145">
            <a:extLst>
              <a:ext uri="{FF2B5EF4-FFF2-40B4-BE49-F238E27FC236}">
                <a16:creationId xmlns:a16="http://schemas.microsoft.com/office/drawing/2014/main" id="{09AE3F0B-4524-44FD-394F-B4314E54A0A9}"/>
              </a:ext>
            </a:extLst>
          </p:cNvPr>
          <p:cNvCxnSpPr>
            <a:cxnSpLocks/>
            <a:endCxn id="144" idx="1"/>
          </p:cNvCxnSpPr>
          <p:nvPr/>
        </p:nvCxnSpPr>
        <p:spPr>
          <a:xfrm>
            <a:off x="2691923" y="4285716"/>
            <a:ext cx="2917163" cy="1449196"/>
          </a:xfrm>
          <a:prstGeom prst="curvedConnector3">
            <a:avLst>
              <a:gd name="adj1" fmla="val 3993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4" name="曲線コネクタ 153">
            <a:extLst>
              <a:ext uri="{FF2B5EF4-FFF2-40B4-BE49-F238E27FC236}">
                <a16:creationId xmlns:a16="http://schemas.microsoft.com/office/drawing/2014/main" id="{AE88961D-0BF8-5E5A-5FCD-67184778E27A}"/>
              </a:ext>
            </a:extLst>
          </p:cNvPr>
          <p:cNvCxnSpPr>
            <a:cxnSpLocks/>
          </p:cNvCxnSpPr>
          <p:nvPr/>
        </p:nvCxnSpPr>
        <p:spPr>
          <a:xfrm rot="5400000">
            <a:off x="9516534" y="4842934"/>
            <a:ext cx="688622" cy="372533"/>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57" name="スライド番号プレースホルダー 156">
            <a:extLst>
              <a:ext uri="{FF2B5EF4-FFF2-40B4-BE49-F238E27FC236}">
                <a16:creationId xmlns:a16="http://schemas.microsoft.com/office/drawing/2014/main" id="{A11E8304-B094-AC5D-C5F7-11869EB96CE3}"/>
              </a:ext>
            </a:extLst>
          </p:cNvPr>
          <p:cNvSpPr>
            <a:spLocks noGrp="1"/>
          </p:cNvSpPr>
          <p:nvPr>
            <p:ph type="sldNum" sz="quarter" idx="12"/>
          </p:nvPr>
        </p:nvSpPr>
        <p:spPr>
          <a:xfrm>
            <a:off x="11018349" y="345227"/>
            <a:ext cx="811019" cy="503578"/>
          </a:xfrm>
        </p:spPr>
        <p:txBody>
          <a:bodyPr/>
          <a:lstStyle/>
          <a:p>
            <a:fld id="{7BBC2F71-0BC9-4691-848C-353F74D45889}" type="slidenum">
              <a:rPr kumimoji="1" lang="ja-JP" altLang="en-US" smtClean="0"/>
              <a:t>11</a:t>
            </a:fld>
            <a:endParaRPr kumimoji="1" lang="ja-JP" altLang="en-US"/>
          </a:p>
        </p:txBody>
      </p:sp>
      <p:sp>
        <p:nvSpPr>
          <p:cNvPr id="3" name="正方形/長方形 2">
            <a:extLst>
              <a:ext uri="{FF2B5EF4-FFF2-40B4-BE49-F238E27FC236}">
                <a16:creationId xmlns:a16="http://schemas.microsoft.com/office/drawing/2014/main" id="{F15243C7-7F37-7ABA-06FB-807EC191880C}"/>
              </a:ext>
            </a:extLst>
          </p:cNvPr>
          <p:cNvSpPr/>
          <p:nvPr/>
        </p:nvSpPr>
        <p:spPr>
          <a:xfrm>
            <a:off x="1354784" y="1607928"/>
            <a:ext cx="4741215" cy="31897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235A233C-CEB3-F126-F099-B22BA619D6D4}"/>
              </a:ext>
            </a:extLst>
          </p:cNvPr>
          <p:cNvCxnSpPr/>
          <p:nvPr/>
        </p:nvCxnSpPr>
        <p:spPr>
          <a:xfrm>
            <a:off x="1847528" y="3101949"/>
            <a:ext cx="0" cy="233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86054AC-021C-617F-E03A-605194001A43}"/>
              </a:ext>
            </a:extLst>
          </p:cNvPr>
          <p:cNvCxnSpPr>
            <a:cxnSpLocks/>
            <a:stCxn id="33" idx="6"/>
          </p:cNvCxnSpPr>
          <p:nvPr/>
        </p:nvCxnSpPr>
        <p:spPr>
          <a:xfrm flipV="1">
            <a:off x="8500915" y="3068960"/>
            <a:ext cx="763437" cy="17228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573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dissolve">
                                      <p:cBhvr>
                                        <p:cTn id="10" dur="500"/>
                                        <p:tgtEl>
                                          <p:spTgt spid="3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dissolve">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dissolve">
                                      <p:cBhvr>
                                        <p:cTn id="18" dur="500"/>
                                        <p:tgtEl>
                                          <p:spTgt spid="31"/>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dissolve">
                                      <p:cBhvr>
                                        <p:cTn id="21" dur="500"/>
                                        <p:tgtEl>
                                          <p:spTgt spid="28"/>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dissolve">
                                      <p:cBhvr>
                                        <p:cTn id="24" dur="500"/>
                                        <p:tgtEl>
                                          <p:spTgt spid="2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dissolve">
                                      <p:cBhvr>
                                        <p:cTn id="29" dur="500"/>
                                        <p:tgtEl>
                                          <p:spTgt spid="32"/>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dissolve">
                                      <p:cBhvr>
                                        <p:cTn id="32" dur="500"/>
                                        <p:tgtEl>
                                          <p:spTgt spid="33"/>
                                        </p:tgtEl>
                                      </p:cBhvr>
                                    </p:animEffect>
                                  </p:childTnLst>
                                </p:cTn>
                              </p:par>
                              <p:par>
                                <p:cTn id="33" presetID="9" presetClass="entr" presetSubtype="0" fill="hold" nodeType="withEffect">
                                  <p:stCondLst>
                                    <p:cond delay="0"/>
                                  </p:stCondLst>
                                  <p:childTnLst>
                                    <p:set>
                                      <p:cBhvr>
                                        <p:cTn id="34" dur="1" fill="hold">
                                          <p:stCondLst>
                                            <p:cond delay="0"/>
                                          </p:stCondLst>
                                        </p:cTn>
                                        <p:tgtEl>
                                          <p:spTgt spid="69"/>
                                        </p:tgtEl>
                                        <p:attrNameLst>
                                          <p:attrName>style.visibility</p:attrName>
                                        </p:attrNameLst>
                                      </p:cBhvr>
                                      <p:to>
                                        <p:strVal val="visible"/>
                                      </p:to>
                                    </p:set>
                                    <p:animEffect transition="in" filter="dissolve">
                                      <p:cBhvr>
                                        <p:cTn id="35" dur="500"/>
                                        <p:tgtEl>
                                          <p:spTgt spid="69"/>
                                        </p:tgtEl>
                                      </p:cBhvr>
                                    </p:animEffect>
                                  </p:childTnLst>
                                </p:cTn>
                              </p:par>
                              <p:par>
                                <p:cTn id="36" presetID="9" presetClass="entr" presetSubtype="0"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dissolve">
                                      <p:cBhvr>
                                        <p:cTn id="38" dur="500"/>
                                        <p:tgtEl>
                                          <p:spTgt spid="27"/>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22"/>
                                        </p:tgtEl>
                                        <p:attrNameLst>
                                          <p:attrName>style.visibility</p:attrName>
                                        </p:attrNameLst>
                                      </p:cBhvr>
                                      <p:to>
                                        <p:strVal val="visible"/>
                                      </p:to>
                                    </p:set>
                                    <p:animEffect transition="in" filter="dissolve">
                                      <p:cBhvr>
                                        <p:cTn id="43" dur="500"/>
                                        <p:tgtEl>
                                          <p:spTgt spid="122"/>
                                        </p:tgtEl>
                                      </p:cBhvr>
                                    </p:animEffect>
                                  </p:childTnLst>
                                </p:cTn>
                              </p:par>
                              <p:par>
                                <p:cTn id="44" presetID="9" presetClass="entr" presetSubtype="0" fill="hold" nodeType="with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dissolve">
                                      <p:cBhvr>
                                        <p:cTn id="46" dur="500"/>
                                        <p:tgtEl>
                                          <p:spTgt spid="50"/>
                                        </p:tgtEl>
                                      </p:cBhvr>
                                    </p:animEffect>
                                  </p:childTnLst>
                                </p:cTn>
                              </p:par>
                              <p:par>
                                <p:cTn id="47" presetID="9" presetClass="entr" presetSubtype="0" fill="hold" nodeType="withEffect">
                                  <p:stCondLst>
                                    <p:cond delay="0"/>
                                  </p:stCondLst>
                                  <p:childTnLst>
                                    <p:set>
                                      <p:cBhvr>
                                        <p:cTn id="48" dur="1" fill="hold">
                                          <p:stCondLst>
                                            <p:cond delay="0"/>
                                          </p:stCondLst>
                                        </p:cTn>
                                        <p:tgtEl>
                                          <p:spTgt spid="125"/>
                                        </p:tgtEl>
                                        <p:attrNameLst>
                                          <p:attrName>style.visibility</p:attrName>
                                        </p:attrNameLst>
                                      </p:cBhvr>
                                      <p:to>
                                        <p:strVal val="visible"/>
                                      </p:to>
                                    </p:set>
                                    <p:animEffect transition="in" filter="dissolve">
                                      <p:cBhvr>
                                        <p:cTn id="49" dur="500"/>
                                        <p:tgtEl>
                                          <p:spTgt spid="12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137"/>
                                        </p:tgtEl>
                                        <p:attrNameLst>
                                          <p:attrName>style.visibility</p:attrName>
                                        </p:attrNameLst>
                                      </p:cBhvr>
                                      <p:to>
                                        <p:strVal val="visible"/>
                                      </p:to>
                                    </p:set>
                                    <p:animEffect transition="in" filter="dissolve">
                                      <p:cBhvr>
                                        <p:cTn id="54" dur="500"/>
                                        <p:tgtEl>
                                          <p:spTgt spid="137"/>
                                        </p:tgtEl>
                                      </p:cBhvr>
                                    </p:animEffect>
                                  </p:childTnLst>
                                </p:cTn>
                              </p:par>
                              <p:par>
                                <p:cTn id="55" presetID="9" presetClass="entr" presetSubtype="0" fill="hold" nodeType="with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dissolve">
                                      <p:cBhvr>
                                        <p:cTn id="57" dur="500"/>
                                        <p:tgtEl>
                                          <p:spTgt spid="61"/>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154"/>
                                        </p:tgtEl>
                                        <p:attrNameLst>
                                          <p:attrName>style.visibility</p:attrName>
                                        </p:attrNameLst>
                                      </p:cBhvr>
                                      <p:to>
                                        <p:strVal val="visible"/>
                                      </p:to>
                                    </p:set>
                                    <p:animEffect transition="in" filter="checkerboard(across)">
                                      <p:cBhvr>
                                        <p:cTn id="62" dur="500"/>
                                        <p:tgtEl>
                                          <p:spTgt spid="154"/>
                                        </p:tgtEl>
                                      </p:cBhvr>
                                    </p:animEffect>
                                  </p:childTnLst>
                                </p:cTn>
                              </p:par>
                              <p:par>
                                <p:cTn id="63" presetID="5" presetClass="entr" presetSubtype="10" fill="hold" nodeType="withEffect">
                                  <p:stCondLst>
                                    <p:cond delay="0"/>
                                  </p:stCondLst>
                                  <p:childTnLst>
                                    <p:set>
                                      <p:cBhvr>
                                        <p:cTn id="64" dur="1" fill="hold">
                                          <p:stCondLst>
                                            <p:cond delay="0"/>
                                          </p:stCondLst>
                                        </p:cTn>
                                        <p:tgtEl>
                                          <p:spTgt spid="146"/>
                                        </p:tgtEl>
                                        <p:attrNameLst>
                                          <p:attrName>style.visibility</p:attrName>
                                        </p:attrNameLst>
                                      </p:cBhvr>
                                      <p:to>
                                        <p:strVal val="visible"/>
                                      </p:to>
                                    </p:set>
                                    <p:animEffect transition="in" filter="checkerboard(across)">
                                      <p:cBhvr>
                                        <p:cTn id="65" dur="500"/>
                                        <p:tgtEl>
                                          <p:spTgt spid="146"/>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144"/>
                                        </p:tgtEl>
                                        <p:attrNameLst>
                                          <p:attrName>style.visibility</p:attrName>
                                        </p:attrNameLst>
                                      </p:cBhvr>
                                      <p:to>
                                        <p:strVal val="visible"/>
                                      </p:to>
                                    </p:set>
                                    <p:animEffect transition="in" filter="checkerboard(across)">
                                      <p:cBhvr>
                                        <p:cTn id="68" dur="500"/>
                                        <p:tgtEl>
                                          <p:spTgt spid="144"/>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28"/>
                                        </p:tgtEl>
                                        <p:attrNameLst>
                                          <p:attrName>style.visibility</p:attrName>
                                        </p:attrNameLst>
                                      </p:cBhvr>
                                      <p:to>
                                        <p:strVal val="visible"/>
                                      </p:to>
                                    </p:set>
                                    <p:animEffect transition="in" filter="dissolve">
                                      <p:cBhvr>
                                        <p:cTn id="73" dur="500"/>
                                        <p:tgtEl>
                                          <p:spTgt spid="128"/>
                                        </p:tgtEl>
                                      </p:cBhvr>
                                    </p:animEffect>
                                  </p:childTnLst>
                                </p:cTn>
                              </p:par>
                              <p:par>
                                <p:cTn id="74" presetID="9" presetClass="entr" presetSubtype="0" fill="hold" nodeType="withEffect">
                                  <p:stCondLst>
                                    <p:cond delay="0"/>
                                  </p:stCondLst>
                                  <p:childTnLst>
                                    <p:set>
                                      <p:cBhvr>
                                        <p:cTn id="75" dur="1" fill="hold">
                                          <p:stCondLst>
                                            <p:cond delay="0"/>
                                          </p:stCondLst>
                                        </p:cTn>
                                        <p:tgtEl>
                                          <p:spTgt spid="45"/>
                                        </p:tgtEl>
                                        <p:attrNameLst>
                                          <p:attrName>style.visibility</p:attrName>
                                        </p:attrNameLst>
                                      </p:cBhvr>
                                      <p:to>
                                        <p:strVal val="visible"/>
                                      </p:to>
                                    </p:set>
                                    <p:animEffect transition="in" filter="dissolve">
                                      <p:cBhvr>
                                        <p:cTn id="76" dur="500"/>
                                        <p:tgtEl>
                                          <p:spTgt spid="45"/>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nodeType="clickEffect">
                                  <p:stCondLst>
                                    <p:cond delay="0"/>
                                  </p:stCondLst>
                                  <p:childTnLst>
                                    <p:set>
                                      <p:cBhvr>
                                        <p:cTn id="80" dur="1" fill="hold">
                                          <p:stCondLst>
                                            <p:cond delay="0"/>
                                          </p:stCondLst>
                                        </p:cTn>
                                        <p:tgtEl>
                                          <p:spTgt spid="131"/>
                                        </p:tgtEl>
                                        <p:attrNameLst>
                                          <p:attrName>style.visibility</p:attrName>
                                        </p:attrNameLst>
                                      </p:cBhvr>
                                      <p:to>
                                        <p:strVal val="visible"/>
                                      </p:to>
                                    </p:set>
                                    <p:animEffect transition="in" filter="dissolve">
                                      <p:cBhvr>
                                        <p:cTn id="81" dur="500"/>
                                        <p:tgtEl>
                                          <p:spTgt spid="131"/>
                                        </p:tgtEl>
                                      </p:cBhvr>
                                    </p:animEffect>
                                  </p:childTnLst>
                                </p:cTn>
                              </p:par>
                              <p:par>
                                <p:cTn id="82" presetID="9" presetClass="entr" presetSubtype="0" fill="hold" nodeType="with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dissolve">
                                      <p:cBhvr>
                                        <p:cTn id="8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2" grpId="0"/>
      <p:bldP spid="33" grpId="0" animBg="1"/>
      <p:bldP spid="37" grpId="0"/>
      <p:bldP spid="38" grpId="0" animBg="1"/>
      <p:bldP spid="14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2C6F198E-F7A1-4125-910D-641C0C2A7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07C3A25-D9A7-4F2D-B44C-FA8EB24C7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7"/>
            <a:ext cx="10905067" cy="5566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8E8515E-B8C8-482A-A9B5-CE57BC080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正方形/長方形 11"/>
          <p:cNvSpPr/>
          <p:nvPr/>
        </p:nvSpPr>
        <p:spPr>
          <a:xfrm>
            <a:off x="911424" y="1128098"/>
            <a:ext cx="10168489" cy="2274333"/>
          </a:xfrm>
          <a:prstGeom prst="rect">
            <a:avLst/>
          </a:prstGeom>
          <a:solidFill>
            <a:schemeClr val="bg1">
              <a:lumMod val="95000"/>
            </a:schemeClr>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rgbClr val="00B0F0"/>
              </a:solidFill>
            </a:endParaRPr>
          </a:p>
        </p:txBody>
      </p:sp>
      <p:sp>
        <p:nvSpPr>
          <p:cNvPr id="6" name="角丸四角形 5"/>
          <p:cNvSpPr/>
          <p:nvPr/>
        </p:nvSpPr>
        <p:spPr>
          <a:xfrm>
            <a:off x="2718758" y="1237746"/>
            <a:ext cx="2507288" cy="107148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lang="ja-JP" altLang="en-US" sz="1680" kern="1200">
                <a:solidFill>
                  <a:schemeClr val="tx1"/>
                </a:solidFill>
                <a:latin typeface="+mn-lt"/>
                <a:ea typeface="+mn-ea"/>
                <a:cs typeface="+mn-cs"/>
              </a:rPr>
              <a:t>講義内容</a:t>
            </a:r>
            <a:endParaRPr lang="en-US" altLang="ja-JP" sz="980" kern="1200" dirty="0">
              <a:solidFill>
                <a:schemeClr val="tx1"/>
              </a:solidFill>
              <a:latin typeface="+mn-lt"/>
              <a:ea typeface="+mn-ea"/>
              <a:cs typeface="+mn-cs"/>
            </a:endParaRPr>
          </a:p>
          <a:p>
            <a:pPr algn="ctr" defTabSz="320040">
              <a:spcAft>
                <a:spcPts val="600"/>
              </a:spcAft>
            </a:pPr>
            <a:r>
              <a:rPr lang="ja-JP" altLang="en-US" sz="1680" kern="1200">
                <a:solidFill>
                  <a:schemeClr val="tx1"/>
                </a:solidFill>
                <a:latin typeface="+mn-lt"/>
                <a:ea typeface="+mn-ea"/>
                <a:cs typeface="+mn-cs"/>
              </a:rPr>
              <a:t>関連する理論・主張</a:t>
            </a:r>
            <a:endParaRPr kumimoji="1" lang="ja-JP" altLang="en-US" sz="2400">
              <a:solidFill>
                <a:schemeClr val="tx1"/>
              </a:solidFill>
            </a:endParaRPr>
          </a:p>
        </p:txBody>
      </p:sp>
      <p:sp>
        <p:nvSpPr>
          <p:cNvPr id="7" name="角丸四角形 6"/>
          <p:cNvSpPr/>
          <p:nvPr/>
        </p:nvSpPr>
        <p:spPr>
          <a:xfrm>
            <a:off x="6521290" y="1304740"/>
            <a:ext cx="2412862" cy="40806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lang="ja-JP" altLang="en-US" sz="1680" kern="1200">
                <a:solidFill>
                  <a:schemeClr val="tx1"/>
                </a:solidFill>
                <a:latin typeface="+mn-lt"/>
                <a:ea typeface="+mn-ea"/>
                <a:cs typeface="+mn-cs"/>
              </a:rPr>
              <a:t>思案</a:t>
            </a:r>
            <a:endParaRPr kumimoji="1" lang="ja-JP" altLang="en-US" sz="2400">
              <a:solidFill>
                <a:schemeClr val="tx1"/>
              </a:solidFill>
            </a:endParaRPr>
          </a:p>
        </p:txBody>
      </p:sp>
      <p:sp>
        <p:nvSpPr>
          <p:cNvPr id="20" name="テキスト ボックス 19"/>
          <p:cNvSpPr txBox="1"/>
          <p:nvPr/>
        </p:nvSpPr>
        <p:spPr>
          <a:xfrm>
            <a:off x="997598" y="1332191"/>
            <a:ext cx="810311" cy="1837437"/>
          </a:xfrm>
          <a:prstGeom prst="rect">
            <a:avLst/>
          </a:prstGeom>
          <a:noFill/>
        </p:spPr>
        <p:txBody>
          <a:bodyPr vert="eaVert" wrap="square" rtlCol="0">
            <a:spAutoFit/>
          </a:bodyPr>
          <a:lstStyle/>
          <a:p>
            <a:pPr algn="ctr" defTabSz="320040">
              <a:spcAft>
                <a:spcPts val="600"/>
              </a:spcAft>
            </a:pPr>
            <a:r>
              <a:rPr kumimoji="1" lang="ja-JP" altLang="en-US" sz="2240" b="1" kern="1200">
                <a:solidFill>
                  <a:srgbClr val="0057A5"/>
                </a:solidFill>
                <a:latin typeface="+mj-ea"/>
                <a:ea typeface="+mj-ea"/>
                <a:cs typeface="+mn-cs"/>
              </a:rPr>
              <a:t>テーマ設定</a:t>
            </a:r>
            <a:endParaRPr kumimoji="1" lang="ja-JP" altLang="en-US" sz="3200" b="1">
              <a:solidFill>
                <a:srgbClr val="0070C0"/>
              </a:solidFill>
              <a:latin typeface="+mj-ea"/>
              <a:ea typeface="+mj-ea"/>
            </a:endParaRPr>
          </a:p>
        </p:txBody>
      </p:sp>
      <p:grpSp>
        <p:nvGrpSpPr>
          <p:cNvPr id="3" name="グループ化 2">
            <a:extLst>
              <a:ext uri="{FF2B5EF4-FFF2-40B4-BE49-F238E27FC236}">
                <a16:creationId xmlns:a16="http://schemas.microsoft.com/office/drawing/2014/main" id="{AE5A1DAA-1D37-F980-87BA-B520AF42DFAA}"/>
              </a:ext>
            </a:extLst>
          </p:cNvPr>
          <p:cNvGrpSpPr/>
          <p:nvPr/>
        </p:nvGrpSpPr>
        <p:grpSpPr>
          <a:xfrm>
            <a:off x="920001" y="1508773"/>
            <a:ext cx="10207438" cy="4217336"/>
            <a:chOff x="1926703" y="725879"/>
            <a:chExt cx="8529490" cy="5951841"/>
          </a:xfrm>
        </p:grpSpPr>
        <p:sp>
          <p:nvSpPr>
            <p:cNvPr id="53" name="L 字 52"/>
            <p:cNvSpPr/>
            <p:nvPr/>
          </p:nvSpPr>
          <p:spPr>
            <a:xfrm rot="10800000">
              <a:off x="1926703" y="3533914"/>
              <a:ext cx="8489776" cy="3063438"/>
            </a:xfrm>
            <a:prstGeom prst="corner">
              <a:avLst>
                <a:gd name="adj1" fmla="val 57406"/>
                <a:gd name="adj2" fmla="val 115449"/>
              </a:avLst>
            </a:prstGeom>
            <a:solidFill>
              <a:schemeClr val="bg1">
                <a:lumMod val="95000"/>
              </a:schemeClr>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607225" y="1013828"/>
              <a:ext cx="3643626" cy="968621"/>
            </a:xfrm>
            <a:prstGeom prst="rect">
              <a:avLst/>
            </a:prstGeom>
            <a:noFill/>
          </p:spPr>
          <p:txBody>
            <a:bodyPr wrap="square" rtlCol="0">
              <a:spAutoFit/>
            </a:bodyPr>
            <a:lstStyle/>
            <a:p>
              <a:pPr defTabSz="320040">
                <a:spcAft>
                  <a:spcPts val="600"/>
                </a:spcAft>
              </a:pPr>
              <a:r>
                <a:rPr kumimoji="1" lang="ja-JP" altLang="en-US" sz="1680" kern="1200">
                  <a:solidFill>
                    <a:schemeClr val="tx1"/>
                  </a:solidFill>
                  <a:latin typeface="+mn-lt"/>
                  <a:ea typeface="+mn-ea"/>
                  <a:cs typeface="+mn-cs"/>
                </a:rPr>
                <a:t>＊納得なのか／反対なのか、</a:t>
              </a:r>
              <a:endParaRPr kumimoji="1" lang="en-US" altLang="ja-JP" sz="1680" kern="1200" dirty="0">
                <a:solidFill>
                  <a:schemeClr val="tx1"/>
                </a:solidFill>
                <a:latin typeface="+mn-lt"/>
                <a:ea typeface="+mn-ea"/>
                <a:cs typeface="+mn-cs"/>
              </a:endParaRPr>
            </a:p>
            <a:p>
              <a:pPr defTabSz="320040">
                <a:spcAft>
                  <a:spcPts val="600"/>
                </a:spcAft>
              </a:pPr>
              <a:r>
                <a:rPr lang="ja-JP" altLang="en-US" sz="1680" kern="1200">
                  <a:solidFill>
                    <a:srgbClr val="B30000"/>
                  </a:solidFill>
                  <a:latin typeface="+mn-lt"/>
                  <a:ea typeface="+mn-ea"/>
                  <a:cs typeface="+mn-cs"/>
                </a:rPr>
                <a:t>＊他の文献・事例ではどうなのか？</a:t>
              </a:r>
              <a:endParaRPr lang="en-US" altLang="ja-JP" sz="2400" dirty="0">
                <a:solidFill>
                  <a:srgbClr val="FF0000"/>
                </a:solidFill>
              </a:endParaRPr>
            </a:p>
          </p:txBody>
        </p:sp>
        <p:sp>
          <p:nvSpPr>
            <p:cNvPr id="10" name="角丸四角形 9"/>
            <p:cNvSpPr/>
            <p:nvPr/>
          </p:nvSpPr>
          <p:spPr>
            <a:xfrm>
              <a:off x="3664498" y="2333867"/>
              <a:ext cx="2366663" cy="8955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kumimoji="1" lang="ja-JP" altLang="en-US" sz="1680" kern="1200">
                  <a:solidFill>
                    <a:schemeClr val="tx1"/>
                  </a:solidFill>
                  <a:latin typeface="+mn-lt"/>
                  <a:ea typeface="+mn-ea"/>
                  <a:cs typeface="+mn-cs"/>
                </a:rPr>
                <a:t>仮説</a:t>
              </a:r>
              <a:endParaRPr kumimoji="1" lang="en-US" altLang="ja-JP" sz="1680" kern="1200" dirty="0">
                <a:solidFill>
                  <a:schemeClr val="tx1"/>
                </a:solidFill>
                <a:latin typeface="+mn-lt"/>
                <a:ea typeface="+mn-ea"/>
                <a:cs typeface="+mn-cs"/>
              </a:endParaRPr>
            </a:p>
            <a:p>
              <a:pPr algn="ctr" defTabSz="320040">
                <a:spcAft>
                  <a:spcPts val="600"/>
                </a:spcAft>
              </a:pPr>
              <a:r>
                <a:rPr kumimoji="1" lang="ja-JP" altLang="en-US" sz="1680" kern="1200">
                  <a:solidFill>
                    <a:schemeClr val="tx1"/>
                  </a:solidFill>
                  <a:latin typeface="+mn-lt"/>
                  <a:ea typeface="+mn-ea"/>
                  <a:cs typeface="+mn-cs"/>
                </a:rPr>
                <a:t>リサーチ・クエッション</a:t>
              </a:r>
              <a:endParaRPr kumimoji="1" lang="ja-JP" altLang="en-US" sz="2400">
                <a:solidFill>
                  <a:schemeClr val="tx1"/>
                </a:solidFill>
              </a:endParaRPr>
            </a:p>
          </p:txBody>
        </p:sp>
        <p:sp>
          <p:nvSpPr>
            <p:cNvPr id="11" name="テキスト ボックス 10"/>
            <p:cNvSpPr txBox="1"/>
            <p:nvPr/>
          </p:nvSpPr>
          <p:spPr>
            <a:xfrm>
              <a:off x="6120478" y="2500003"/>
              <a:ext cx="4130371" cy="968621"/>
            </a:xfrm>
            <a:prstGeom prst="rect">
              <a:avLst/>
            </a:prstGeom>
            <a:noFill/>
          </p:spPr>
          <p:txBody>
            <a:bodyPr wrap="square" rtlCol="0">
              <a:spAutoFit/>
            </a:bodyPr>
            <a:lstStyle/>
            <a:p>
              <a:pPr defTabSz="320040">
                <a:spcAft>
                  <a:spcPts val="600"/>
                </a:spcAft>
              </a:pPr>
              <a:r>
                <a:rPr kumimoji="1" lang="ja-JP" altLang="en-US" sz="1680" kern="1200">
                  <a:solidFill>
                    <a:schemeClr val="tx1"/>
                  </a:solidFill>
                  <a:latin typeface="+mn-lt"/>
                  <a:ea typeface="+mn-ea"/>
                  <a:cs typeface="+mn-cs"/>
                </a:rPr>
                <a:t>＊</a:t>
              </a:r>
              <a:r>
                <a:rPr lang="en-US" altLang="ja-JP" sz="1680" kern="1200" dirty="0">
                  <a:solidFill>
                    <a:schemeClr val="tx1"/>
                  </a:solidFill>
                  <a:latin typeface="+mn-lt"/>
                  <a:ea typeface="+mn-ea"/>
                  <a:cs typeface="+mn-cs"/>
                </a:rPr>
                <a:t>X</a:t>
              </a:r>
              <a:r>
                <a:rPr kumimoji="1" lang="ja-JP" altLang="en-US" sz="1680" kern="1200">
                  <a:solidFill>
                    <a:schemeClr val="tx1"/>
                  </a:solidFill>
                  <a:latin typeface="+mn-lt"/>
                  <a:ea typeface="+mn-ea"/>
                  <a:cs typeface="+mn-cs"/>
                </a:rPr>
                <a:t>は</a:t>
              </a:r>
              <a:r>
                <a:rPr kumimoji="1" lang="en-US" altLang="ja-JP" sz="1680" kern="1200" dirty="0">
                  <a:solidFill>
                    <a:schemeClr val="tx1"/>
                  </a:solidFill>
                  <a:latin typeface="+mn-lt"/>
                  <a:ea typeface="+mn-ea"/>
                  <a:cs typeface="+mn-cs"/>
                </a:rPr>
                <a:t>Y</a:t>
              </a:r>
              <a:r>
                <a:rPr lang="ja-JP" altLang="en-US" sz="1680" kern="1200">
                  <a:solidFill>
                    <a:schemeClr val="tx1"/>
                  </a:solidFill>
                  <a:latin typeface="+mn-lt"/>
                  <a:ea typeface="+mn-ea"/>
                  <a:cs typeface="+mn-cs"/>
                </a:rPr>
                <a:t>である。＊</a:t>
              </a:r>
              <a:r>
                <a:rPr lang="en-US" altLang="ja-JP" sz="1680" kern="1200" dirty="0">
                  <a:solidFill>
                    <a:schemeClr val="tx1"/>
                  </a:solidFill>
                  <a:latin typeface="+mn-lt"/>
                  <a:ea typeface="+mn-ea"/>
                  <a:cs typeface="+mn-cs"/>
                </a:rPr>
                <a:t>S</a:t>
              </a:r>
              <a:r>
                <a:rPr lang="ja-JP" altLang="en-US" sz="1680" kern="1200">
                  <a:solidFill>
                    <a:schemeClr val="tx1"/>
                  </a:solidFill>
                  <a:latin typeface="+mn-lt"/>
                  <a:ea typeface="+mn-ea"/>
                  <a:cs typeface="+mn-cs"/>
                </a:rPr>
                <a:t>と</a:t>
              </a:r>
              <a:r>
                <a:rPr lang="en-US" altLang="ja-JP" sz="1680" kern="1200" dirty="0">
                  <a:solidFill>
                    <a:schemeClr val="tx1"/>
                  </a:solidFill>
                  <a:latin typeface="+mn-lt"/>
                  <a:ea typeface="+mn-ea"/>
                  <a:cs typeface="+mn-cs"/>
                </a:rPr>
                <a:t>T</a:t>
              </a:r>
              <a:r>
                <a:rPr lang="ja-JP" altLang="en-US" sz="1680" kern="1200">
                  <a:solidFill>
                    <a:schemeClr val="tx1"/>
                  </a:solidFill>
                  <a:latin typeface="+mn-lt"/>
                  <a:ea typeface="+mn-ea"/>
                  <a:cs typeface="+mn-cs"/>
                </a:rPr>
                <a:t>は関連がある。</a:t>
              </a:r>
              <a:endParaRPr lang="en-US" altLang="ja-JP" sz="1680" kern="1200" dirty="0">
                <a:solidFill>
                  <a:schemeClr val="tx1"/>
                </a:solidFill>
                <a:latin typeface="+mn-lt"/>
                <a:ea typeface="+mn-ea"/>
                <a:cs typeface="+mn-cs"/>
              </a:endParaRPr>
            </a:p>
            <a:p>
              <a:pPr defTabSz="320040">
                <a:spcAft>
                  <a:spcPts val="600"/>
                </a:spcAft>
              </a:pPr>
              <a:r>
                <a:rPr lang="ja-JP" altLang="en-US" sz="1680"/>
                <a:t>＊○○とは、△△ではなく、</a:t>
              </a:r>
              <a:r>
                <a:rPr lang="en-US" altLang="ja-JP" sz="1680" dirty="0"/>
                <a:t>〜〜</a:t>
              </a:r>
              <a:r>
                <a:rPr lang="ja-JP" altLang="en-US" sz="1680"/>
                <a:t>ではないのか？</a:t>
              </a:r>
              <a:endParaRPr lang="en-US" altLang="ja-JP" sz="2400" dirty="0"/>
            </a:p>
          </p:txBody>
        </p:sp>
        <p:sp>
          <p:nvSpPr>
            <p:cNvPr id="14" name="角丸四角形 13"/>
            <p:cNvSpPr/>
            <p:nvPr/>
          </p:nvSpPr>
          <p:spPr>
            <a:xfrm>
              <a:off x="4007768" y="3647882"/>
              <a:ext cx="2016224" cy="5732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kumimoji="1" lang="ja-JP" altLang="en-US" sz="1680" kern="1200">
                  <a:solidFill>
                    <a:schemeClr val="tx1"/>
                  </a:solidFill>
                  <a:latin typeface="+mn-lt"/>
                  <a:ea typeface="+mn-ea"/>
                  <a:cs typeface="+mn-cs"/>
                </a:rPr>
                <a:t>理由</a:t>
              </a:r>
              <a:r>
                <a:rPr kumimoji="1" lang="en-US" altLang="ja-JP" sz="1680" kern="1200" dirty="0">
                  <a:solidFill>
                    <a:schemeClr val="tx1"/>
                  </a:solidFill>
                  <a:latin typeface="+mn-lt"/>
                  <a:ea typeface="+mn-ea"/>
                  <a:cs typeface="+mn-cs"/>
                </a:rPr>
                <a:t>1</a:t>
              </a:r>
              <a:endParaRPr kumimoji="1" lang="ja-JP" altLang="en-US" sz="2400">
                <a:solidFill>
                  <a:schemeClr val="tx1"/>
                </a:solidFill>
              </a:endParaRPr>
            </a:p>
          </p:txBody>
        </p:sp>
        <p:sp>
          <p:nvSpPr>
            <p:cNvPr id="15" name="角丸四角形 14"/>
            <p:cNvSpPr/>
            <p:nvPr/>
          </p:nvSpPr>
          <p:spPr>
            <a:xfrm>
              <a:off x="4007768" y="4511978"/>
              <a:ext cx="2016224" cy="5732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lang="ja-JP" altLang="en-US" sz="1680" kern="1200">
                  <a:solidFill>
                    <a:schemeClr val="tx1"/>
                  </a:solidFill>
                  <a:latin typeface="+mn-lt"/>
                  <a:ea typeface="+mn-ea"/>
                  <a:cs typeface="+mn-cs"/>
                </a:rPr>
                <a:t>理由</a:t>
              </a:r>
              <a:r>
                <a:rPr lang="en-US" altLang="ja-JP" sz="1680" kern="1200">
                  <a:solidFill>
                    <a:schemeClr val="tx1"/>
                  </a:solidFill>
                  <a:latin typeface="+mn-lt"/>
                  <a:ea typeface="+mn-ea"/>
                  <a:cs typeface="+mn-cs"/>
                </a:rPr>
                <a:t>2</a:t>
              </a:r>
              <a:endParaRPr kumimoji="1" lang="ja-JP" altLang="en-US" sz="2400">
                <a:solidFill>
                  <a:schemeClr val="tx1"/>
                </a:solidFill>
              </a:endParaRPr>
            </a:p>
          </p:txBody>
        </p:sp>
        <p:sp>
          <p:nvSpPr>
            <p:cNvPr id="16" name="角丸四角形 15"/>
            <p:cNvSpPr/>
            <p:nvPr/>
          </p:nvSpPr>
          <p:spPr>
            <a:xfrm>
              <a:off x="7608168" y="3725114"/>
              <a:ext cx="2016224" cy="5732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lang="ja-JP" altLang="en-US" sz="1680" kern="1200">
                  <a:solidFill>
                    <a:schemeClr val="tx1"/>
                  </a:solidFill>
                  <a:latin typeface="+mn-lt"/>
                  <a:ea typeface="+mn-ea"/>
                  <a:cs typeface="+mn-cs"/>
                </a:rPr>
                <a:t>根拠</a:t>
              </a:r>
              <a:r>
                <a:rPr lang="en-US" altLang="ja-JP" sz="1680" kern="1200">
                  <a:solidFill>
                    <a:schemeClr val="tx1"/>
                  </a:solidFill>
                  <a:latin typeface="+mn-lt"/>
                  <a:ea typeface="+mn-ea"/>
                  <a:cs typeface="+mn-cs"/>
                </a:rPr>
                <a:t>1,2…</a:t>
              </a:r>
              <a:endParaRPr kumimoji="1" lang="ja-JP" altLang="en-US" sz="2400">
                <a:solidFill>
                  <a:schemeClr val="tx1"/>
                </a:solidFill>
              </a:endParaRPr>
            </a:p>
          </p:txBody>
        </p:sp>
        <p:sp>
          <p:nvSpPr>
            <p:cNvPr id="17" name="テキスト ボックス 16"/>
            <p:cNvSpPr txBox="1"/>
            <p:nvPr/>
          </p:nvSpPr>
          <p:spPr>
            <a:xfrm>
              <a:off x="8436892" y="4456820"/>
              <a:ext cx="2019301" cy="1915523"/>
            </a:xfrm>
            <a:prstGeom prst="rect">
              <a:avLst/>
            </a:prstGeom>
            <a:noFill/>
          </p:spPr>
          <p:txBody>
            <a:bodyPr wrap="square" rtlCol="0">
              <a:spAutoFit/>
            </a:bodyPr>
            <a:lstStyle/>
            <a:p>
              <a:pPr defTabSz="320040">
                <a:spcAft>
                  <a:spcPts val="600"/>
                </a:spcAft>
              </a:pPr>
              <a:r>
                <a:rPr kumimoji="1" lang="ja-JP" altLang="en-US" sz="1680" kern="1200">
                  <a:solidFill>
                    <a:srgbClr val="B30000"/>
                  </a:solidFill>
                  <a:latin typeface="+mn-lt"/>
                  <a:ea typeface="+mn-ea"/>
                  <a:cs typeface="+mn-cs"/>
                </a:rPr>
                <a:t>＊文献</a:t>
              </a:r>
              <a:r>
                <a:rPr lang="ja-JP" altLang="en-US" sz="1680" kern="1200">
                  <a:solidFill>
                    <a:srgbClr val="B30000"/>
                  </a:solidFill>
                  <a:latin typeface="+mn-lt"/>
                  <a:ea typeface="+mn-ea"/>
                  <a:cs typeface="+mn-cs"/>
                </a:rPr>
                <a:t>＊統計</a:t>
              </a:r>
              <a:r>
                <a:rPr kumimoji="1" lang="ja-JP" altLang="en-US" sz="1680" kern="1200">
                  <a:solidFill>
                    <a:srgbClr val="B30000"/>
                  </a:solidFill>
                  <a:latin typeface="+mn-lt"/>
                  <a:ea typeface="+mn-ea"/>
                  <a:cs typeface="+mn-cs"/>
                </a:rPr>
                <a:t>＊事例</a:t>
              </a:r>
              <a:endParaRPr kumimoji="1" lang="en-US" altLang="ja-JP" sz="1680" kern="1200" dirty="0">
                <a:solidFill>
                  <a:srgbClr val="B30000"/>
                </a:solidFill>
                <a:latin typeface="+mn-lt"/>
                <a:ea typeface="+mn-ea"/>
                <a:cs typeface="+mn-cs"/>
              </a:endParaRPr>
            </a:p>
            <a:p>
              <a:pPr defTabSz="320040">
                <a:spcAft>
                  <a:spcPts val="600"/>
                </a:spcAft>
              </a:pPr>
              <a:r>
                <a:rPr lang="ja-JP" altLang="en-US" sz="1680" kern="1200">
                  <a:solidFill>
                    <a:schemeClr val="tx1"/>
                  </a:solidFill>
                  <a:latin typeface="+mn-lt"/>
                  <a:ea typeface="+mn-ea"/>
                  <a:cs typeface="+mn-cs"/>
                </a:rPr>
                <a:t>＊アンケート</a:t>
              </a:r>
              <a:endParaRPr lang="en-US" altLang="ja-JP" sz="1680" kern="1200" dirty="0">
                <a:solidFill>
                  <a:schemeClr val="tx1"/>
                </a:solidFill>
                <a:latin typeface="+mn-lt"/>
                <a:ea typeface="+mn-ea"/>
                <a:cs typeface="+mn-cs"/>
              </a:endParaRPr>
            </a:p>
            <a:p>
              <a:pPr defTabSz="320040">
                <a:spcAft>
                  <a:spcPts val="600"/>
                </a:spcAft>
              </a:pPr>
              <a:r>
                <a:rPr kumimoji="1" lang="ja-JP" altLang="en-US" sz="1680" kern="1200">
                  <a:solidFill>
                    <a:schemeClr val="tx1"/>
                  </a:solidFill>
                  <a:latin typeface="+mn-lt"/>
                  <a:ea typeface="+mn-ea"/>
                  <a:cs typeface="+mn-cs"/>
                </a:rPr>
                <a:t>＊聞き取り</a:t>
              </a:r>
              <a:endParaRPr kumimoji="1" lang="en-US" altLang="ja-JP" sz="1680" kern="1200" dirty="0">
                <a:solidFill>
                  <a:schemeClr val="tx1"/>
                </a:solidFill>
                <a:latin typeface="+mn-lt"/>
                <a:ea typeface="+mn-ea"/>
                <a:cs typeface="+mn-cs"/>
              </a:endParaRPr>
            </a:p>
            <a:p>
              <a:pPr defTabSz="320040">
                <a:spcAft>
                  <a:spcPts val="600"/>
                </a:spcAft>
              </a:pPr>
              <a:r>
                <a:rPr lang="ja-JP" altLang="en-US" sz="1680" kern="1200">
                  <a:solidFill>
                    <a:schemeClr val="tx1"/>
                  </a:solidFill>
                  <a:latin typeface="+mn-lt"/>
                  <a:ea typeface="+mn-ea"/>
                  <a:cs typeface="+mn-cs"/>
                </a:rPr>
                <a:t>＊現地調査データ</a:t>
              </a:r>
              <a:endParaRPr kumimoji="1" lang="ja-JP" altLang="en-US" sz="2400"/>
            </a:p>
          </p:txBody>
        </p:sp>
        <p:sp>
          <p:nvSpPr>
            <p:cNvPr id="18" name="角丸四角形 17"/>
            <p:cNvSpPr/>
            <p:nvPr/>
          </p:nvSpPr>
          <p:spPr>
            <a:xfrm>
              <a:off x="4007768" y="6104513"/>
              <a:ext cx="2016224" cy="57320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0040">
                <a:spcAft>
                  <a:spcPts val="600"/>
                </a:spcAft>
              </a:pPr>
              <a:r>
                <a:rPr kumimoji="1" lang="ja-JP" altLang="en-US" sz="1680" kern="1200">
                  <a:solidFill>
                    <a:schemeClr val="tx1"/>
                  </a:solidFill>
                  <a:latin typeface="+mn-lt"/>
                  <a:ea typeface="+mn-ea"/>
                  <a:cs typeface="+mn-cs"/>
                </a:rPr>
                <a:t>結論</a:t>
              </a:r>
              <a:endParaRPr kumimoji="1" lang="ja-JP" altLang="en-US" sz="2400">
                <a:solidFill>
                  <a:schemeClr val="tx1"/>
                </a:solidFill>
              </a:endParaRPr>
            </a:p>
          </p:txBody>
        </p:sp>
        <p:cxnSp>
          <p:nvCxnSpPr>
            <p:cNvPr id="22" name="直線矢印コネクタ 21"/>
            <p:cNvCxnSpPr>
              <a:stCxn id="7" idx="1"/>
            </p:cNvCxnSpPr>
            <p:nvPr/>
          </p:nvCxnSpPr>
          <p:spPr>
            <a:xfrm flipH="1" flipV="1">
              <a:off x="5524901" y="725879"/>
              <a:ext cx="1082325"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下矢印 22"/>
            <p:cNvSpPr/>
            <p:nvPr/>
          </p:nvSpPr>
          <p:spPr>
            <a:xfrm>
              <a:off x="5308620" y="1708993"/>
              <a:ext cx="1584176" cy="59843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a:cxnSpLocks/>
              <a:stCxn id="10" idx="1"/>
            </p:cNvCxnSpPr>
            <p:nvPr/>
          </p:nvCxnSpPr>
          <p:spPr>
            <a:xfrm flipH="1">
              <a:off x="3071665" y="2781655"/>
              <a:ext cx="592832" cy="15983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071664" y="2941493"/>
              <a:ext cx="0" cy="145504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endCxn id="14" idx="1"/>
            </p:cNvCxnSpPr>
            <p:nvPr/>
          </p:nvCxnSpPr>
          <p:spPr>
            <a:xfrm>
              <a:off x="3543300" y="3934485"/>
              <a:ext cx="464468"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3543300" y="4798580"/>
              <a:ext cx="464468"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3543300" y="3934484"/>
              <a:ext cx="0" cy="86409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3071664" y="4396535"/>
              <a:ext cx="47163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6031161" y="3933057"/>
              <a:ext cx="1584176" cy="142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V="1">
              <a:off x="6023993" y="4221089"/>
              <a:ext cx="1591345" cy="56941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1991544" y="3644176"/>
              <a:ext cx="677108" cy="1623641"/>
            </a:xfrm>
            <a:prstGeom prst="rect">
              <a:avLst/>
            </a:prstGeom>
            <a:noFill/>
          </p:spPr>
          <p:txBody>
            <a:bodyPr vert="eaVert" wrap="square" rtlCol="0">
              <a:spAutoFit/>
            </a:bodyPr>
            <a:lstStyle/>
            <a:p>
              <a:pPr algn="ctr" defTabSz="320040">
                <a:spcAft>
                  <a:spcPts val="600"/>
                </a:spcAft>
              </a:pPr>
              <a:r>
                <a:rPr lang="ja-JP" altLang="en-US" sz="2240" b="1" kern="1200">
                  <a:solidFill>
                    <a:srgbClr val="0057A5"/>
                  </a:solidFill>
                  <a:latin typeface="+mj-ea"/>
                  <a:ea typeface="+mj-ea"/>
                  <a:cs typeface="+mn-cs"/>
                </a:rPr>
                <a:t>本論</a:t>
              </a:r>
              <a:endParaRPr kumimoji="1" lang="ja-JP" altLang="en-US" sz="3200" b="1">
                <a:solidFill>
                  <a:srgbClr val="0070C0"/>
                </a:solidFill>
                <a:latin typeface="+mj-ea"/>
                <a:ea typeface="+mj-ea"/>
              </a:endParaRPr>
            </a:p>
          </p:txBody>
        </p:sp>
        <p:sp>
          <p:nvSpPr>
            <p:cNvPr id="56" name="下矢印 55"/>
            <p:cNvSpPr/>
            <p:nvPr/>
          </p:nvSpPr>
          <p:spPr>
            <a:xfrm>
              <a:off x="4223792" y="5445225"/>
              <a:ext cx="1584176" cy="59843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スライド番号プレースホルダー 1">
            <a:extLst>
              <a:ext uri="{FF2B5EF4-FFF2-40B4-BE49-F238E27FC236}">
                <a16:creationId xmlns:a16="http://schemas.microsoft.com/office/drawing/2014/main" id="{D5FB8124-DD07-8859-EC56-CC7BA9F093B0}"/>
              </a:ext>
            </a:extLst>
          </p:cNvPr>
          <p:cNvSpPr>
            <a:spLocks noGrp="1"/>
          </p:cNvSpPr>
          <p:nvPr>
            <p:ph type="sldNum" sz="quarter" idx="12"/>
          </p:nvPr>
        </p:nvSpPr>
        <p:spPr>
          <a:xfrm>
            <a:off x="371936" y="634538"/>
            <a:ext cx="811019" cy="503578"/>
          </a:xfrm>
        </p:spPr>
        <p:txBody>
          <a:bodyPr/>
          <a:lstStyle/>
          <a:p>
            <a:fld id="{7BBC2F71-0BC9-4691-848C-353F74D45889}" type="slidenum">
              <a:rPr kumimoji="1" lang="ja-JP" altLang="en-US" smtClean="0"/>
              <a:t>12</a:t>
            </a:fld>
            <a:endParaRPr kumimoji="1" lang="ja-JP" altLang="en-US"/>
          </a:p>
        </p:txBody>
      </p:sp>
    </p:spTree>
    <p:extLst>
      <p:ext uri="{BB962C8B-B14F-4D97-AF65-F5344CB8AC3E}">
        <p14:creationId xmlns:p14="http://schemas.microsoft.com/office/powerpoint/2010/main" val="3877172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6258035" y="3068959"/>
            <a:ext cx="4878525" cy="36201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2400" dirty="0"/>
          </a:p>
          <a:p>
            <a:pPr algn="ctr">
              <a:spcBef>
                <a:spcPts val="600"/>
              </a:spcBef>
            </a:pPr>
            <a:r>
              <a:rPr lang="ja-JP" altLang="en-US" sz="2800" u="sng" dirty="0">
                <a:solidFill>
                  <a:sysClr val="windowText" lastClr="000000"/>
                </a:solidFill>
              </a:rPr>
              <a:t>新聞・雑誌記事</a:t>
            </a:r>
            <a:endParaRPr lang="en-US" altLang="ja-JP" sz="2800" u="sng" dirty="0">
              <a:solidFill>
                <a:sysClr val="windowText" lastClr="000000"/>
              </a:solidFill>
            </a:endParaRPr>
          </a:p>
          <a:p>
            <a:pPr algn="just">
              <a:spcBef>
                <a:spcPts val="600"/>
              </a:spcBef>
            </a:pPr>
            <a:r>
              <a:rPr lang="ja-JP" altLang="en-US" sz="2400">
                <a:solidFill>
                  <a:schemeClr val="tx1"/>
                </a:solidFill>
              </a:rPr>
              <a:t>朝日新聞クロスサーチ</a:t>
            </a:r>
            <a:endParaRPr lang="en-US" altLang="ja-JP" sz="2400" dirty="0">
              <a:solidFill>
                <a:schemeClr val="tx1"/>
              </a:solidFill>
            </a:endParaRPr>
          </a:p>
          <a:p>
            <a:pPr algn="just">
              <a:spcBef>
                <a:spcPts val="600"/>
              </a:spcBef>
            </a:pPr>
            <a:r>
              <a:rPr lang="ja-JP" altLang="en-US" sz="2400">
                <a:solidFill>
                  <a:schemeClr val="tx1"/>
                </a:solidFill>
              </a:rPr>
              <a:t>ヨミダス（読売新聞）</a:t>
            </a:r>
            <a:endParaRPr lang="en-US" altLang="ja-JP" sz="2400" dirty="0">
              <a:solidFill>
                <a:schemeClr val="tx1"/>
              </a:solidFill>
            </a:endParaRPr>
          </a:p>
          <a:p>
            <a:pPr algn="just">
              <a:spcBef>
                <a:spcPts val="600"/>
              </a:spcBef>
            </a:pPr>
            <a:r>
              <a:rPr lang="ja-JP" altLang="en-US" sz="2400">
                <a:solidFill>
                  <a:schemeClr val="tx1"/>
                </a:solidFill>
              </a:rPr>
              <a:t>毎索（毎日新聞）</a:t>
            </a:r>
            <a:endParaRPr lang="en-US" altLang="ja-JP" sz="2400" dirty="0">
              <a:solidFill>
                <a:schemeClr val="tx1"/>
              </a:solidFill>
            </a:endParaRPr>
          </a:p>
          <a:p>
            <a:pPr algn="just">
              <a:spcBef>
                <a:spcPts val="600"/>
              </a:spcBef>
            </a:pPr>
            <a:r>
              <a:rPr lang="ja-JP" altLang="en-US" sz="2400">
                <a:solidFill>
                  <a:schemeClr val="tx1"/>
                </a:solidFill>
              </a:rPr>
              <a:t>日経テレコン</a:t>
            </a:r>
            <a:r>
              <a:rPr lang="en-US" altLang="ja-JP" sz="2400" dirty="0">
                <a:solidFill>
                  <a:schemeClr val="tx1"/>
                </a:solidFill>
              </a:rPr>
              <a:t>21</a:t>
            </a:r>
            <a:r>
              <a:rPr lang="ja-JP" altLang="en-US" sz="2400">
                <a:solidFill>
                  <a:schemeClr val="tx1"/>
                </a:solidFill>
              </a:rPr>
              <a:t>（日経新聞）</a:t>
            </a:r>
            <a:endParaRPr lang="en-US" altLang="ja-JP" sz="2400" dirty="0">
              <a:solidFill>
                <a:schemeClr val="tx1"/>
              </a:solidFill>
            </a:endParaRPr>
          </a:p>
          <a:p>
            <a:pPr algn="just">
              <a:spcBef>
                <a:spcPts val="600"/>
              </a:spcBef>
            </a:pPr>
            <a:r>
              <a:rPr lang="ja-JP" altLang="en-US" sz="2400">
                <a:solidFill>
                  <a:schemeClr val="tx1"/>
                </a:solidFill>
              </a:rPr>
              <a:t>産経新聞データベース</a:t>
            </a:r>
            <a:endParaRPr lang="en-US" altLang="ja-JP" sz="2400" dirty="0">
              <a:solidFill>
                <a:schemeClr val="tx1"/>
              </a:solidFill>
            </a:endParaRPr>
          </a:p>
          <a:p>
            <a:pPr algn="just">
              <a:spcBef>
                <a:spcPts val="600"/>
              </a:spcBef>
            </a:pPr>
            <a:r>
              <a:rPr lang="ja-JP" altLang="en-US" sz="2400">
                <a:solidFill>
                  <a:schemeClr val="tx1"/>
                </a:solidFill>
              </a:rPr>
              <a:t>など</a:t>
            </a:r>
            <a:endParaRPr lang="en-US" altLang="ja-JP" sz="2400" dirty="0">
              <a:solidFill>
                <a:schemeClr val="tx1"/>
              </a:solidFill>
            </a:endParaRPr>
          </a:p>
          <a:p>
            <a:pPr algn="ctr">
              <a:spcBef>
                <a:spcPts val="600"/>
              </a:spcBef>
            </a:pPr>
            <a:endParaRPr kumimoji="1" lang="ja-JP" altLang="en-US" sz="2400" dirty="0">
              <a:solidFill>
                <a:schemeClr val="tx1"/>
              </a:solidFill>
            </a:endParaRPr>
          </a:p>
        </p:txBody>
      </p:sp>
      <p:sp>
        <p:nvSpPr>
          <p:cNvPr id="10" name="角丸四角形 9"/>
          <p:cNvSpPr/>
          <p:nvPr/>
        </p:nvSpPr>
        <p:spPr>
          <a:xfrm>
            <a:off x="479377" y="3068959"/>
            <a:ext cx="5544616" cy="360507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2800" u="sng" dirty="0">
                <a:solidFill>
                  <a:schemeClr val="tx1"/>
                </a:solidFill>
              </a:rPr>
              <a:t>図書・雑誌論文</a:t>
            </a:r>
            <a:endParaRPr lang="en-US" altLang="ja-JP" sz="2400" dirty="0">
              <a:solidFill>
                <a:schemeClr val="tx1"/>
              </a:solidFill>
            </a:endParaRPr>
          </a:p>
          <a:p>
            <a:pPr>
              <a:spcBef>
                <a:spcPts val="600"/>
              </a:spcBef>
            </a:pPr>
            <a:r>
              <a:rPr lang="en-US" altLang="ja-JP" sz="2400" dirty="0">
                <a:solidFill>
                  <a:schemeClr val="tx1"/>
                </a:solidFill>
              </a:rPr>
              <a:t>OPAC</a:t>
            </a:r>
            <a:r>
              <a:rPr lang="ja-JP" altLang="en-US" sz="2400" dirty="0">
                <a:solidFill>
                  <a:schemeClr val="tx1"/>
                </a:solidFill>
              </a:rPr>
              <a:t>（立教大学図書館蔵書目録）</a:t>
            </a:r>
            <a:endParaRPr lang="en-US" altLang="ja-JP" sz="2400" dirty="0">
              <a:solidFill>
                <a:schemeClr val="tx1"/>
              </a:solidFill>
            </a:endParaRPr>
          </a:p>
          <a:p>
            <a:pPr>
              <a:spcBef>
                <a:spcPts val="600"/>
              </a:spcBef>
            </a:pPr>
            <a:r>
              <a:rPr lang="en-US" altLang="ja-JP" sz="2400" dirty="0" err="1">
                <a:solidFill>
                  <a:schemeClr val="tx1"/>
                </a:solidFill>
              </a:rPr>
              <a:t>CiNii</a:t>
            </a:r>
            <a:r>
              <a:rPr lang="en-US" altLang="ja-JP" sz="2400" dirty="0">
                <a:solidFill>
                  <a:schemeClr val="tx1"/>
                </a:solidFill>
              </a:rPr>
              <a:t> Research</a:t>
            </a:r>
          </a:p>
          <a:p>
            <a:pPr>
              <a:spcBef>
                <a:spcPts val="600"/>
              </a:spcBef>
            </a:pPr>
            <a:r>
              <a:rPr lang="en-US" altLang="ja-JP" sz="2400" dirty="0">
                <a:solidFill>
                  <a:schemeClr val="tx1"/>
                </a:solidFill>
              </a:rPr>
              <a:t>Google Scholar</a:t>
            </a:r>
          </a:p>
          <a:p>
            <a:pPr>
              <a:spcBef>
                <a:spcPts val="600"/>
              </a:spcBef>
            </a:pPr>
            <a:r>
              <a:rPr lang="en-US" altLang="ja-JP" sz="2400" dirty="0">
                <a:solidFill>
                  <a:schemeClr val="tx1"/>
                </a:solidFill>
              </a:rPr>
              <a:t>J-STAGE</a:t>
            </a:r>
          </a:p>
          <a:p>
            <a:pPr>
              <a:spcBef>
                <a:spcPts val="600"/>
              </a:spcBef>
            </a:pPr>
            <a:r>
              <a:rPr lang="en-US" altLang="ja-JP" sz="2400" dirty="0">
                <a:solidFill>
                  <a:schemeClr val="tx1"/>
                </a:solidFill>
              </a:rPr>
              <a:t>Science Direct</a:t>
            </a:r>
          </a:p>
          <a:p>
            <a:pPr>
              <a:spcBef>
                <a:spcPts val="600"/>
              </a:spcBef>
            </a:pPr>
            <a:r>
              <a:rPr lang="ja-JP" altLang="en-US" sz="2400">
                <a:solidFill>
                  <a:schemeClr val="tx1"/>
                </a:solidFill>
              </a:rPr>
              <a:t>など</a:t>
            </a:r>
            <a:endParaRPr lang="ja-JP" altLang="en-US" sz="2400" dirty="0">
              <a:solidFill>
                <a:schemeClr val="tx1"/>
              </a:solidFill>
            </a:endParaRPr>
          </a:p>
        </p:txBody>
      </p:sp>
      <p:sp>
        <p:nvSpPr>
          <p:cNvPr id="9" name="テキスト ボックス 8"/>
          <p:cNvSpPr txBox="1"/>
          <p:nvPr/>
        </p:nvSpPr>
        <p:spPr>
          <a:xfrm>
            <a:off x="695400" y="1891775"/>
            <a:ext cx="10441160" cy="1077218"/>
          </a:xfrm>
          <a:prstGeom prst="rect">
            <a:avLst/>
          </a:prstGeom>
          <a:noFill/>
        </p:spPr>
        <p:txBody>
          <a:bodyPr wrap="square" rtlCol="0">
            <a:spAutoFit/>
          </a:bodyPr>
          <a:lstStyle/>
          <a:p>
            <a:pPr algn="ctr"/>
            <a:r>
              <a:rPr lang="ja-JP" altLang="en-US" sz="3200" dirty="0">
                <a:solidFill>
                  <a:srgbClr val="00B050"/>
                </a:solidFill>
              </a:rPr>
              <a:t>テーマの設定・</a:t>
            </a:r>
            <a:r>
              <a:rPr lang="ja-JP" altLang="en-US" sz="3200">
                <a:solidFill>
                  <a:srgbClr val="00B050"/>
                </a:solidFill>
              </a:rPr>
              <a:t>絞り込み、仮説の検討や検証の</a:t>
            </a:r>
            <a:r>
              <a:rPr lang="ja-JP" altLang="en-US" sz="3200" dirty="0">
                <a:solidFill>
                  <a:srgbClr val="00B050"/>
                </a:solidFill>
              </a:rPr>
              <a:t>ため</a:t>
            </a:r>
            <a:r>
              <a:rPr lang="ja-JP" altLang="en-US" sz="3200">
                <a:solidFill>
                  <a:srgbClr val="00B050"/>
                </a:solidFill>
              </a:rPr>
              <a:t>に、</a:t>
            </a:r>
            <a:endParaRPr lang="en-US" altLang="ja-JP" sz="3200" dirty="0">
              <a:solidFill>
                <a:srgbClr val="00B050"/>
              </a:solidFill>
            </a:endParaRPr>
          </a:p>
          <a:p>
            <a:pPr algn="ctr"/>
            <a:r>
              <a:rPr lang="ja-JP" altLang="en-US" sz="3200">
                <a:solidFill>
                  <a:srgbClr val="00B050"/>
                </a:solidFill>
              </a:rPr>
              <a:t>適切な文献</a:t>
            </a:r>
            <a:r>
              <a:rPr lang="ja-JP" altLang="en-US" sz="3200" dirty="0">
                <a:solidFill>
                  <a:srgbClr val="00B050"/>
                </a:solidFill>
              </a:rPr>
              <a:t>・資料を探しましょう。</a:t>
            </a:r>
            <a:endParaRPr kumimoji="1" lang="ja-JP" altLang="en-US" sz="3200" dirty="0">
              <a:solidFill>
                <a:srgbClr val="00B050"/>
              </a:solidFill>
            </a:endParaRPr>
          </a:p>
        </p:txBody>
      </p:sp>
      <p:sp>
        <p:nvSpPr>
          <p:cNvPr id="6" name="タイトル 1">
            <a:extLst>
              <a:ext uri="{FF2B5EF4-FFF2-40B4-BE49-F238E27FC236}">
                <a16:creationId xmlns:a16="http://schemas.microsoft.com/office/drawing/2014/main" id="{62AEE279-2980-A32F-A0D2-F338B722D4BF}"/>
              </a:ext>
            </a:extLst>
          </p:cNvPr>
          <p:cNvSpPr txBox="1">
            <a:spLocks/>
          </p:cNvSpPr>
          <p:nvPr/>
        </p:nvSpPr>
        <p:spPr>
          <a:xfrm>
            <a:off x="1379510" y="1164274"/>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⒋</a:t>
            </a:r>
            <a:r>
              <a:rPr lang="ja-JP" altLang="en-US" sz="4400" b="1"/>
              <a:t>資料の探し方</a:t>
            </a:r>
            <a:r>
              <a:rPr lang="en-US" altLang="ja-JP" sz="4400" b="1" dirty="0"/>
              <a:t>⑴</a:t>
            </a:r>
            <a:endParaRPr lang="ja-JP" altLang="en-US" sz="4400" b="1" dirty="0"/>
          </a:p>
        </p:txBody>
      </p:sp>
      <p:sp>
        <p:nvSpPr>
          <p:cNvPr id="2" name="スライド番号プレースホルダー 1">
            <a:extLst>
              <a:ext uri="{FF2B5EF4-FFF2-40B4-BE49-F238E27FC236}">
                <a16:creationId xmlns:a16="http://schemas.microsoft.com/office/drawing/2014/main" id="{3BB51D1C-DE5E-C956-821D-04B706D6E9AC}"/>
              </a:ext>
            </a:extLst>
          </p:cNvPr>
          <p:cNvSpPr>
            <a:spLocks noGrp="1"/>
          </p:cNvSpPr>
          <p:nvPr>
            <p:ph type="sldNum" sz="quarter" idx="12"/>
          </p:nvPr>
        </p:nvSpPr>
        <p:spPr/>
        <p:txBody>
          <a:bodyPr/>
          <a:lstStyle/>
          <a:p>
            <a:fld id="{7BBC2F71-0BC9-4691-848C-353F74D45889}" type="slidenum">
              <a:rPr kumimoji="1" lang="ja-JP" altLang="en-US" smtClean="0"/>
              <a:t>13</a:t>
            </a:fld>
            <a:endParaRPr kumimoji="1" lang="ja-JP" altLang="en-US"/>
          </a:p>
        </p:txBody>
      </p:sp>
    </p:spTree>
    <p:extLst>
      <p:ext uri="{BB962C8B-B14F-4D97-AF65-F5344CB8AC3E}">
        <p14:creationId xmlns:p14="http://schemas.microsoft.com/office/powerpoint/2010/main" val="4018836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422884" y="2042847"/>
            <a:ext cx="7762056" cy="792088"/>
          </a:xfrm>
        </p:spPr>
        <p:txBody>
          <a:bodyPr>
            <a:normAutofit/>
          </a:bodyPr>
          <a:lstStyle/>
          <a:p>
            <a:r>
              <a:rPr kumimoji="1" lang="ja-JP" altLang="en-US" u="sng">
                <a:solidFill>
                  <a:srgbClr val="00B050"/>
                </a:solidFill>
              </a:rPr>
              <a:t>図書・</a:t>
            </a:r>
            <a:r>
              <a:rPr lang="ja-JP" altLang="en-US" u="sng">
                <a:solidFill>
                  <a:srgbClr val="00B050"/>
                </a:solidFill>
              </a:rPr>
              <a:t>雑誌</a:t>
            </a:r>
            <a:r>
              <a:rPr kumimoji="1" lang="ja-JP" altLang="en-US" u="sng">
                <a:solidFill>
                  <a:srgbClr val="00B050"/>
                </a:solidFill>
              </a:rPr>
              <a:t>の</a:t>
            </a:r>
            <a:r>
              <a:rPr kumimoji="1" lang="ja-JP" altLang="en-US" u="sng" dirty="0">
                <a:solidFill>
                  <a:srgbClr val="00B050"/>
                </a:solidFill>
              </a:rPr>
              <a:t>検索</a:t>
            </a:r>
          </a:p>
        </p:txBody>
      </p:sp>
      <p:sp>
        <p:nvSpPr>
          <p:cNvPr id="2" name="テキスト ボックス 1"/>
          <p:cNvSpPr txBox="1"/>
          <p:nvPr/>
        </p:nvSpPr>
        <p:spPr>
          <a:xfrm>
            <a:off x="191344" y="3440864"/>
            <a:ext cx="11897243" cy="1938992"/>
          </a:xfrm>
          <a:prstGeom prst="rect">
            <a:avLst/>
          </a:prstGeom>
          <a:noFill/>
        </p:spPr>
        <p:txBody>
          <a:bodyPr wrap="square" rtlCol="0">
            <a:spAutoFit/>
          </a:bodyPr>
          <a:lstStyle/>
          <a:p>
            <a:r>
              <a:rPr kumimoji="1" lang="ja-JP" altLang="en-US" sz="2400" b="1">
                <a:solidFill>
                  <a:srgbClr val="FF0000"/>
                </a:solidFill>
              </a:rPr>
              <a:t>　蔵書検索（</a:t>
            </a:r>
            <a:r>
              <a:rPr kumimoji="1" lang="en-US" altLang="ja-JP" sz="2400" b="1" dirty="0">
                <a:solidFill>
                  <a:srgbClr val="FF0000"/>
                </a:solidFill>
              </a:rPr>
              <a:t>OPAC</a:t>
            </a:r>
            <a:r>
              <a:rPr kumimoji="1" lang="ja-JP" altLang="en-US" sz="2400" b="1">
                <a:solidFill>
                  <a:srgbClr val="FF0000"/>
                </a:solidFill>
              </a:rPr>
              <a:t>）</a:t>
            </a:r>
            <a:r>
              <a:rPr kumimoji="1" lang="ja-JP" altLang="en-US" sz="2400"/>
              <a:t>：立教大学図書館所蔵</a:t>
            </a:r>
            <a:r>
              <a:rPr kumimoji="1" lang="ja-JP" altLang="en-US" sz="2400" dirty="0"/>
              <a:t>の書籍・</a:t>
            </a:r>
            <a:r>
              <a:rPr kumimoji="1" lang="ja-JP" altLang="en-US" sz="2400"/>
              <a:t>雑誌検索ツール。</a:t>
            </a:r>
            <a:endParaRPr kumimoji="1" lang="en-US" altLang="ja-JP" sz="2400" dirty="0"/>
          </a:p>
          <a:p>
            <a:endParaRPr kumimoji="1" lang="en-US" altLang="ja-JP" sz="2400" dirty="0"/>
          </a:p>
          <a:p>
            <a:r>
              <a:rPr kumimoji="1" lang="ja-JP" altLang="en-US" sz="2400"/>
              <a:t>→探している文献が立教大学図書館に無い場合</a:t>
            </a:r>
            <a:r>
              <a:rPr kumimoji="1" lang="en-US" altLang="ja-JP" sz="2400" dirty="0"/>
              <a:t>…</a:t>
            </a:r>
            <a:r>
              <a:rPr kumimoji="1" lang="ja-JP" altLang="en-US" sz="2400"/>
              <a:t>諦める必要は無し！</a:t>
            </a:r>
            <a:endParaRPr kumimoji="1" lang="en-US" altLang="ja-JP" sz="2400" dirty="0"/>
          </a:p>
          <a:p>
            <a:r>
              <a:rPr kumimoji="1" lang="ja-JP" altLang="en-US" sz="2400"/>
              <a:t>　　山手線コンソーシアムで再度検索！一部他大学の図書館利用も可能！</a:t>
            </a:r>
            <a:endParaRPr kumimoji="1" lang="en-US" altLang="ja-JP" sz="2400" dirty="0"/>
          </a:p>
          <a:p>
            <a:r>
              <a:rPr kumimoji="1" lang="ja-JP" altLang="en-US" sz="2400"/>
              <a:t>　または、有料となるが文献複写・貸借も可能！</a:t>
            </a:r>
            <a:endParaRPr kumimoji="1" lang="en-US" altLang="ja-JP" sz="2400" dirty="0"/>
          </a:p>
        </p:txBody>
      </p:sp>
      <p:sp>
        <p:nvSpPr>
          <p:cNvPr id="8" name="タイトル 1">
            <a:extLst>
              <a:ext uri="{FF2B5EF4-FFF2-40B4-BE49-F238E27FC236}">
                <a16:creationId xmlns:a16="http://schemas.microsoft.com/office/drawing/2014/main" id="{164127BC-6E0F-9C56-7071-582B21AE4F93}"/>
              </a:ext>
            </a:extLst>
          </p:cNvPr>
          <p:cNvSpPr txBox="1">
            <a:spLocks/>
          </p:cNvSpPr>
          <p:nvPr/>
        </p:nvSpPr>
        <p:spPr>
          <a:xfrm>
            <a:off x="1379510" y="1164274"/>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⒋</a:t>
            </a:r>
            <a:r>
              <a:rPr lang="ja-JP" altLang="en-US" sz="4400" b="1"/>
              <a:t>資料の探し方</a:t>
            </a:r>
            <a:r>
              <a:rPr lang="en-US" altLang="ja-JP" sz="4400" b="1" dirty="0"/>
              <a:t>⑵</a:t>
            </a:r>
            <a:endParaRPr lang="ja-JP" altLang="en-US" sz="4400" b="1" dirty="0"/>
          </a:p>
        </p:txBody>
      </p:sp>
      <p:pic>
        <p:nvPicPr>
          <p:cNvPr id="13" name="図 12" descr="グラフィカル ユーザー インターフェイス, アプリケーション&#10;&#10;自動的に生成された説明">
            <a:extLst>
              <a:ext uri="{FF2B5EF4-FFF2-40B4-BE49-F238E27FC236}">
                <a16:creationId xmlns:a16="http://schemas.microsoft.com/office/drawing/2014/main" id="{FB4947E1-2AAC-9317-E0A3-7DD8C892F1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87799" y="2030983"/>
            <a:ext cx="6300788" cy="1398017"/>
          </a:xfrm>
          <a:prstGeom prst="rect">
            <a:avLst/>
          </a:prstGeom>
        </p:spPr>
      </p:pic>
      <p:sp>
        <p:nvSpPr>
          <p:cNvPr id="3" name="テキスト ボックス 2"/>
          <p:cNvSpPr txBox="1"/>
          <p:nvPr/>
        </p:nvSpPr>
        <p:spPr>
          <a:xfrm>
            <a:off x="5653297" y="3156447"/>
            <a:ext cx="6769894" cy="276999"/>
          </a:xfrm>
          <a:prstGeom prst="rect">
            <a:avLst/>
          </a:prstGeom>
          <a:noFill/>
        </p:spPr>
        <p:txBody>
          <a:bodyPr wrap="square" rtlCol="0">
            <a:spAutoFit/>
          </a:bodyPr>
          <a:lstStyle/>
          <a:p>
            <a:pPr algn="ctr"/>
            <a:r>
              <a:rPr lang="ja-JP" altLang="en-US" sz="1200" dirty="0">
                <a:solidFill>
                  <a:schemeClr val="bg1"/>
                </a:solidFill>
                <a:latin typeface="Century" panose="02040604050505020304" pitchFamily="18" charset="0"/>
                <a:ea typeface="ＭＳ 明朝" panose="02020609040205080304" pitchFamily="17" charset="-128"/>
              </a:rPr>
              <a:t>立教</a:t>
            </a:r>
            <a:r>
              <a:rPr lang="ja-JP" altLang="en-US" sz="1200">
                <a:solidFill>
                  <a:schemeClr val="bg1"/>
                </a:solidFill>
                <a:latin typeface="Century" panose="02040604050505020304" pitchFamily="18" charset="0"/>
                <a:ea typeface="ＭＳ 明朝" panose="02020609040205080304" pitchFamily="17" charset="-128"/>
              </a:rPr>
              <a:t>大学図書館</a:t>
            </a:r>
            <a:r>
              <a:rPr lang="en-US" altLang="ja-JP" sz="1200" dirty="0">
                <a:solidFill>
                  <a:schemeClr val="bg1"/>
                </a:solidFill>
                <a:latin typeface="Century" panose="02040604050505020304" pitchFamily="18" charset="0"/>
                <a:ea typeface="ＭＳ 明朝" panose="02020609040205080304" pitchFamily="17" charset="-128"/>
              </a:rPr>
              <a:t>HP</a:t>
            </a:r>
            <a:r>
              <a:rPr lang="ja-JP" altLang="en-US" sz="1200">
                <a:solidFill>
                  <a:schemeClr val="bg1"/>
                </a:solidFill>
                <a:latin typeface="Century" panose="02040604050505020304" pitchFamily="18" charset="0"/>
                <a:ea typeface="ＭＳ 明朝" panose="02020609040205080304" pitchFamily="17" charset="-128"/>
              </a:rPr>
              <a:t>トップページ（</a:t>
            </a:r>
            <a:r>
              <a:rPr lang="de-AT" altLang="ja-JP" sz="1200" dirty="0">
                <a:solidFill>
                  <a:schemeClr val="bg1"/>
                </a:solidFill>
                <a:latin typeface="Century" panose="02040604050505020304" pitchFamily="18" charset="0"/>
                <a:ea typeface="ＭＳ 明朝" panose="02020609040205080304" pitchFamily="17" charset="-128"/>
                <a:hlinkClick r:id="rId4">
                  <a:extLst>
                    <a:ext uri="{A12FA001-AC4F-418D-AE19-62706E023703}">
                      <ahyp:hlinkClr xmlns:ahyp="http://schemas.microsoft.com/office/drawing/2018/hyperlinkcolor" val="tx"/>
                    </a:ext>
                  </a:extLst>
                </a:hlinkClick>
              </a:rPr>
              <a:t>https://library.rikkyo.ac.jp/</a:t>
            </a:r>
            <a:r>
              <a:rPr lang="de-AT" altLang="ja-JP" sz="1200" dirty="0">
                <a:solidFill>
                  <a:schemeClr val="bg1"/>
                </a:solidFill>
                <a:latin typeface="Century" panose="02040604050505020304" pitchFamily="18" charset="0"/>
                <a:ea typeface="ＭＳ 明朝" panose="02020609040205080304" pitchFamily="17" charset="-128"/>
              </a:rPr>
              <a:t> </a:t>
            </a:r>
            <a:r>
              <a:rPr lang="en-US" altLang="ja-JP" sz="1200" dirty="0">
                <a:solidFill>
                  <a:schemeClr val="bg1"/>
                </a:solidFill>
                <a:latin typeface="Century" panose="02040604050505020304" pitchFamily="18" charset="0"/>
                <a:ea typeface="ＭＳ 明朝" panose="02020609040205080304" pitchFamily="17" charset="-128"/>
              </a:rPr>
              <a:t>2024/10/20</a:t>
            </a:r>
            <a:r>
              <a:rPr lang="ja-JP" altLang="en-US" sz="1200">
                <a:solidFill>
                  <a:schemeClr val="bg1"/>
                </a:solidFill>
                <a:latin typeface="Century" panose="02040604050505020304" pitchFamily="18" charset="0"/>
                <a:ea typeface="ＭＳ 明朝" panose="02020609040205080304" pitchFamily="17" charset="-128"/>
              </a:rPr>
              <a:t>閲覧</a:t>
            </a:r>
            <a:r>
              <a:rPr lang="ja-JP" altLang="en-US" sz="1200" dirty="0">
                <a:solidFill>
                  <a:schemeClr val="bg1"/>
                </a:solidFill>
                <a:latin typeface="Century" panose="02040604050505020304" pitchFamily="18" charset="0"/>
                <a:ea typeface="ＭＳ 明朝" panose="02020609040205080304" pitchFamily="17" charset="-128"/>
              </a:rPr>
              <a:t>）を編集</a:t>
            </a:r>
            <a:endParaRPr kumimoji="1" lang="ja-JP" altLang="en-US" sz="1200" dirty="0">
              <a:solidFill>
                <a:schemeClr val="bg1"/>
              </a:solidFill>
              <a:latin typeface="Century" panose="02040604050505020304" pitchFamily="18" charset="0"/>
              <a:ea typeface="ＭＳ 明朝" panose="02020609040205080304" pitchFamily="17" charset="-128"/>
            </a:endParaRPr>
          </a:p>
        </p:txBody>
      </p:sp>
      <p:sp>
        <p:nvSpPr>
          <p:cNvPr id="14" name="フローチャート: 端子 13">
            <a:extLst>
              <a:ext uri="{FF2B5EF4-FFF2-40B4-BE49-F238E27FC236}">
                <a16:creationId xmlns:a16="http://schemas.microsoft.com/office/drawing/2014/main" id="{A3863024-AA67-2226-F39E-47F6EFA4D0B0}"/>
              </a:ext>
            </a:extLst>
          </p:cNvPr>
          <p:cNvSpPr/>
          <p:nvPr/>
        </p:nvSpPr>
        <p:spPr>
          <a:xfrm>
            <a:off x="713419" y="5394587"/>
            <a:ext cx="11089232" cy="504056"/>
          </a:xfrm>
          <a:prstGeom prst="flowChartTerminator">
            <a:avLst/>
          </a:prstGeom>
          <a:solidFill>
            <a:srgbClr val="92D05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i="1" u="sng">
                <a:solidFill>
                  <a:schemeClr val="tx1"/>
                </a:solidFill>
              </a:rPr>
              <a:t>探している文献が見つからない時は、気軽に</a:t>
            </a:r>
            <a:r>
              <a:rPr kumimoji="1" lang="en-US" altLang="ja-JP" sz="2400" i="1" u="sng" dirty="0">
                <a:solidFill>
                  <a:schemeClr val="tx1"/>
                </a:solidFill>
              </a:rPr>
              <a:t>LA</a:t>
            </a:r>
            <a:r>
              <a:rPr kumimoji="1" lang="ja-JP" altLang="en-US" sz="2400" i="1" u="sng">
                <a:solidFill>
                  <a:schemeClr val="tx1"/>
                </a:solidFill>
              </a:rPr>
              <a:t>にご相談ください！</a:t>
            </a:r>
          </a:p>
        </p:txBody>
      </p:sp>
      <p:sp>
        <p:nvSpPr>
          <p:cNvPr id="4" name="スライド番号プレースホルダー 3">
            <a:extLst>
              <a:ext uri="{FF2B5EF4-FFF2-40B4-BE49-F238E27FC236}">
                <a16:creationId xmlns:a16="http://schemas.microsoft.com/office/drawing/2014/main" id="{D39F7EA2-1658-558D-25C0-FC9BAE89286F}"/>
              </a:ext>
            </a:extLst>
          </p:cNvPr>
          <p:cNvSpPr>
            <a:spLocks noGrp="1"/>
          </p:cNvSpPr>
          <p:nvPr>
            <p:ph type="sldNum" sz="quarter" idx="12"/>
          </p:nvPr>
        </p:nvSpPr>
        <p:spPr/>
        <p:txBody>
          <a:bodyPr/>
          <a:lstStyle/>
          <a:p>
            <a:fld id="{7BBC2F71-0BC9-4691-848C-353F74D45889}" type="slidenum">
              <a:rPr kumimoji="1" lang="ja-JP" altLang="en-US" smtClean="0"/>
              <a:t>14</a:t>
            </a:fld>
            <a:endParaRPr kumimoji="1" lang="ja-JP" altLang="en-US"/>
          </a:p>
        </p:txBody>
      </p:sp>
    </p:spTree>
    <p:extLst>
      <p:ext uri="{BB962C8B-B14F-4D97-AF65-F5344CB8AC3E}">
        <p14:creationId xmlns:p14="http://schemas.microsoft.com/office/powerpoint/2010/main" val="135119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descr="グラフィカル ユーザー インターフェイス, アプリケーション&#10;&#10;自動的に生成された説明">
            <a:extLst>
              <a:ext uri="{FF2B5EF4-FFF2-40B4-BE49-F238E27FC236}">
                <a16:creationId xmlns:a16="http://schemas.microsoft.com/office/drawing/2014/main" id="{314C9218-EBB5-A83F-33A1-B11D79E332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7728" y="2907681"/>
            <a:ext cx="7772400" cy="1414489"/>
          </a:xfrm>
          <a:prstGeom prst="rect">
            <a:avLst/>
          </a:prstGeom>
        </p:spPr>
      </p:pic>
      <p:sp>
        <p:nvSpPr>
          <p:cNvPr id="2" name="タイトル 1"/>
          <p:cNvSpPr>
            <a:spLocks noGrp="1"/>
          </p:cNvSpPr>
          <p:nvPr>
            <p:ph type="title"/>
          </p:nvPr>
        </p:nvSpPr>
        <p:spPr>
          <a:xfrm>
            <a:off x="1379510" y="1955121"/>
            <a:ext cx="7772400" cy="868958"/>
          </a:xfrm>
        </p:spPr>
        <p:txBody>
          <a:bodyPr>
            <a:normAutofit/>
          </a:bodyPr>
          <a:lstStyle/>
          <a:p>
            <a:r>
              <a:rPr lang="ja-JP" altLang="en-US" u="sng" dirty="0">
                <a:solidFill>
                  <a:srgbClr val="00B050"/>
                </a:solidFill>
              </a:rPr>
              <a:t>新聞・雑誌記事の検索</a:t>
            </a:r>
            <a:endParaRPr kumimoji="1" lang="ja-JP" altLang="en-US" u="sng" dirty="0">
              <a:solidFill>
                <a:srgbClr val="00B050"/>
              </a:solidFill>
            </a:endParaRPr>
          </a:p>
        </p:txBody>
      </p:sp>
      <p:sp>
        <p:nvSpPr>
          <p:cNvPr id="5" name="コンテンツ プレースホルダー 4"/>
          <p:cNvSpPr>
            <a:spLocks noGrp="1"/>
          </p:cNvSpPr>
          <p:nvPr>
            <p:ph idx="1"/>
          </p:nvPr>
        </p:nvSpPr>
        <p:spPr>
          <a:xfrm>
            <a:off x="1379510" y="2472350"/>
            <a:ext cx="10812490" cy="3692954"/>
          </a:xfrm>
        </p:spPr>
        <p:txBody>
          <a:bodyPr>
            <a:normAutofit fontScale="92500" lnSpcReduction="10000"/>
          </a:bodyPr>
          <a:lstStyle/>
          <a:p>
            <a:pPr marL="0" indent="0">
              <a:buNone/>
            </a:pPr>
            <a:r>
              <a:rPr kumimoji="1" lang="ja-JP" altLang="en-US"/>
              <a:t>図書館のホームページの「データベース」から、各種</a:t>
            </a:r>
            <a:r>
              <a:rPr kumimoji="1" lang="ja-JP" altLang="en-US" dirty="0"/>
              <a:t>新聞・雑誌記事データベースへアクセス</a:t>
            </a:r>
            <a:r>
              <a:rPr kumimoji="1" lang="ja-JP" altLang="en-US"/>
              <a:t>できます。</a:t>
            </a: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a:p>
            <a:pPr marL="0" indent="0">
              <a:buNone/>
            </a:pPr>
            <a:r>
              <a:rPr lang="en" altLang="ja-JP" sz="2000" b="1" dirty="0">
                <a:solidFill>
                  <a:srgbClr val="7030A0"/>
                </a:solidFill>
              </a:rPr>
              <a:t>READ</a:t>
            </a:r>
            <a:r>
              <a:rPr lang="ja-JP" altLang="en" sz="2000" b="1">
                <a:solidFill>
                  <a:srgbClr val="7030A0"/>
                </a:solidFill>
              </a:rPr>
              <a:t>（</a:t>
            </a:r>
            <a:r>
              <a:rPr lang="en" altLang="ja-JP" sz="2000" b="1" dirty="0" err="1">
                <a:solidFill>
                  <a:srgbClr val="7030A0"/>
                </a:solidFill>
              </a:rPr>
              <a:t>Rikkyo</a:t>
            </a:r>
            <a:r>
              <a:rPr lang="en" altLang="ja-JP" sz="2000" b="1" dirty="0">
                <a:solidFill>
                  <a:srgbClr val="7030A0"/>
                </a:solidFill>
              </a:rPr>
              <a:t> Educational and Academic Discovery Service</a:t>
            </a:r>
            <a:r>
              <a:rPr lang="ja-JP" altLang="en" sz="2000" b="1">
                <a:solidFill>
                  <a:srgbClr val="7030A0"/>
                </a:solidFill>
              </a:rPr>
              <a:t>）</a:t>
            </a:r>
            <a:br>
              <a:rPr lang="en-US" altLang="ja-JP" sz="2000" dirty="0"/>
            </a:br>
            <a:r>
              <a:rPr lang="ja-JP" altLang="en-US" sz="2000"/>
              <a:t>：一番右の欄は、立教大学図書館が契約するデータベースの一部をまとめて検索できるツールです。</a:t>
            </a:r>
            <a:br>
              <a:rPr lang="en-US" altLang="ja-JP" sz="2000" dirty="0"/>
            </a:br>
            <a:r>
              <a:rPr lang="ja-JP" altLang="en-US" sz="2000"/>
              <a:t>：一つの検索窓から、図書館リソースを一括で検索することができます。</a:t>
            </a:r>
            <a:endParaRPr lang="en-US" altLang="ja-JP" sz="2000" dirty="0"/>
          </a:p>
          <a:p>
            <a:pPr marL="0" indent="0">
              <a:buNone/>
            </a:pPr>
            <a:r>
              <a:rPr lang="ja-JP" altLang="en-US"/>
              <a:t>：文献・新聞記事・論文などを一挙に検索したい場合には便利！</a:t>
            </a:r>
            <a:endParaRPr lang="en-US" altLang="ja-JP" dirty="0"/>
          </a:p>
          <a:p>
            <a:pPr marL="0" indent="0">
              <a:buNone/>
            </a:pPr>
            <a:endParaRPr kumimoji="1" lang="en-US" altLang="ja-JP" dirty="0"/>
          </a:p>
        </p:txBody>
      </p:sp>
      <p:sp>
        <p:nvSpPr>
          <p:cNvPr id="4" name="タイトル 1">
            <a:extLst>
              <a:ext uri="{FF2B5EF4-FFF2-40B4-BE49-F238E27FC236}">
                <a16:creationId xmlns:a16="http://schemas.microsoft.com/office/drawing/2014/main" id="{87FBE5E9-3890-E375-40B5-21E76EA621DE}"/>
              </a:ext>
            </a:extLst>
          </p:cNvPr>
          <p:cNvSpPr txBox="1">
            <a:spLocks/>
          </p:cNvSpPr>
          <p:nvPr/>
        </p:nvSpPr>
        <p:spPr>
          <a:xfrm>
            <a:off x="1379510" y="1164274"/>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⒋</a:t>
            </a:r>
            <a:r>
              <a:rPr lang="ja-JP" altLang="en-US" sz="4400" b="1"/>
              <a:t>資料の探し方</a:t>
            </a:r>
            <a:r>
              <a:rPr lang="en-US" altLang="ja-JP" sz="4400" b="1" dirty="0"/>
              <a:t>⑶</a:t>
            </a:r>
            <a:endParaRPr lang="ja-JP" altLang="en-US" sz="4400" b="1" dirty="0"/>
          </a:p>
        </p:txBody>
      </p:sp>
      <p:sp>
        <p:nvSpPr>
          <p:cNvPr id="12" name="テキスト ボックス 11">
            <a:extLst>
              <a:ext uri="{FF2B5EF4-FFF2-40B4-BE49-F238E27FC236}">
                <a16:creationId xmlns:a16="http://schemas.microsoft.com/office/drawing/2014/main" id="{3EDED19F-B292-E6E7-93D7-93B3F38CEB4B}"/>
              </a:ext>
            </a:extLst>
          </p:cNvPr>
          <p:cNvSpPr txBox="1"/>
          <p:nvPr/>
        </p:nvSpPr>
        <p:spPr>
          <a:xfrm>
            <a:off x="4148981" y="4043806"/>
            <a:ext cx="6769894" cy="276999"/>
          </a:xfrm>
          <a:prstGeom prst="rect">
            <a:avLst/>
          </a:prstGeom>
          <a:noFill/>
        </p:spPr>
        <p:txBody>
          <a:bodyPr wrap="square" rtlCol="0">
            <a:spAutoFit/>
          </a:bodyPr>
          <a:lstStyle/>
          <a:p>
            <a:pPr algn="ctr"/>
            <a:r>
              <a:rPr lang="ja-JP" altLang="en-US" sz="1200" dirty="0">
                <a:solidFill>
                  <a:schemeClr val="bg1"/>
                </a:solidFill>
                <a:latin typeface="Century" panose="02040604050505020304" pitchFamily="18" charset="0"/>
                <a:ea typeface="ＭＳ 明朝" panose="02020609040205080304" pitchFamily="17" charset="-128"/>
              </a:rPr>
              <a:t>立教</a:t>
            </a:r>
            <a:r>
              <a:rPr lang="ja-JP" altLang="en-US" sz="1200">
                <a:solidFill>
                  <a:schemeClr val="bg1"/>
                </a:solidFill>
                <a:latin typeface="Century" panose="02040604050505020304" pitchFamily="18" charset="0"/>
                <a:ea typeface="ＭＳ 明朝" panose="02020609040205080304" pitchFamily="17" charset="-128"/>
              </a:rPr>
              <a:t>大学図書館</a:t>
            </a:r>
            <a:r>
              <a:rPr lang="en-US" altLang="ja-JP" sz="1200" dirty="0">
                <a:solidFill>
                  <a:schemeClr val="bg1"/>
                </a:solidFill>
                <a:latin typeface="Century" panose="02040604050505020304" pitchFamily="18" charset="0"/>
                <a:ea typeface="ＭＳ 明朝" panose="02020609040205080304" pitchFamily="17" charset="-128"/>
              </a:rPr>
              <a:t>HP</a:t>
            </a:r>
            <a:r>
              <a:rPr lang="ja-JP" altLang="en-US" sz="1200">
                <a:solidFill>
                  <a:schemeClr val="bg1"/>
                </a:solidFill>
                <a:latin typeface="Century" panose="02040604050505020304" pitchFamily="18" charset="0"/>
                <a:ea typeface="ＭＳ 明朝" panose="02020609040205080304" pitchFamily="17" charset="-128"/>
              </a:rPr>
              <a:t>トップページ（</a:t>
            </a:r>
            <a:r>
              <a:rPr lang="de-AT" altLang="ja-JP" sz="1200" dirty="0">
                <a:solidFill>
                  <a:schemeClr val="bg1"/>
                </a:solidFill>
                <a:latin typeface="Century" panose="02040604050505020304" pitchFamily="18" charset="0"/>
                <a:ea typeface="ＭＳ 明朝" panose="02020609040205080304" pitchFamily="17" charset="-128"/>
                <a:hlinkClick r:id="rId4">
                  <a:extLst>
                    <a:ext uri="{A12FA001-AC4F-418D-AE19-62706E023703}">
                      <ahyp:hlinkClr xmlns:ahyp="http://schemas.microsoft.com/office/drawing/2018/hyperlinkcolor" val="tx"/>
                    </a:ext>
                  </a:extLst>
                </a:hlinkClick>
              </a:rPr>
              <a:t>https://library.rikkyo.ac.jp/</a:t>
            </a:r>
            <a:r>
              <a:rPr lang="de-AT" altLang="ja-JP" sz="1200" dirty="0">
                <a:solidFill>
                  <a:schemeClr val="bg1"/>
                </a:solidFill>
                <a:latin typeface="Century" panose="02040604050505020304" pitchFamily="18" charset="0"/>
                <a:ea typeface="ＭＳ 明朝" panose="02020609040205080304" pitchFamily="17" charset="-128"/>
              </a:rPr>
              <a:t> </a:t>
            </a:r>
            <a:r>
              <a:rPr lang="en-US" altLang="ja-JP" sz="1200" dirty="0">
                <a:solidFill>
                  <a:schemeClr val="bg1"/>
                </a:solidFill>
                <a:latin typeface="Century" panose="02040604050505020304" pitchFamily="18" charset="0"/>
                <a:ea typeface="ＭＳ 明朝" panose="02020609040205080304" pitchFamily="17" charset="-128"/>
              </a:rPr>
              <a:t>2024/10/20</a:t>
            </a:r>
            <a:r>
              <a:rPr lang="ja-JP" altLang="en-US" sz="1200">
                <a:solidFill>
                  <a:schemeClr val="bg1"/>
                </a:solidFill>
                <a:latin typeface="Century" panose="02040604050505020304" pitchFamily="18" charset="0"/>
                <a:ea typeface="ＭＳ 明朝" panose="02020609040205080304" pitchFamily="17" charset="-128"/>
              </a:rPr>
              <a:t>閲覧</a:t>
            </a:r>
            <a:r>
              <a:rPr lang="ja-JP" altLang="en-US" sz="1200" dirty="0">
                <a:solidFill>
                  <a:schemeClr val="bg1"/>
                </a:solidFill>
                <a:latin typeface="Century" panose="02040604050505020304" pitchFamily="18" charset="0"/>
                <a:ea typeface="ＭＳ 明朝" panose="02020609040205080304" pitchFamily="17" charset="-128"/>
              </a:rPr>
              <a:t>）を編集</a:t>
            </a:r>
            <a:endParaRPr kumimoji="1" lang="ja-JP" altLang="en-US" sz="1200" dirty="0">
              <a:solidFill>
                <a:schemeClr val="bg1"/>
              </a:solidFill>
              <a:latin typeface="Century" panose="02040604050505020304" pitchFamily="18" charset="0"/>
              <a:ea typeface="ＭＳ 明朝" panose="02020609040205080304" pitchFamily="17" charset="-128"/>
            </a:endParaRPr>
          </a:p>
        </p:txBody>
      </p:sp>
      <p:sp>
        <p:nvSpPr>
          <p:cNvPr id="3" name="スライド番号プレースホルダー 2">
            <a:extLst>
              <a:ext uri="{FF2B5EF4-FFF2-40B4-BE49-F238E27FC236}">
                <a16:creationId xmlns:a16="http://schemas.microsoft.com/office/drawing/2014/main" id="{C068F949-A763-F9F1-6617-7289543AF0DE}"/>
              </a:ext>
            </a:extLst>
          </p:cNvPr>
          <p:cNvSpPr>
            <a:spLocks noGrp="1"/>
          </p:cNvSpPr>
          <p:nvPr>
            <p:ph type="sldNum" sz="quarter" idx="12"/>
          </p:nvPr>
        </p:nvSpPr>
        <p:spPr/>
        <p:txBody>
          <a:bodyPr/>
          <a:lstStyle/>
          <a:p>
            <a:fld id="{7BBC2F71-0BC9-4691-848C-353F74D45889}" type="slidenum">
              <a:rPr kumimoji="1" lang="ja-JP" altLang="en-US" smtClean="0"/>
              <a:t>15</a:t>
            </a:fld>
            <a:endParaRPr kumimoji="1" lang="ja-JP" altLang="en-US"/>
          </a:p>
        </p:txBody>
      </p:sp>
    </p:spTree>
    <p:extLst>
      <p:ext uri="{BB962C8B-B14F-4D97-AF65-F5344CB8AC3E}">
        <p14:creationId xmlns:p14="http://schemas.microsoft.com/office/powerpoint/2010/main" val="949331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415480" y="2024844"/>
            <a:ext cx="7762056" cy="792088"/>
          </a:xfrm>
        </p:spPr>
        <p:txBody>
          <a:bodyPr>
            <a:normAutofit/>
          </a:bodyPr>
          <a:lstStyle/>
          <a:p>
            <a:r>
              <a:rPr lang="ja-JP" altLang="en-US" u="sng" dirty="0">
                <a:solidFill>
                  <a:srgbClr val="00B050"/>
                </a:solidFill>
              </a:rPr>
              <a:t>学外からデータベースを利用する</a:t>
            </a:r>
            <a:endParaRPr kumimoji="1" lang="ja-JP" altLang="en-US" u="sng" dirty="0">
              <a:solidFill>
                <a:srgbClr val="00B050"/>
              </a:solidFill>
            </a:endParaRPr>
          </a:p>
        </p:txBody>
      </p:sp>
      <p:sp>
        <p:nvSpPr>
          <p:cNvPr id="3" name="テキスト ボックス 2"/>
          <p:cNvSpPr txBox="1"/>
          <p:nvPr/>
        </p:nvSpPr>
        <p:spPr>
          <a:xfrm>
            <a:off x="2783632" y="5797766"/>
            <a:ext cx="9724853" cy="338554"/>
          </a:xfrm>
          <a:prstGeom prst="rect">
            <a:avLst/>
          </a:prstGeom>
          <a:noFill/>
        </p:spPr>
        <p:txBody>
          <a:bodyPr wrap="square" rtlCol="0">
            <a:spAutoFit/>
          </a:bodyPr>
          <a:lstStyle/>
          <a:p>
            <a:pPr algn="ctr"/>
            <a:r>
              <a:rPr lang="en-US" altLang="ja-JP" sz="1600" dirty="0">
                <a:latin typeface="Century" panose="02040604050505020304" pitchFamily="18" charset="0"/>
                <a:ea typeface="ＭＳ 明朝" panose="02020609040205080304" pitchFamily="17" charset="-128"/>
              </a:rPr>
              <a:t>RIKKYO SPIRIT</a:t>
            </a:r>
            <a:r>
              <a:rPr lang="ja-JP" altLang="en-US" sz="1600">
                <a:latin typeface="Century" panose="02040604050505020304" pitchFamily="18" charset="0"/>
                <a:ea typeface="ＭＳ 明朝" panose="02020609040205080304" pitchFamily="17" charset="-128"/>
              </a:rPr>
              <a:t>（</a:t>
            </a:r>
            <a:r>
              <a:rPr lang="en" altLang="ja-JP" sz="1600" dirty="0">
                <a:latin typeface="Century" panose="02040604050505020304" pitchFamily="18" charset="0"/>
                <a:ea typeface="ＭＳ 明朝" panose="02020609040205080304" pitchFamily="17" charset="-128"/>
              </a:rPr>
              <a:t>https://spirit.rikkyo.ac.jp/mc/network/intra/SitePages/013.aspx </a:t>
            </a:r>
            <a:r>
              <a:rPr lang="en-US" altLang="ja-JP" sz="1600" dirty="0">
                <a:latin typeface="Century" panose="02040604050505020304" pitchFamily="18" charset="0"/>
                <a:ea typeface="ＭＳ 明朝" panose="02020609040205080304" pitchFamily="17" charset="-128"/>
              </a:rPr>
              <a:t>2024/10/20</a:t>
            </a:r>
            <a:r>
              <a:rPr lang="ja-JP" altLang="en-US" sz="1600">
                <a:latin typeface="Century" panose="02040604050505020304" pitchFamily="18" charset="0"/>
                <a:ea typeface="ＭＳ 明朝" panose="02020609040205080304" pitchFamily="17" charset="-128"/>
              </a:rPr>
              <a:t>閲覧）</a:t>
            </a:r>
            <a:endParaRPr kumimoji="1" lang="ja-JP" altLang="en-US" sz="1600" dirty="0">
              <a:latin typeface="Century" panose="02040604050505020304" pitchFamily="18" charset="0"/>
              <a:ea typeface="ＭＳ 明朝" panose="02020609040205080304" pitchFamily="17" charset="-128"/>
            </a:endParaRPr>
          </a:p>
        </p:txBody>
      </p:sp>
      <p:grpSp>
        <p:nvGrpSpPr>
          <p:cNvPr id="4" name="グループ化 3">
            <a:extLst>
              <a:ext uri="{FF2B5EF4-FFF2-40B4-BE49-F238E27FC236}">
                <a16:creationId xmlns:a16="http://schemas.microsoft.com/office/drawing/2014/main" id="{85107DCF-2C19-227D-1BAF-F98F1FE563C9}"/>
              </a:ext>
            </a:extLst>
          </p:cNvPr>
          <p:cNvGrpSpPr/>
          <p:nvPr/>
        </p:nvGrpSpPr>
        <p:grpSpPr>
          <a:xfrm>
            <a:off x="4153747" y="2534896"/>
            <a:ext cx="7869504" cy="3216329"/>
            <a:chOff x="1898905" y="2734386"/>
            <a:chExt cx="7869504" cy="3216329"/>
          </a:xfrm>
        </p:grpSpPr>
        <p:pic>
          <p:nvPicPr>
            <p:cNvPr id="10" name="図 9">
              <a:extLst>
                <a:ext uri="{FF2B5EF4-FFF2-40B4-BE49-F238E27FC236}">
                  <a16:creationId xmlns:a16="http://schemas.microsoft.com/office/drawing/2014/main" id="{AE8638EE-1FBA-3B4E-B5E4-53FDBA85A6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8905" y="2782363"/>
              <a:ext cx="5046499" cy="3168352"/>
            </a:xfrm>
            <a:prstGeom prst="rect">
              <a:avLst/>
            </a:prstGeom>
            <a:ln>
              <a:solidFill>
                <a:schemeClr val="tx1"/>
              </a:solidFill>
            </a:ln>
          </p:spPr>
        </p:pic>
        <p:sp>
          <p:nvSpPr>
            <p:cNvPr id="11" name="円/楕円 10">
              <a:extLst>
                <a:ext uri="{FF2B5EF4-FFF2-40B4-BE49-F238E27FC236}">
                  <a16:creationId xmlns:a16="http://schemas.microsoft.com/office/drawing/2014/main" id="{3BA21F45-4419-0C40-9718-6BF83B94A634}"/>
                </a:ext>
              </a:extLst>
            </p:cNvPr>
            <p:cNvSpPr/>
            <p:nvPr/>
          </p:nvSpPr>
          <p:spPr>
            <a:xfrm>
              <a:off x="2499641" y="5157192"/>
              <a:ext cx="1922512" cy="576064"/>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四角形吹き出し 11">
              <a:extLst>
                <a:ext uri="{FF2B5EF4-FFF2-40B4-BE49-F238E27FC236}">
                  <a16:creationId xmlns:a16="http://schemas.microsoft.com/office/drawing/2014/main" id="{F47FC243-FE8E-334E-A6C0-F1BB72FF8A97}"/>
                </a:ext>
              </a:extLst>
            </p:cNvPr>
            <p:cNvSpPr/>
            <p:nvPr/>
          </p:nvSpPr>
          <p:spPr>
            <a:xfrm>
              <a:off x="4848340" y="2734386"/>
              <a:ext cx="4920069" cy="3216329"/>
            </a:xfrm>
            <a:prstGeom prst="wedgeRectCallout">
              <a:avLst>
                <a:gd name="adj1" fmla="val -66443"/>
                <a:gd name="adj2" fmla="val 357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664F842A-5D4C-BD4A-B51E-EAD179B7C9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8359" y="2844006"/>
              <a:ext cx="4560029" cy="3043630"/>
            </a:xfrm>
            <a:prstGeom prst="rect">
              <a:avLst/>
            </a:prstGeom>
            <a:ln>
              <a:solidFill>
                <a:schemeClr val="tx1"/>
              </a:solidFill>
            </a:ln>
          </p:spPr>
        </p:pic>
      </p:grpSp>
      <p:sp>
        <p:nvSpPr>
          <p:cNvPr id="14" name="タイトル 1">
            <a:extLst>
              <a:ext uri="{FF2B5EF4-FFF2-40B4-BE49-F238E27FC236}">
                <a16:creationId xmlns:a16="http://schemas.microsoft.com/office/drawing/2014/main" id="{AE343921-53F5-314C-0467-28BF788147B7}"/>
              </a:ext>
            </a:extLst>
          </p:cNvPr>
          <p:cNvSpPr txBox="1">
            <a:spLocks/>
          </p:cNvSpPr>
          <p:nvPr/>
        </p:nvSpPr>
        <p:spPr>
          <a:xfrm>
            <a:off x="1379510" y="1164274"/>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⒋</a:t>
            </a:r>
            <a:r>
              <a:rPr lang="ja-JP" altLang="en-US" sz="4400" b="1"/>
              <a:t>資料の探し方</a:t>
            </a:r>
            <a:r>
              <a:rPr lang="en-US" altLang="ja-JP" sz="4400" b="1" dirty="0"/>
              <a:t>⑷</a:t>
            </a:r>
            <a:endParaRPr lang="ja-JP" altLang="en-US" sz="4400" b="1" dirty="0"/>
          </a:p>
        </p:txBody>
      </p:sp>
      <p:sp>
        <p:nvSpPr>
          <p:cNvPr id="2" name="テキスト ボックス 1"/>
          <p:cNvSpPr txBox="1"/>
          <p:nvPr/>
        </p:nvSpPr>
        <p:spPr>
          <a:xfrm>
            <a:off x="168749" y="2644516"/>
            <a:ext cx="4019611" cy="2677656"/>
          </a:xfrm>
          <a:prstGeom prst="rect">
            <a:avLst/>
          </a:prstGeom>
          <a:noFill/>
        </p:spPr>
        <p:txBody>
          <a:bodyPr wrap="square" rtlCol="0">
            <a:spAutoFit/>
          </a:bodyPr>
          <a:lstStyle/>
          <a:p>
            <a:r>
              <a:rPr lang="ja-JP" altLang="en-US" sz="2400" dirty="0"/>
              <a:t>立教大学が契約しているデータベースに</a:t>
            </a:r>
            <a:r>
              <a:rPr lang="ja-JP" altLang="en-US" sz="2400"/>
              <a:t>は、学外</a:t>
            </a:r>
            <a:r>
              <a:rPr lang="ja-JP" altLang="en-US" sz="2400" dirty="0"/>
              <a:t>からリモートで利用できるものがあります。</a:t>
            </a:r>
            <a:endParaRPr lang="en-US" altLang="ja-JP" sz="2400" dirty="0"/>
          </a:p>
          <a:p>
            <a:r>
              <a:rPr lang="ja-JP" altLang="en-US" sz="2400" dirty="0"/>
              <a:t>以下のページを参考に</a:t>
            </a:r>
            <a:r>
              <a:rPr lang="ja-JP" altLang="en-US" sz="2400" dirty="0">
                <a:solidFill>
                  <a:srgbClr val="FF0000"/>
                </a:solidFill>
              </a:rPr>
              <a:t>プロキシ設定</a:t>
            </a:r>
            <a:r>
              <a:rPr lang="ja-JP" altLang="en-US" sz="2400" dirty="0"/>
              <a:t>を</a:t>
            </a:r>
            <a:r>
              <a:rPr lang="ja-JP" altLang="en-US" sz="2400"/>
              <a:t>行なってからご利用</a:t>
            </a:r>
            <a:r>
              <a:rPr lang="ja-JP" altLang="en-US" sz="2400" dirty="0"/>
              <a:t>ください。</a:t>
            </a:r>
            <a:endParaRPr lang="en-US" altLang="ja-JP" sz="2400" dirty="0"/>
          </a:p>
        </p:txBody>
      </p:sp>
      <p:sp>
        <p:nvSpPr>
          <p:cNvPr id="5" name="スライド番号プレースホルダー 4">
            <a:extLst>
              <a:ext uri="{FF2B5EF4-FFF2-40B4-BE49-F238E27FC236}">
                <a16:creationId xmlns:a16="http://schemas.microsoft.com/office/drawing/2014/main" id="{60E570DC-1B67-D878-A8A1-A3078494883F}"/>
              </a:ext>
            </a:extLst>
          </p:cNvPr>
          <p:cNvSpPr>
            <a:spLocks noGrp="1"/>
          </p:cNvSpPr>
          <p:nvPr>
            <p:ph type="sldNum" sz="quarter" idx="12"/>
          </p:nvPr>
        </p:nvSpPr>
        <p:spPr/>
        <p:txBody>
          <a:bodyPr/>
          <a:lstStyle/>
          <a:p>
            <a:fld id="{7BBC2F71-0BC9-4691-848C-353F74D45889}" type="slidenum">
              <a:rPr kumimoji="1" lang="ja-JP" altLang="en-US" smtClean="0"/>
              <a:t>16</a:t>
            </a:fld>
            <a:endParaRPr kumimoji="1" lang="ja-JP" altLang="en-US"/>
          </a:p>
        </p:txBody>
      </p:sp>
    </p:spTree>
    <p:extLst>
      <p:ext uri="{BB962C8B-B14F-4D97-AF65-F5344CB8AC3E}">
        <p14:creationId xmlns:p14="http://schemas.microsoft.com/office/powerpoint/2010/main" val="1495819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426360" y="2443018"/>
            <a:ext cx="8640960" cy="2007308"/>
          </a:xfrm>
        </p:spPr>
        <p:txBody>
          <a:bodyPr/>
          <a:lstStyle/>
          <a:p>
            <a:pPr marL="0" indent="0">
              <a:buNone/>
            </a:pPr>
            <a:r>
              <a:rPr lang="en-US" altLang="ja-JP" dirty="0"/>
              <a:t>‘AND’ ‘OR’ ‘NOT’</a:t>
            </a:r>
            <a:r>
              <a:rPr lang="ja-JP" altLang="en-US" dirty="0"/>
              <a:t>検索を</a:t>
            </a:r>
            <a:r>
              <a:rPr lang="ja-JP" altLang="en-US"/>
              <a:t>使い、欲しい</a:t>
            </a:r>
            <a:r>
              <a:rPr lang="ja-JP" altLang="en-US" dirty="0"/>
              <a:t>文献・資料を探しましょう。</a:t>
            </a:r>
            <a:endParaRPr lang="en-US" altLang="ja-JP" dirty="0"/>
          </a:p>
          <a:p>
            <a:pPr marL="0" indent="0">
              <a:buNone/>
            </a:pPr>
            <a:r>
              <a:rPr lang="ja-JP" altLang="en-US"/>
              <a:t>　</a:t>
            </a:r>
            <a:r>
              <a:rPr lang="en-US" altLang="ja-JP" dirty="0"/>
              <a:t>#1</a:t>
            </a:r>
            <a:r>
              <a:rPr kumimoji="1" lang="en-US" altLang="ja-JP" dirty="0"/>
              <a:t> AND #2</a:t>
            </a:r>
            <a:r>
              <a:rPr kumimoji="1" lang="ja-JP" altLang="en-US" dirty="0"/>
              <a:t>：</a:t>
            </a:r>
            <a:r>
              <a:rPr lang="en-US" altLang="ja-JP" dirty="0"/>
              <a:t>#1</a:t>
            </a:r>
            <a:r>
              <a:rPr kumimoji="1" lang="ja-JP" altLang="en-US" dirty="0"/>
              <a:t>と</a:t>
            </a:r>
            <a:r>
              <a:rPr lang="en-US" altLang="ja-JP" dirty="0"/>
              <a:t>#2</a:t>
            </a:r>
            <a:r>
              <a:rPr kumimoji="1" lang="ja-JP" altLang="en-US" dirty="0"/>
              <a:t>の両方が含まれるデータを検索</a:t>
            </a:r>
            <a:endParaRPr kumimoji="1" lang="en-US" altLang="ja-JP" dirty="0"/>
          </a:p>
          <a:p>
            <a:pPr marL="0" indent="0">
              <a:buNone/>
            </a:pPr>
            <a:r>
              <a:rPr lang="ja-JP" altLang="en-US"/>
              <a:t>　</a:t>
            </a:r>
            <a:r>
              <a:rPr lang="en-US" altLang="ja-JP" dirty="0"/>
              <a:t>#1 OR #2</a:t>
            </a:r>
            <a:r>
              <a:rPr lang="ja-JP" altLang="en-US" dirty="0"/>
              <a:t>：</a:t>
            </a:r>
            <a:r>
              <a:rPr lang="en-US" altLang="ja-JP" dirty="0"/>
              <a:t>#1</a:t>
            </a:r>
            <a:r>
              <a:rPr lang="ja-JP" altLang="en-US" dirty="0"/>
              <a:t>または</a:t>
            </a:r>
            <a:r>
              <a:rPr lang="en-US" altLang="ja-JP" dirty="0"/>
              <a:t>#2</a:t>
            </a:r>
            <a:r>
              <a:rPr lang="ja-JP" altLang="en-US" dirty="0"/>
              <a:t>のいずれかを含むデータを検索</a:t>
            </a:r>
            <a:endParaRPr lang="en-US" altLang="ja-JP" dirty="0"/>
          </a:p>
          <a:p>
            <a:pPr marL="0" indent="0">
              <a:buNone/>
            </a:pPr>
            <a:r>
              <a:rPr lang="ja-JP" altLang="en-US"/>
              <a:t>　</a:t>
            </a:r>
            <a:r>
              <a:rPr lang="en-US" altLang="ja-JP" dirty="0"/>
              <a:t>#1 NOT #2</a:t>
            </a:r>
            <a:r>
              <a:rPr lang="ja-JP" altLang="en-US" dirty="0"/>
              <a:t>：</a:t>
            </a:r>
            <a:r>
              <a:rPr lang="en-US" altLang="ja-JP" dirty="0"/>
              <a:t>#1</a:t>
            </a:r>
            <a:r>
              <a:rPr lang="ja-JP" altLang="en-US" dirty="0"/>
              <a:t>を含むが、</a:t>
            </a:r>
            <a:r>
              <a:rPr lang="en-US" altLang="ja-JP" dirty="0"/>
              <a:t>#2</a:t>
            </a:r>
            <a:r>
              <a:rPr lang="ja-JP" altLang="en-US" dirty="0"/>
              <a:t>を含まないデータを検索</a:t>
            </a:r>
            <a:endParaRPr lang="en-US" altLang="ja-JP"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4341277"/>
            <a:ext cx="7620000" cy="2076450"/>
          </a:xfrm>
          <a:prstGeom prst="rect">
            <a:avLst/>
          </a:prstGeom>
        </p:spPr>
      </p:pic>
      <p:sp>
        <p:nvSpPr>
          <p:cNvPr id="7" name="テキスト ボックス 6"/>
          <p:cNvSpPr txBox="1"/>
          <p:nvPr/>
        </p:nvSpPr>
        <p:spPr>
          <a:xfrm>
            <a:off x="2286000" y="6417727"/>
            <a:ext cx="7620000" cy="323165"/>
          </a:xfrm>
          <a:prstGeom prst="rect">
            <a:avLst/>
          </a:prstGeom>
          <a:noFill/>
        </p:spPr>
        <p:txBody>
          <a:bodyPr wrap="square" rtlCol="0">
            <a:spAutoFit/>
          </a:bodyPr>
          <a:lstStyle/>
          <a:p>
            <a:r>
              <a:rPr kumimoji="1" lang="ja-JP" altLang="en-US" sz="1500" dirty="0">
                <a:solidFill>
                  <a:schemeClr val="bg1"/>
                </a:solidFill>
                <a:latin typeface="Century" panose="02040604050505020304" pitchFamily="18" charset="0"/>
                <a:ea typeface="ＭＳ 明朝" panose="02020609040205080304" pitchFamily="17" charset="-128"/>
              </a:rPr>
              <a:t>医学誌</a:t>
            </a:r>
            <a:r>
              <a:rPr lang="en-US" altLang="ja-JP" sz="1500" dirty="0">
                <a:solidFill>
                  <a:schemeClr val="bg1"/>
                </a:solidFill>
                <a:latin typeface="Century" panose="02040604050505020304" pitchFamily="18" charset="0"/>
                <a:ea typeface="ＭＳ 明朝" panose="02020609040205080304" pitchFamily="17" charset="-128"/>
              </a:rPr>
              <a:t>W</a:t>
            </a:r>
            <a:r>
              <a:rPr kumimoji="1" lang="en-US" altLang="ja-JP" sz="1500" dirty="0">
                <a:solidFill>
                  <a:schemeClr val="bg1"/>
                </a:solidFill>
                <a:latin typeface="Century" panose="02040604050505020304" pitchFamily="18" charset="0"/>
                <a:ea typeface="ＭＳ 明朝" panose="02020609040205080304" pitchFamily="17" charset="-128"/>
              </a:rPr>
              <a:t>eb HELP</a:t>
            </a:r>
            <a:r>
              <a:rPr kumimoji="1" lang="ja-JP" altLang="en-US" sz="1500" dirty="0">
                <a:solidFill>
                  <a:schemeClr val="bg1"/>
                </a:solidFill>
                <a:latin typeface="Century" panose="02040604050505020304" pitchFamily="18" charset="0"/>
                <a:ea typeface="ＭＳ 明朝" panose="02020609040205080304" pitchFamily="17" charset="-128"/>
              </a:rPr>
              <a:t>（</a:t>
            </a:r>
            <a:r>
              <a:rPr lang="de-AT" altLang="ja-JP" sz="1500" dirty="0">
                <a:solidFill>
                  <a:schemeClr val="bg1"/>
                </a:solidFill>
                <a:latin typeface="Century" panose="02040604050505020304" pitchFamily="18" charset="0"/>
                <a:ea typeface="ＭＳ 明朝" panose="02020609040205080304" pitchFamily="17" charset="-128"/>
              </a:rPr>
              <a:t>http://www.jamas.or.jp/web_help5/</a:t>
            </a:r>
            <a:r>
              <a:rPr lang="ja-JP" altLang="en-US" sz="1500">
                <a:solidFill>
                  <a:schemeClr val="bg1"/>
                </a:solidFill>
                <a:latin typeface="Century" panose="02040604050505020304" pitchFamily="18" charset="0"/>
                <a:ea typeface="ＭＳ 明朝" panose="02020609040205080304" pitchFamily="17" charset="-128"/>
              </a:rPr>
              <a:t> </a:t>
            </a:r>
            <a:r>
              <a:rPr lang="en-US" altLang="ja-JP" sz="1500" dirty="0">
                <a:solidFill>
                  <a:schemeClr val="bg1"/>
                </a:solidFill>
                <a:latin typeface="Century" panose="02040604050505020304" pitchFamily="18" charset="0"/>
                <a:ea typeface="ＭＳ 明朝" panose="02020609040205080304" pitchFamily="17" charset="-128"/>
              </a:rPr>
              <a:t>2017/12/19</a:t>
            </a:r>
            <a:r>
              <a:rPr lang="ja-JP" altLang="en-US" sz="1500">
                <a:solidFill>
                  <a:schemeClr val="bg1"/>
                </a:solidFill>
                <a:latin typeface="Century" panose="02040604050505020304" pitchFamily="18" charset="0"/>
                <a:ea typeface="ＭＳ 明朝" panose="02020609040205080304" pitchFamily="17" charset="-128"/>
              </a:rPr>
              <a:t>閲覧</a:t>
            </a:r>
            <a:r>
              <a:rPr lang="ja-JP" altLang="en-US" sz="1500" dirty="0">
                <a:solidFill>
                  <a:schemeClr val="bg1"/>
                </a:solidFill>
                <a:latin typeface="Century" panose="02040604050505020304" pitchFamily="18" charset="0"/>
                <a:ea typeface="ＭＳ 明朝" panose="02020609040205080304" pitchFamily="17" charset="-128"/>
              </a:rPr>
              <a:t>）より転載</a:t>
            </a:r>
            <a:endParaRPr kumimoji="1" lang="ja-JP" altLang="en-US" sz="1500" dirty="0">
              <a:solidFill>
                <a:schemeClr val="bg1"/>
              </a:solidFill>
              <a:latin typeface="Century" panose="02040604050505020304" pitchFamily="18" charset="0"/>
              <a:ea typeface="ＭＳ 明朝" panose="02020609040205080304" pitchFamily="17" charset="-128"/>
            </a:endParaRPr>
          </a:p>
        </p:txBody>
      </p:sp>
      <p:sp>
        <p:nvSpPr>
          <p:cNvPr id="8" name="正方形/長方形 7"/>
          <p:cNvSpPr/>
          <p:nvPr/>
        </p:nvSpPr>
        <p:spPr>
          <a:xfrm>
            <a:off x="1775520" y="0"/>
            <a:ext cx="6624736"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92D050"/>
              </a:solidFill>
            </a:endParaRPr>
          </a:p>
        </p:txBody>
      </p:sp>
      <p:sp>
        <p:nvSpPr>
          <p:cNvPr id="3" name="スライド番号プレースホルダー 2">
            <a:extLst>
              <a:ext uri="{FF2B5EF4-FFF2-40B4-BE49-F238E27FC236}">
                <a16:creationId xmlns:a16="http://schemas.microsoft.com/office/drawing/2014/main" id="{9049194F-EF1A-F5EB-71C9-60E0BE403CA8}"/>
              </a:ext>
            </a:extLst>
          </p:cNvPr>
          <p:cNvSpPr>
            <a:spLocks noGrp="1"/>
          </p:cNvSpPr>
          <p:nvPr>
            <p:ph type="sldNum" sz="quarter" idx="12"/>
          </p:nvPr>
        </p:nvSpPr>
        <p:spPr/>
        <p:txBody>
          <a:bodyPr/>
          <a:lstStyle/>
          <a:p>
            <a:fld id="{7BBC2F71-0BC9-4691-848C-353F74D45889}" type="slidenum">
              <a:rPr kumimoji="1" lang="ja-JP" altLang="en-US" smtClean="0"/>
              <a:t>17</a:t>
            </a:fld>
            <a:endParaRPr kumimoji="1" lang="ja-JP" altLang="en-US"/>
          </a:p>
        </p:txBody>
      </p:sp>
      <p:sp>
        <p:nvSpPr>
          <p:cNvPr id="9" name="タイトル 1">
            <a:extLst>
              <a:ext uri="{FF2B5EF4-FFF2-40B4-BE49-F238E27FC236}">
                <a16:creationId xmlns:a16="http://schemas.microsoft.com/office/drawing/2014/main" id="{116A0A3E-22FC-182D-F2DA-87FDE35EE252}"/>
              </a:ext>
            </a:extLst>
          </p:cNvPr>
          <p:cNvSpPr txBox="1">
            <a:spLocks/>
          </p:cNvSpPr>
          <p:nvPr/>
        </p:nvSpPr>
        <p:spPr>
          <a:xfrm>
            <a:off x="1379510" y="1164274"/>
            <a:ext cx="975705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⒋</a:t>
            </a:r>
            <a:r>
              <a:rPr lang="ja-JP" altLang="en-US" sz="4400" b="1"/>
              <a:t>資料の探し方</a:t>
            </a:r>
            <a:r>
              <a:rPr lang="en-US" altLang="ja-JP" sz="4400" b="1" dirty="0"/>
              <a:t>⑸</a:t>
            </a:r>
            <a:endParaRPr lang="ja-JP" altLang="en-US" sz="4400" b="1" dirty="0"/>
          </a:p>
        </p:txBody>
      </p:sp>
      <p:sp>
        <p:nvSpPr>
          <p:cNvPr id="10" name="タイトル 5">
            <a:extLst>
              <a:ext uri="{FF2B5EF4-FFF2-40B4-BE49-F238E27FC236}">
                <a16:creationId xmlns:a16="http://schemas.microsoft.com/office/drawing/2014/main" id="{AE5E57A6-AEDF-988D-4827-F650C557044A}"/>
              </a:ext>
            </a:extLst>
          </p:cNvPr>
          <p:cNvSpPr txBox="1">
            <a:spLocks/>
          </p:cNvSpPr>
          <p:nvPr/>
        </p:nvSpPr>
        <p:spPr>
          <a:xfrm>
            <a:off x="1415480" y="2024844"/>
            <a:ext cx="7762056" cy="7920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ja-JP" altLang="en-US" u="sng">
                <a:solidFill>
                  <a:srgbClr val="00B050"/>
                </a:solidFill>
              </a:rPr>
              <a:t>検索の論理演算</a:t>
            </a:r>
            <a:endParaRPr lang="ja-JP" altLang="en-US" u="sng" dirty="0">
              <a:solidFill>
                <a:srgbClr val="00B050"/>
              </a:solidFill>
            </a:endParaRPr>
          </a:p>
        </p:txBody>
      </p:sp>
    </p:spTree>
    <p:extLst>
      <p:ext uri="{BB962C8B-B14F-4D97-AF65-F5344CB8AC3E}">
        <p14:creationId xmlns:p14="http://schemas.microsoft.com/office/powerpoint/2010/main" val="361175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BA89650E-1592-1D48-B6AD-950A63F97B2F}"/>
              </a:ext>
            </a:extLst>
          </p:cNvPr>
          <p:cNvSpPr>
            <a:spLocks noGrp="1"/>
          </p:cNvSpPr>
          <p:nvPr>
            <p:ph idx="1"/>
          </p:nvPr>
        </p:nvSpPr>
        <p:spPr>
          <a:xfrm>
            <a:off x="1379510" y="1916832"/>
            <a:ext cx="10477130" cy="4176464"/>
          </a:xfrm>
        </p:spPr>
        <p:txBody>
          <a:bodyPr>
            <a:normAutofit/>
          </a:bodyPr>
          <a:lstStyle/>
          <a:p>
            <a:pPr marL="0" indent="0">
              <a:buNone/>
            </a:pPr>
            <a:r>
              <a:rPr lang="en-US" altLang="ja-JP" sz="3200" u="sng" dirty="0">
                <a:solidFill>
                  <a:srgbClr val="00B050"/>
                </a:solidFill>
              </a:rPr>
              <a:t>〜</a:t>
            </a:r>
            <a:r>
              <a:rPr lang="ja-JP" altLang="en-US" sz="3200" u="sng" dirty="0">
                <a:solidFill>
                  <a:srgbClr val="00B050"/>
                </a:solidFill>
              </a:rPr>
              <a:t>レポート</a:t>
            </a:r>
            <a:r>
              <a:rPr lang="ja-JP" altLang="en-US" sz="3200" u="sng">
                <a:solidFill>
                  <a:srgbClr val="00B050"/>
                </a:solidFill>
              </a:rPr>
              <a:t>を書く時の心構え</a:t>
            </a:r>
            <a:r>
              <a:rPr lang="en-US" altLang="ja-JP" sz="3200" u="sng" dirty="0">
                <a:solidFill>
                  <a:srgbClr val="00B050"/>
                </a:solidFill>
              </a:rPr>
              <a:t>〜</a:t>
            </a:r>
            <a:endParaRPr lang="en-US" altLang="ja-JP" sz="3200" b="1" u="sng" dirty="0">
              <a:solidFill>
                <a:srgbClr val="00B050"/>
              </a:solidFill>
            </a:endParaRPr>
          </a:p>
          <a:p>
            <a:pPr marL="0" indent="0">
              <a:buNone/>
            </a:pPr>
            <a:r>
              <a:rPr lang="ja-JP" altLang="en-US" sz="2800" b="1" dirty="0">
                <a:solidFill>
                  <a:srgbClr val="0070C0"/>
                </a:solidFill>
              </a:rPr>
              <a:t>「よいレポートを書こう</a:t>
            </a:r>
            <a:r>
              <a:rPr lang="ja-JP" altLang="en-US" sz="2800" b="1">
                <a:solidFill>
                  <a:srgbClr val="0070C0"/>
                </a:solidFill>
              </a:rPr>
              <a:t>！」</a:t>
            </a:r>
            <a:r>
              <a:rPr lang="ja-JP" altLang="en-US" sz="2800"/>
              <a:t>よりも、</a:t>
            </a:r>
            <a:endParaRPr kumimoji="1" lang="en-US" altLang="ja-JP" dirty="0"/>
          </a:p>
          <a:p>
            <a:pPr marL="0" indent="0">
              <a:buNone/>
            </a:pPr>
            <a:r>
              <a:rPr lang="ja-JP" altLang="en-US" sz="2800" b="1" dirty="0">
                <a:solidFill>
                  <a:srgbClr val="FF0000"/>
                </a:solidFill>
              </a:rPr>
              <a:t>「わかりやすいレポートを書こう</a:t>
            </a:r>
            <a:r>
              <a:rPr lang="ja-JP" altLang="en-US" sz="2800" b="1">
                <a:solidFill>
                  <a:srgbClr val="FF0000"/>
                </a:solidFill>
              </a:rPr>
              <a:t>！」</a:t>
            </a:r>
            <a:endParaRPr lang="en-US" altLang="ja-JP" sz="2800" b="1" dirty="0">
              <a:solidFill>
                <a:srgbClr val="FF0000"/>
              </a:solidFill>
            </a:endParaRPr>
          </a:p>
          <a:p>
            <a:pPr marL="0" indent="0">
              <a:buNone/>
            </a:pPr>
            <a:endParaRPr lang="en-US" altLang="ja-JP" dirty="0"/>
          </a:p>
          <a:p>
            <a:pPr marL="0" indent="0" algn="just">
              <a:buNone/>
            </a:pPr>
            <a:r>
              <a:rPr lang="en-US" altLang="ja-JP" sz="2400" dirty="0"/>
              <a:t>※</a:t>
            </a:r>
            <a:r>
              <a:rPr lang="ja-JP" altLang="en-US" sz="2400" dirty="0"/>
              <a:t>文章のわかりやすさとは、単に言葉が単純なことではない！</a:t>
            </a:r>
            <a:endParaRPr lang="en-US" altLang="ja-JP" sz="2400" dirty="0"/>
          </a:p>
          <a:p>
            <a:pPr marL="0" indent="0" algn="just">
              <a:buNone/>
            </a:pPr>
            <a:r>
              <a:rPr lang="ja-JP" altLang="en-US" sz="2400" dirty="0"/>
              <a:t>　</a:t>
            </a:r>
            <a:r>
              <a:rPr lang="ja-JP" altLang="en-US" sz="2400" b="1" dirty="0"/>
              <a:t>話の筋が通っていること、言い換えれば、文章が</a:t>
            </a:r>
            <a:r>
              <a:rPr lang="ja-JP" altLang="en-US" sz="2400" b="1" u="sng" dirty="0"/>
              <a:t>論理的</a:t>
            </a:r>
            <a:r>
              <a:rPr lang="ja-JP" altLang="en-US" sz="2400" b="1"/>
              <a:t>だという</a:t>
            </a:r>
            <a:r>
              <a:rPr lang="ja-JP" altLang="en-US" sz="2400" b="1" dirty="0"/>
              <a:t>こと！</a:t>
            </a:r>
            <a:endParaRPr lang="en-US" altLang="ja-JP" sz="2400" b="1" dirty="0"/>
          </a:p>
        </p:txBody>
      </p:sp>
      <p:sp>
        <p:nvSpPr>
          <p:cNvPr id="5" name="スライド番号プレースホルダー 4">
            <a:extLst>
              <a:ext uri="{FF2B5EF4-FFF2-40B4-BE49-F238E27FC236}">
                <a16:creationId xmlns:a16="http://schemas.microsoft.com/office/drawing/2014/main" id="{9A2E934D-B094-1E61-D361-E6D26F49D20A}"/>
              </a:ext>
            </a:extLst>
          </p:cNvPr>
          <p:cNvSpPr>
            <a:spLocks noGrp="1"/>
          </p:cNvSpPr>
          <p:nvPr>
            <p:ph type="sldNum" sz="quarter" idx="12"/>
          </p:nvPr>
        </p:nvSpPr>
        <p:spPr/>
        <p:txBody>
          <a:bodyPr/>
          <a:lstStyle/>
          <a:p>
            <a:fld id="{7BBC2F71-0BC9-4691-848C-353F74D45889}" type="slidenum">
              <a:rPr kumimoji="1" lang="ja-JP" altLang="en-US" smtClean="0"/>
              <a:t>18</a:t>
            </a:fld>
            <a:endParaRPr kumimoji="1" lang="ja-JP" altLang="en-US"/>
          </a:p>
        </p:txBody>
      </p:sp>
      <p:sp>
        <p:nvSpPr>
          <p:cNvPr id="7" name="タイトル 1">
            <a:extLst>
              <a:ext uri="{FF2B5EF4-FFF2-40B4-BE49-F238E27FC236}">
                <a16:creationId xmlns:a16="http://schemas.microsoft.com/office/drawing/2014/main" id="{EE6B3F8F-CA3D-2F02-9AD9-A2A9994AAADC}"/>
              </a:ext>
            </a:extLst>
          </p:cNvPr>
          <p:cNvSpPr txBox="1">
            <a:spLocks/>
          </p:cNvSpPr>
          <p:nvPr/>
        </p:nvSpPr>
        <p:spPr>
          <a:xfrm>
            <a:off x="1379510" y="1164274"/>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pPr indent="-1080000" algn="just"/>
            <a:r>
              <a:rPr lang="ja-JP" altLang="en-US" b="1"/>
              <a:t>補足</a:t>
            </a:r>
            <a:r>
              <a:rPr lang="en-US" altLang="ja-JP" b="1" dirty="0"/>
              <a:t> </a:t>
            </a:r>
            <a:r>
              <a:rPr lang="ja-JP" altLang="en-US" b="1"/>
              <a:t>読み手に理解してもらえるレポートを書くために</a:t>
            </a:r>
            <a:r>
              <a:rPr lang="en-US" altLang="ja-JP" b="1" dirty="0"/>
              <a:t>⑴</a:t>
            </a:r>
            <a:endParaRPr lang="ja-JP" altLang="en-US" b="1" dirty="0"/>
          </a:p>
        </p:txBody>
      </p:sp>
    </p:spTree>
    <p:extLst>
      <p:ext uri="{BB962C8B-B14F-4D97-AF65-F5344CB8AC3E}">
        <p14:creationId xmlns:p14="http://schemas.microsoft.com/office/powerpoint/2010/main" val="144139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9510" y="1164274"/>
            <a:ext cx="8229600" cy="1143000"/>
          </a:xfrm>
        </p:spPr>
        <p:txBody>
          <a:bodyPr>
            <a:normAutofit/>
          </a:bodyPr>
          <a:lstStyle/>
          <a:p>
            <a:r>
              <a:rPr kumimoji="1" lang="en-US" altLang="ja-JP" sz="4400" b="1" dirty="0"/>
              <a:t>⒈</a:t>
            </a:r>
            <a:r>
              <a:rPr kumimoji="1" lang="ja-JP" altLang="en-US" sz="4400" b="1"/>
              <a:t>レポートとは</a:t>
            </a:r>
            <a:r>
              <a:rPr lang="ja-JP" altLang="en-US" sz="4400" b="1"/>
              <a:t>何か？</a:t>
            </a:r>
            <a:r>
              <a:rPr lang="en-US" altLang="ja-JP" sz="4400" b="1" dirty="0"/>
              <a:t>⑴</a:t>
            </a:r>
            <a:endParaRPr kumimoji="1" lang="ja-JP" altLang="en-US" sz="4400" b="1" dirty="0"/>
          </a:p>
        </p:txBody>
      </p:sp>
      <p:sp>
        <p:nvSpPr>
          <p:cNvPr id="3" name="コンテンツ プレースホルダー 2"/>
          <p:cNvSpPr>
            <a:spLocks noGrp="1"/>
          </p:cNvSpPr>
          <p:nvPr>
            <p:ph idx="1"/>
          </p:nvPr>
        </p:nvSpPr>
        <p:spPr>
          <a:xfrm>
            <a:off x="1199456" y="3590817"/>
            <a:ext cx="10081120" cy="2468209"/>
          </a:xfrm>
        </p:spPr>
        <p:txBody>
          <a:bodyPr>
            <a:normAutofit fontScale="92500"/>
          </a:bodyPr>
          <a:lstStyle/>
          <a:p>
            <a:r>
              <a:rPr lang="ja-JP" altLang="en-US" sz="2800"/>
              <a:t>ある素材（テキスト</a:t>
            </a:r>
            <a:r>
              <a:rPr lang="ja-JP" altLang="en-US" sz="2800" dirty="0"/>
              <a:t>、</a:t>
            </a:r>
            <a:r>
              <a:rPr lang="ja-JP" altLang="en-US" sz="2800"/>
              <a:t>考え方、概念、事件、出来事など）について、自ら思考した過程や途中</a:t>
            </a:r>
            <a:r>
              <a:rPr lang="ja-JP" altLang="en-US" sz="2800" dirty="0"/>
              <a:t>経過を文章に</a:t>
            </a:r>
            <a:r>
              <a:rPr lang="ja-JP" altLang="en-US" sz="2800"/>
              <a:t>したもの。</a:t>
            </a:r>
            <a:endParaRPr lang="en-US" altLang="ja-JP" sz="2800" dirty="0"/>
          </a:p>
          <a:p>
            <a:r>
              <a:rPr lang="ja-JP" altLang="en-US" sz="2800" dirty="0"/>
              <a:t>自分の</a:t>
            </a:r>
            <a:r>
              <a:rPr lang="en-US" altLang="ja-JP" sz="2800" dirty="0"/>
              <a:t>〝</a:t>
            </a:r>
            <a:r>
              <a:rPr lang="ja-JP" altLang="en-US" sz="2800" dirty="0"/>
              <a:t>いいたいこと</a:t>
            </a:r>
            <a:r>
              <a:rPr lang="en-US" altLang="ja-JP" sz="2800" dirty="0"/>
              <a:t>〟</a:t>
            </a:r>
            <a:r>
              <a:rPr lang="ja-JP" altLang="en-US" sz="2800" dirty="0"/>
              <a:t>を第三者</a:t>
            </a:r>
            <a:r>
              <a:rPr lang="ja-JP" altLang="en-US" sz="2800"/>
              <a:t>に伝える、一言で言えば報告書。</a:t>
            </a:r>
            <a:endParaRPr lang="en-US" altLang="ja-JP" sz="2800" dirty="0"/>
          </a:p>
          <a:p>
            <a:r>
              <a:rPr lang="ja-JP" altLang="en-US" sz="2800"/>
              <a:t>重要な点は、感想文とは違うということ！</a:t>
            </a:r>
            <a:endParaRPr lang="en-US" altLang="ja-JP" sz="2800" dirty="0"/>
          </a:p>
        </p:txBody>
      </p:sp>
      <p:sp>
        <p:nvSpPr>
          <p:cNvPr id="7" name="角丸四角形 6"/>
          <p:cNvSpPr/>
          <p:nvPr/>
        </p:nvSpPr>
        <p:spPr>
          <a:xfrm>
            <a:off x="1199456" y="2103791"/>
            <a:ext cx="10081120" cy="132520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just"/>
            <a:r>
              <a:rPr lang="ja-JP" altLang="en-US" sz="2800"/>
              <a:t>自ら</a:t>
            </a:r>
            <a:r>
              <a:rPr lang="ja-JP" altLang="en-US" sz="2800" u="sng" dirty="0"/>
              <a:t>問題を提起</a:t>
            </a:r>
            <a:r>
              <a:rPr lang="ja-JP" altLang="en-US" sz="2800" dirty="0"/>
              <a:t>し、その問題について</a:t>
            </a:r>
            <a:r>
              <a:rPr lang="ja-JP" altLang="en-US" sz="2800" b="1" dirty="0"/>
              <a:t>論理的に説明</a:t>
            </a:r>
            <a:r>
              <a:rPr lang="ja-JP" altLang="en-US" sz="2800" dirty="0"/>
              <a:t>し、</a:t>
            </a:r>
            <a:r>
              <a:rPr lang="ja-JP" altLang="en-US" sz="2800" u="sng" dirty="0"/>
              <a:t>自らの意見</a:t>
            </a:r>
            <a:r>
              <a:rPr lang="ja-JP" altLang="en-US" sz="2800" dirty="0"/>
              <a:t>を</a:t>
            </a:r>
            <a:r>
              <a:rPr lang="ja-JP" altLang="en-US" sz="2800" b="1" dirty="0"/>
              <a:t>客観的に検証可能なかたち</a:t>
            </a:r>
            <a:r>
              <a:rPr lang="ja-JP" altLang="en-US" sz="2800" dirty="0"/>
              <a:t>で</a:t>
            </a:r>
            <a:r>
              <a:rPr lang="ja-JP" altLang="en-US" sz="2800" b="1" u="sng" dirty="0"/>
              <a:t>論証して</a:t>
            </a:r>
            <a:r>
              <a:rPr lang="ja-JP" altLang="en-US" sz="2800" b="1" u="sng"/>
              <a:t>いく</a:t>
            </a:r>
            <a:r>
              <a:rPr lang="ja-JP" altLang="en-US" sz="2800"/>
              <a:t>文章。</a:t>
            </a:r>
            <a:endParaRPr kumimoji="1" lang="ja-JP" altLang="en-US" sz="2800" dirty="0"/>
          </a:p>
        </p:txBody>
      </p:sp>
      <p:sp>
        <p:nvSpPr>
          <p:cNvPr id="4" name="スライド番号プレースホルダー 3">
            <a:extLst>
              <a:ext uri="{FF2B5EF4-FFF2-40B4-BE49-F238E27FC236}">
                <a16:creationId xmlns:a16="http://schemas.microsoft.com/office/drawing/2014/main" id="{AB53C291-D976-1FEF-EF0D-197E017613E7}"/>
              </a:ext>
            </a:extLst>
          </p:cNvPr>
          <p:cNvSpPr>
            <a:spLocks noGrp="1"/>
          </p:cNvSpPr>
          <p:nvPr>
            <p:ph type="sldNum" sz="quarter" idx="12"/>
          </p:nvPr>
        </p:nvSpPr>
        <p:spPr/>
        <p:txBody>
          <a:bodyPr/>
          <a:lstStyle/>
          <a:p>
            <a:fld id="{7BBC2F71-0BC9-4691-848C-353F74D45889}" type="slidenum">
              <a:rPr kumimoji="1" lang="ja-JP" altLang="en-US" smtClean="0"/>
              <a:t>1</a:t>
            </a:fld>
            <a:endParaRPr kumimoji="1" lang="ja-JP" altLang="en-US"/>
          </a:p>
        </p:txBody>
      </p:sp>
    </p:spTree>
    <p:extLst>
      <p:ext uri="{BB962C8B-B14F-4D97-AF65-F5344CB8AC3E}">
        <p14:creationId xmlns:p14="http://schemas.microsoft.com/office/powerpoint/2010/main" val="246013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7D083B2A-BAA6-D24E-9632-D080D7910B54}"/>
              </a:ext>
            </a:extLst>
          </p:cNvPr>
          <p:cNvSpPr>
            <a:spLocks noGrp="1"/>
          </p:cNvSpPr>
          <p:nvPr>
            <p:ph idx="1"/>
          </p:nvPr>
        </p:nvSpPr>
        <p:spPr>
          <a:xfrm>
            <a:off x="1291079" y="1844824"/>
            <a:ext cx="10709577" cy="4248472"/>
          </a:xfrm>
        </p:spPr>
        <p:txBody>
          <a:bodyPr>
            <a:normAutofit fontScale="92500" lnSpcReduction="10000"/>
          </a:bodyPr>
          <a:lstStyle/>
          <a:p>
            <a:pPr marL="0" indent="0">
              <a:buNone/>
            </a:pPr>
            <a:r>
              <a:rPr lang="ja-JP" altLang="en-US" sz="3200" u="sng">
                <a:solidFill>
                  <a:srgbClr val="00B050"/>
                </a:solidFill>
              </a:rPr>
              <a:t>文章のわかりやすさを作るために具体的に意識すること</a:t>
            </a:r>
            <a:endParaRPr lang="en-US" altLang="ja-JP" sz="3200" u="sng" dirty="0">
              <a:solidFill>
                <a:srgbClr val="00B050"/>
              </a:solidFill>
            </a:endParaRPr>
          </a:p>
          <a:p>
            <a:pPr marL="0" indent="0">
              <a:buNone/>
            </a:pPr>
            <a:r>
              <a:rPr lang="ja-JP" altLang="en-US"/>
              <a:t>：</a:t>
            </a:r>
            <a:r>
              <a:rPr lang="ja-JP" altLang="en-US" u="sng"/>
              <a:t>一文</a:t>
            </a:r>
            <a:r>
              <a:rPr lang="ja-JP" altLang="en-US" u="sng" dirty="0"/>
              <a:t>を</a:t>
            </a:r>
            <a:r>
              <a:rPr lang="ja-JP" altLang="en-US" u="sng"/>
              <a:t>短くする</a:t>
            </a:r>
            <a:r>
              <a:rPr lang="ja-JP" altLang="en-US"/>
              <a:t>。無闇に一文を長くしない。</a:t>
            </a:r>
            <a:r>
              <a:rPr lang="ja-JP" altLang="en-US">
                <a:solidFill>
                  <a:srgbClr val="FF0000"/>
                </a:solidFill>
              </a:rPr>
              <a:t>大原則！！</a:t>
            </a:r>
            <a:endParaRPr lang="en-US" altLang="ja-JP" dirty="0">
              <a:solidFill>
                <a:srgbClr val="FF0000"/>
              </a:solidFill>
            </a:endParaRPr>
          </a:p>
          <a:p>
            <a:pPr marL="0" indent="0">
              <a:buNone/>
            </a:pPr>
            <a:r>
              <a:rPr lang="ja-JP" altLang="en-US"/>
              <a:t>　例：「</a:t>
            </a:r>
            <a:r>
              <a:rPr lang="en-US" altLang="ja-JP" dirty="0"/>
              <a:t>〜</a:t>
            </a:r>
            <a:r>
              <a:rPr lang="ja-JP" altLang="en-US"/>
              <a:t>だが、</a:t>
            </a:r>
            <a:r>
              <a:rPr lang="en-US" altLang="ja-JP" dirty="0"/>
              <a:t>〜</a:t>
            </a:r>
            <a:r>
              <a:rPr lang="ja-JP" altLang="en-US"/>
              <a:t>である。」→「</a:t>
            </a:r>
            <a:r>
              <a:rPr lang="en-US" altLang="ja-JP" dirty="0"/>
              <a:t>〜</a:t>
            </a:r>
            <a:r>
              <a:rPr lang="ja-JP" altLang="en-US"/>
              <a:t>である。しかし</a:t>
            </a:r>
            <a:r>
              <a:rPr lang="en-US" altLang="ja-JP" dirty="0"/>
              <a:t>〜</a:t>
            </a:r>
            <a:r>
              <a:rPr lang="ja-JP" altLang="en-US"/>
              <a:t>である。」</a:t>
            </a:r>
            <a:endParaRPr lang="en-US" altLang="ja-JP" dirty="0"/>
          </a:p>
          <a:p>
            <a:pPr marL="0" indent="0">
              <a:buNone/>
            </a:pPr>
            <a:r>
              <a:rPr lang="ja-JP" altLang="en-US"/>
              <a:t>：話し言葉や口語ではなく、書き言葉、文語で書く。</a:t>
            </a:r>
            <a:endParaRPr lang="en-US" altLang="ja-JP" dirty="0"/>
          </a:p>
          <a:p>
            <a:pPr marL="0" indent="0">
              <a:buNone/>
            </a:pPr>
            <a:r>
              <a:rPr lang="ja-JP" altLang="en-US"/>
              <a:t>　例：「</a:t>
            </a:r>
            <a:r>
              <a:rPr lang="en-US" altLang="ja-JP" dirty="0"/>
              <a:t>〜</a:t>
            </a:r>
            <a:r>
              <a:rPr lang="ja-JP" altLang="en-US"/>
              <a:t>です。」→「</a:t>
            </a:r>
            <a:r>
              <a:rPr lang="en-US" altLang="ja-JP" dirty="0"/>
              <a:t>〜</a:t>
            </a:r>
            <a:r>
              <a:rPr lang="ja-JP" altLang="en-US"/>
              <a:t>である。」その他、レポートに適した言葉を使う。</a:t>
            </a:r>
            <a:endParaRPr lang="en-US" altLang="ja-JP" dirty="0"/>
          </a:p>
          <a:p>
            <a:pPr marL="0" indent="0">
              <a:buNone/>
            </a:pPr>
            <a:r>
              <a:rPr lang="ja-JP" altLang="en-US"/>
              <a:t>：主語と述語の関係を明確にする。修飾語がどの語にかかるのかにも注意！</a:t>
            </a:r>
            <a:endParaRPr lang="en-US" altLang="ja-JP" dirty="0"/>
          </a:p>
          <a:p>
            <a:pPr marL="0" indent="0">
              <a:buNone/>
            </a:pPr>
            <a:r>
              <a:rPr lang="ja-JP" altLang="en-US"/>
              <a:t>：曖昧な言葉を避ける。言葉を厳密に使って、論述していく。</a:t>
            </a:r>
            <a:endParaRPr lang="en-US" altLang="ja-JP" dirty="0"/>
          </a:p>
          <a:p>
            <a:pPr marL="0" indent="0">
              <a:buNone/>
            </a:pPr>
            <a:r>
              <a:rPr lang="ja-JP" altLang="en-US"/>
              <a:t>：</a:t>
            </a:r>
            <a:r>
              <a:rPr lang="ja-JP" altLang="en-US" u="sng"/>
              <a:t>文章を書き終わったら、自分の文章を読者の視点から読んでみて、客観的となっているか、</a:t>
            </a:r>
            <a:endParaRPr lang="en-US" altLang="ja-JP" u="sng" dirty="0"/>
          </a:p>
          <a:p>
            <a:pPr marL="0" indent="0">
              <a:buNone/>
            </a:pPr>
            <a:r>
              <a:rPr lang="ja-JP" altLang="en-US"/>
              <a:t>　</a:t>
            </a:r>
            <a:r>
              <a:rPr lang="ja-JP" altLang="en-US" u="sng"/>
              <a:t>論理的になっているかを確認する</a:t>
            </a:r>
            <a:r>
              <a:rPr lang="ja-JP" altLang="en-US"/>
              <a:t>。</a:t>
            </a:r>
            <a:r>
              <a:rPr lang="ja-JP" altLang="en-US" b="1">
                <a:solidFill>
                  <a:srgbClr val="FF0000"/>
                </a:solidFill>
              </a:rPr>
              <a:t>これが一番重要！！</a:t>
            </a:r>
            <a:endParaRPr lang="en-US" altLang="ja-JP" b="1" dirty="0">
              <a:solidFill>
                <a:srgbClr val="FF0000"/>
              </a:solidFill>
            </a:endParaRPr>
          </a:p>
        </p:txBody>
      </p:sp>
      <p:sp>
        <p:nvSpPr>
          <p:cNvPr id="6" name="スライド番号プレースホルダー 5">
            <a:extLst>
              <a:ext uri="{FF2B5EF4-FFF2-40B4-BE49-F238E27FC236}">
                <a16:creationId xmlns:a16="http://schemas.microsoft.com/office/drawing/2014/main" id="{D9F16479-0D29-9CC3-CB92-FD558B300157}"/>
              </a:ext>
            </a:extLst>
          </p:cNvPr>
          <p:cNvSpPr>
            <a:spLocks noGrp="1"/>
          </p:cNvSpPr>
          <p:nvPr>
            <p:ph type="sldNum" sz="quarter" idx="12"/>
          </p:nvPr>
        </p:nvSpPr>
        <p:spPr/>
        <p:txBody>
          <a:bodyPr/>
          <a:lstStyle/>
          <a:p>
            <a:fld id="{7BBC2F71-0BC9-4691-848C-353F74D45889}" type="slidenum">
              <a:rPr kumimoji="1" lang="ja-JP" altLang="en-US" smtClean="0"/>
              <a:t>19</a:t>
            </a:fld>
            <a:endParaRPr kumimoji="1" lang="ja-JP" altLang="en-US"/>
          </a:p>
        </p:txBody>
      </p:sp>
      <p:sp>
        <p:nvSpPr>
          <p:cNvPr id="3" name="タイトル 1">
            <a:extLst>
              <a:ext uri="{FF2B5EF4-FFF2-40B4-BE49-F238E27FC236}">
                <a16:creationId xmlns:a16="http://schemas.microsoft.com/office/drawing/2014/main" id="{5C071DB8-252A-FAB8-FC41-3B81CD682C2B}"/>
              </a:ext>
            </a:extLst>
          </p:cNvPr>
          <p:cNvSpPr txBox="1">
            <a:spLocks/>
          </p:cNvSpPr>
          <p:nvPr/>
        </p:nvSpPr>
        <p:spPr>
          <a:xfrm>
            <a:off x="1379510" y="1164274"/>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pPr indent="-1080000" algn="just"/>
            <a:r>
              <a:rPr lang="ja-JP" altLang="en-US" b="1"/>
              <a:t>補足</a:t>
            </a:r>
            <a:r>
              <a:rPr lang="en-US" altLang="ja-JP" b="1" dirty="0"/>
              <a:t> </a:t>
            </a:r>
            <a:r>
              <a:rPr lang="ja-JP" altLang="en-US" b="1"/>
              <a:t>読み手に理解してもらえるレポートを書くために</a:t>
            </a:r>
            <a:r>
              <a:rPr lang="en-US" altLang="ja-JP" b="1" dirty="0"/>
              <a:t>⑵</a:t>
            </a:r>
            <a:endParaRPr lang="ja-JP" altLang="en-US" b="1" dirty="0"/>
          </a:p>
        </p:txBody>
      </p:sp>
    </p:spTree>
    <p:extLst>
      <p:ext uri="{BB962C8B-B14F-4D97-AF65-F5344CB8AC3E}">
        <p14:creationId xmlns:p14="http://schemas.microsoft.com/office/powerpoint/2010/main" val="3598758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5BF9512A-9B09-2A49-8C93-981AE5F402EF}"/>
              </a:ext>
            </a:extLst>
          </p:cNvPr>
          <p:cNvSpPr>
            <a:spLocks noGrp="1"/>
          </p:cNvSpPr>
          <p:nvPr>
            <p:ph idx="1"/>
          </p:nvPr>
        </p:nvSpPr>
        <p:spPr>
          <a:xfrm>
            <a:off x="1379510" y="1844825"/>
            <a:ext cx="10812490" cy="4236230"/>
          </a:xfrm>
        </p:spPr>
        <p:txBody>
          <a:bodyPr>
            <a:noAutofit/>
          </a:bodyPr>
          <a:lstStyle/>
          <a:p>
            <a:pPr marL="0" indent="0">
              <a:buNone/>
            </a:pPr>
            <a:r>
              <a:rPr lang="ja-JP" altLang="en-US" sz="3200" u="sng">
                <a:solidFill>
                  <a:srgbClr val="00B050"/>
                </a:solidFill>
              </a:rPr>
              <a:t>レポートを書く際の全般的に注意すること</a:t>
            </a:r>
            <a:endParaRPr lang="en-US" altLang="ja-JP" sz="3200" u="sng" dirty="0">
              <a:solidFill>
                <a:srgbClr val="00B050"/>
              </a:solidFill>
            </a:endParaRPr>
          </a:p>
          <a:p>
            <a:pPr marL="0" indent="0">
              <a:buNone/>
            </a:pPr>
            <a:r>
              <a:rPr lang="ja-JP" altLang="en-US" sz="2400"/>
              <a:t>：引用</a:t>
            </a:r>
            <a:r>
              <a:rPr lang="en-US" altLang="ja-JP" sz="2400" dirty="0"/>
              <a:t>/</a:t>
            </a:r>
            <a:r>
              <a:rPr lang="ja-JP" altLang="en-US" sz="2400"/>
              <a:t>参照は慎重に、正確に行う！！</a:t>
            </a:r>
            <a:endParaRPr lang="en-US" altLang="ja-JP" sz="2400" dirty="0"/>
          </a:p>
          <a:p>
            <a:pPr marL="0" indent="0">
              <a:buNone/>
            </a:pPr>
            <a:r>
              <a:rPr lang="ja-JP" altLang="en-US" sz="2400"/>
              <a:t>　→自らの意見を客観的に検証可能なかたちで論証していく文章であるレ</a:t>
            </a:r>
            <a:endParaRPr lang="en-US" altLang="ja-JP" sz="2400" dirty="0"/>
          </a:p>
          <a:p>
            <a:pPr marL="0" indent="0">
              <a:buNone/>
            </a:pPr>
            <a:r>
              <a:rPr lang="ja-JP" altLang="en-US" sz="2400"/>
              <a:t>　　ポートを書く際に、自らの意見を裏付ける根拠が必要。</a:t>
            </a:r>
            <a:endParaRPr lang="en-US" altLang="ja-JP" sz="2400" dirty="0"/>
          </a:p>
          <a:p>
            <a:pPr marL="0" indent="0">
              <a:buNone/>
            </a:pPr>
            <a:r>
              <a:rPr lang="ja-JP" altLang="en-US" sz="2400"/>
              <a:t>　→そうした際に、学術書籍、論文、新聞記事、データなどから引用をした</a:t>
            </a:r>
            <a:endParaRPr lang="en-US" altLang="ja-JP" sz="2400" dirty="0"/>
          </a:p>
          <a:p>
            <a:pPr marL="0" indent="0">
              <a:buNone/>
            </a:pPr>
            <a:r>
              <a:rPr lang="ja-JP" altLang="en-US" sz="2400"/>
              <a:t>　　り参照をしたりする必要がある。</a:t>
            </a:r>
            <a:r>
              <a:rPr lang="ja-JP" altLang="en-US" sz="2400" u="sng"/>
              <a:t>引用</a:t>
            </a:r>
            <a:r>
              <a:rPr lang="en-US" altLang="ja-JP" sz="2400" u="sng" dirty="0"/>
              <a:t>/</a:t>
            </a:r>
            <a:r>
              <a:rPr lang="ja-JP" altLang="en-US" sz="2400" u="sng"/>
              <a:t>参照を</a:t>
            </a:r>
            <a:r>
              <a:rPr lang="ja-JP" altLang="en-US" sz="2400" b="1" u="sng"/>
              <a:t>慎重に</a:t>
            </a:r>
            <a:r>
              <a:rPr lang="ja-JP" altLang="en-US" sz="2400" u="sng"/>
              <a:t>、</a:t>
            </a:r>
            <a:r>
              <a:rPr lang="ja-JP" altLang="en-US" sz="2400" b="1" u="sng"/>
              <a:t>正確に</a:t>
            </a:r>
            <a:r>
              <a:rPr lang="ja-JP" altLang="en-US" sz="2400" u="sng"/>
              <a:t>行う</a:t>
            </a:r>
            <a:r>
              <a:rPr lang="ja-JP" altLang="en-US" sz="2400"/>
              <a:t>。</a:t>
            </a:r>
            <a:endParaRPr lang="en-US" altLang="ja-JP" sz="2400" dirty="0"/>
          </a:p>
          <a:p>
            <a:pPr marL="0" indent="0">
              <a:buNone/>
            </a:pPr>
            <a:r>
              <a:rPr lang="ja-JP" altLang="en-US" sz="2400"/>
              <a:t>　</a:t>
            </a:r>
            <a:r>
              <a:rPr lang="ja-JP" altLang="en-US" sz="2400" b="1">
                <a:solidFill>
                  <a:srgbClr val="FF0000"/>
                </a:solidFill>
              </a:rPr>
              <a:t>⇨他人の文章</a:t>
            </a:r>
            <a:r>
              <a:rPr lang="en-US" altLang="ja-JP" sz="2400" b="1" dirty="0">
                <a:solidFill>
                  <a:srgbClr val="FF0000"/>
                </a:solidFill>
              </a:rPr>
              <a:t>/</a:t>
            </a:r>
            <a:r>
              <a:rPr lang="ja-JP" altLang="en-US" sz="2400" b="1">
                <a:solidFill>
                  <a:srgbClr val="FF0000"/>
                </a:solidFill>
              </a:rPr>
              <a:t>著作物から出典を示さずに引用をすると、盗用になる。</a:t>
            </a:r>
            <a:endParaRPr lang="en-US" altLang="ja-JP" sz="2400" b="1" dirty="0">
              <a:solidFill>
                <a:srgbClr val="FF0000"/>
              </a:solidFill>
            </a:endParaRPr>
          </a:p>
        </p:txBody>
      </p:sp>
      <p:sp>
        <p:nvSpPr>
          <p:cNvPr id="6" name="スライド番号プレースホルダー 5">
            <a:extLst>
              <a:ext uri="{FF2B5EF4-FFF2-40B4-BE49-F238E27FC236}">
                <a16:creationId xmlns:a16="http://schemas.microsoft.com/office/drawing/2014/main" id="{17E8A440-5F2C-A962-153E-00697D5644B4}"/>
              </a:ext>
            </a:extLst>
          </p:cNvPr>
          <p:cNvSpPr>
            <a:spLocks noGrp="1"/>
          </p:cNvSpPr>
          <p:nvPr>
            <p:ph type="sldNum" sz="quarter" idx="12"/>
          </p:nvPr>
        </p:nvSpPr>
        <p:spPr/>
        <p:txBody>
          <a:bodyPr/>
          <a:lstStyle/>
          <a:p>
            <a:fld id="{7BBC2F71-0BC9-4691-848C-353F74D45889}" type="slidenum">
              <a:rPr kumimoji="1" lang="ja-JP" altLang="en-US" smtClean="0"/>
              <a:t>20</a:t>
            </a:fld>
            <a:endParaRPr kumimoji="1" lang="ja-JP" altLang="en-US"/>
          </a:p>
        </p:txBody>
      </p:sp>
      <p:sp>
        <p:nvSpPr>
          <p:cNvPr id="3" name="タイトル 1">
            <a:extLst>
              <a:ext uri="{FF2B5EF4-FFF2-40B4-BE49-F238E27FC236}">
                <a16:creationId xmlns:a16="http://schemas.microsoft.com/office/drawing/2014/main" id="{3C7BB243-D966-CF0A-7542-80B3B5E49F91}"/>
              </a:ext>
            </a:extLst>
          </p:cNvPr>
          <p:cNvSpPr txBox="1">
            <a:spLocks/>
          </p:cNvSpPr>
          <p:nvPr/>
        </p:nvSpPr>
        <p:spPr>
          <a:xfrm>
            <a:off x="1379510" y="1164274"/>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pPr indent="-1080000" algn="just"/>
            <a:r>
              <a:rPr lang="ja-JP" altLang="en-US" b="1"/>
              <a:t>補足</a:t>
            </a:r>
            <a:r>
              <a:rPr lang="en-US" altLang="ja-JP" b="1" dirty="0"/>
              <a:t> </a:t>
            </a:r>
            <a:r>
              <a:rPr lang="ja-JP" altLang="en-US" b="1"/>
              <a:t>読み手に理解してもらえるレポートを書くために</a:t>
            </a:r>
            <a:r>
              <a:rPr lang="en-US" altLang="ja-JP" b="1" dirty="0"/>
              <a:t>⑶</a:t>
            </a:r>
            <a:endParaRPr lang="ja-JP" altLang="en-US" b="1" dirty="0"/>
          </a:p>
        </p:txBody>
      </p:sp>
    </p:spTree>
    <p:extLst>
      <p:ext uri="{BB962C8B-B14F-4D97-AF65-F5344CB8AC3E}">
        <p14:creationId xmlns:p14="http://schemas.microsoft.com/office/powerpoint/2010/main" val="21216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406118EA-68D6-4A8B-B7E3-1374BF250F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8529" y="2501947"/>
            <a:ext cx="1300769" cy="1300769"/>
          </a:xfrm>
          <a:prstGeom prst="rect">
            <a:avLst/>
          </a:prstGeom>
        </p:spPr>
      </p:pic>
      <p:sp>
        <p:nvSpPr>
          <p:cNvPr id="7" name="タイトル 1">
            <a:extLst>
              <a:ext uri="{FF2B5EF4-FFF2-40B4-BE49-F238E27FC236}">
                <a16:creationId xmlns:a16="http://schemas.microsoft.com/office/drawing/2014/main" id="{C4C7556D-E361-43BE-A4E9-132B909D8219}"/>
              </a:ext>
            </a:extLst>
          </p:cNvPr>
          <p:cNvSpPr>
            <a:spLocks noGrp="1"/>
          </p:cNvSpPr>
          <p:nvPr/>
        </p:nvSpPr>
        <p:spPr>
          <a:xfrm>
            <a:off x="2882687" y="719749"/>
            <a:ext cx="6272454" cy="1782198"/>
          </a:xfrm>
          <a:prstGeom prst="rect">
            <a:avLst/>
          </a:prstGeom>
        </p:spPr>
        <p:txBody>
          <a:bodyPr bIns="68580" anchor="b" anchorCtr="0">
            <a:normAutofit fontScale="97500"/>
          </a:bodyPr>
          <a:lstStyle>
            <a:lvl1pPr algn="l" rtl="0" eaLnBrk="1" latinLnBrk="0" hangingPunct="1">
              <a:spcBef>
                <a:spcPct val="0"/>
              </a:spcBef>
              <a:buNone/>
              <a:defRPr kumimoji="1" sz="4000" kern="1200">
                <a:solidFill>
                  <a:schemeClr val="tx2"/>
                </a:solidFill>
                <a:latin typeface="+mj-lt"/>
                <a:ea typeface="+mj-ea"/>
                <a:cs typeface="+mj-cs"/>
              </a:defRPr>
            </a:lvl1pPr>
          </a:lstStyle>
          <a:p>
            <a:pPr algn="ctr"/>
            <a:r>
              <a:rPr lang="ja-JP" altLang="en-US" sz="3600" dirty="0"/>
              <a:t>ありがとうございました！</a:t>
            </a:r>
            <a:br>
              <a:rPr lang="en-US" altLang="ja-JP" sz="3600" dirty="0"/>
            </a:br>
            <a:r>
              <a:rPr lang="ja-JP" altLang="en-US" sz="3600" dirty="0"/>
              <a:t>質問があれば、</a:t>
            </a:r>
            <a:br>
              <a:rPr lang="en-US" altLang="ja-JP" sz="3600" dirty="0"/>
            </a:br>
            <a:r>
              <a:rPr lang="ja-JP" altLang="en-US" sz="3600" dirty="0"/>
              <a:t>ラーニングアドバイザーへ！</a:t>
            </a:r>
            <a:endParaRPr lang="ja-JP" altLang="en-US" sz="1500" dirty="0"/>
          </a:p>
        </p:txBody>
      </p:sp>
      <p:sp>
        <p:nvSpPr>
          <p:cNvPr id="2" name="テキスト ボックス 1">
            <a:extLst>
              <a:ext uri="{FF2B5EF4-FFF2-40B4-BE49-F238E27FC236}">
                <a16:creationId xmlns:a16="http://schemas.microsoft.com/office/drawing/2014/main" id="{12C0CB28-4DB1-4C5C-BB84-CAE19434748C}"/>
              </a:ext>
            </a:extLst>
          </p:cNvPr>
          <p:cNvSpPr txBox="1"/>
          <p:nvPr/>
        </p:nvSpPr>
        <p:spPr>
          <a:xfrm>
            <a:off x="4961552" y="3802716"/>
            <a:ext cx="2114722" cy="300082"/>
          </a:xfrm>
          <a:prstGeom prst="rect">
            <a:avLst/>
          </a:prstGeom>
          <a:noFill/>
        </p:spPr>
        <p:txBody>
          <a:bodyPr wrap="square" rtlCol="0">
            <a:spAutoFit/>
          </a:bodyPr>
          <a:lstStyle/>
          <a:p>
            <a:pPr algn="ctr"/>
            <a:r>
              <a:rPr lang="en-US" altLang="ja-JP" sz="1350" dirty="0">
                <a:solidFill>
                  <a:srgbClr val="1F497D"/>
                </a:solidFill>
                <a:latin typeface="Arial" panose="020B0604020202020204" pitchFamily="34" charset="0"/>
                <a:ea typeface="HGｺﾞｼｯｸE" panose="020B0909000000000000" pitchFamily="49" charset="-128"/>
                <a:cs typeface="Arial" panose="020B0604020202020204" pitchFamily="34" charset="0"/>
              </a:rPr>
              <a:t>http://s.rikkyo.ac.jp/LA</a:t>
            </a:r>
            <a:endParaRPr lang="ja-JP" altLang="en-US" sz="1350" dirty="0">
              <a:solidFill>
                <a:srgbClr val="1F497D"/>
              </a:solidFill>
              <a:latin typeface="Arial" panose="020B0604020202020204" pitchFamily="34" charset="0"/>
              <a:cs typeface="Arial" panose="020B0604020202020204" pitchFamily="34" charset="0"/>
            </a:endParaRPr>
          </a:p>
        </p:txBody>
      </p:sp>
      <p:sp>
        <p:nvSpPr>
          <p:cNvPr id="5" name="角丸四角形 6">
            <a:extLst>
              <a:ext uri="{FF2B5EF4-FFF2-40B4-BE49-F238E27FC236}">
                <a16:creationId xmlns:a16="http://schemas.microsoft.com/office/drawing/2014/main" id="{DC229E20-69C7-45A3-90FE-36C6C9C6484B}"/>
              </a:ext>
            </a:extLst>
          </p:cNvPr>
          <p:cNvSpPr/>
          <p:nvPr/>
        </p:nvSpPr>
        <p:spPr>
          <a:xfrm>
            <a:off x="2882686" y="4284145"/>
            <a:ext cx="6813713" cy="1593127"/>
          </a:xfrm>
          <a:prstGeom prst="roundRect">
            <a:avLst>
              <a:gd name="adj" fmla="val 4463"/>
            </a:avLst>
          </a:prstGeom>
          <a:noFill/>
          <a:ln w="28575">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a:p>
        </p:txBody>
      </p:sp>
      <p:sp>
        <p:nvSpPr>
          <p:cNvPr id="6" name="タイトル 1">
            <a:extLst>
              <a:ext uri="{FF2B5EF4-FFF2-40B4-BE49-F238E27FC236}">
                <a16:creationId xmlns:a16="http://schemas.microsoft.com/office/drawing/2014/main" id="{7D7583C2-7D89-4EA2-94CB-2751FCE6B73D}"/>
              </a:ext>
            </a:extLst>
          </p:cNvPr>
          <p:cNvSpPr txBox="1">
            <a:spLocks/>
          </p:cNvSpPr>
          <p:nvPr/>
        </p:nvSpPr>
        <p:spPr>
          <a:xfrm>
            <a:off x="2984436" y="4732187"/>
            <a:ext cx="5078205" cy="742596"/>
          </a:xfrm>
          <a:prstGeom prst="rect">
            <a:avLst/>
          </a:prstGeom>
        </p:spPr>
        <p:txBody>
          <a:bodyPr bIns="68580" anchor="b" anchorCtr="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latin typeface="+mj-ea"/>
                <a:ea typeface="+mj-ea"/>
              </a:rPr>
              <a:t>本日のセミナーはいかがでしたか？</a:t>
            </a:r>
            <a:endParaRPr lang="en-US" altLang="ja-JP" sz="2400" b="1" dirty="0">
              <a:latin typeface="+mj-ea"/>
              <a:ea typeface="+mj-ea"/>
            </a:endParaRPr>
          </a:p>
          <a:p>
            <a:r>
              <a:rPr lang="ja-JP" altLang="en-US" sz="2400" b="1" u="sng" dirty="0">
                <a:solidFill>
                  <a:srgbClr val="FF0000"/>
                </a:solidFill>
                <a:latin typeface="+mj-ea"/>
                <a:ea typeface="+mj-ea"/>
              </a:rPr>
              <a:t>アンケート</a:t>
            </a:r>
            <a:r>
              <a:rPr lang="ja-JP" altLang="en-US" sz="2400" b="1" dirty="0">
                <a:latin typeface="+mj-ea"/>
                <a:ea typeface="+mj-ea"/>
              </a:rPr>
              <a:t>にご協力ください</a:t>
            </a:r>
          </a:p>
        </p:txBody>
      </p:sp>
      <p:pic>
        <p:nvPicPr>
          <p:cNvPr id="4" name="図 3">
            <a:extLst>
              <a:ext uri="{FF2B5EF4-FFF2-40B4-BE49-F238E27FC236}">
                <a16:creationId xmlns:a16="http://schemas.microsoft.com/office/drawing/2014/main" id="{8927D23C-C728-499B-92A9-CBD55E43AACF}"/>
              </a:ext>
            </a:extLst>
          </p:cNvPr>
          <p:cNvPicPr>
            <a:picLocks noChangeAspect="1"/>
          </p:cNvPicPr>
          <p:nvPr/>
        </p:nvPicPr>
        <p:blipFill>
          <a:blip r:embed="rId4"/>
          <a:stretch>
            <a:fillRect/>
          </a:stretch>
        </p:blipFill>
        <p:spPr>
          <a:xfrm>
            <a:off x="8164391" y="4416149"/>
            <a:ext cx="1390718" cy="1374671"/>
          </a:xfrm>
          <a:prstGeom prst="rect">
            <a:avLst/>
          </a:prstGeom>
        </p:spPr>
      </p:pic>
    </p:spTree>
    <p:extLst>
      <p:ext uri="{BB962C8B-B14F-4D97-AF65-F5344CB8AC3E}">
        <p14:creationId xmlns:p14="http://schemas.microsoft.com/office/powerpoint/2010/main" val="2069653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51579" y="2008965"/>
            <a:ext cx="7772400" cy="1261120"/>
          </a:xfrm>
        </p:spPr>
        <p:txBody>
          <a:bodyPr>
            <a:normAutofit fontScale="92500" lnSpcReduction="10000"/>
          </a:bodyPr>
          <a:lstStyle/>
          <a:p>
            <a:pPr marL="0" indent="0">
              <a:buNone/>
            </a:pPr>
            <a:r>
              <a:rPr lang="ja-JP" altLang="en-US" sz="2800" dirty="0">
                <a:solidFill>
                  <a:prstClr val="black"/>
                </a:solidFill>
              </a:rPr>
              <a:t>・</a:t>
            </a:r>
            <a:r>
              <a:rPr lang="ja-JP" altLang="en-US" sz="3600" b="1" dirty="0">
                <a:solidFill>
                  <a:srgbClr val="FF0000"/>
                </a:solidFill>
              </a:rPr>
              <a:t>論証</a:t>
            </a:r>
            <a:r>
              <a:rPr lang="ja-JP" altLang="en-US" sz="3600" dirty="0">
                <a:solidFill>
                  <a:prstClr val="black"/>
                </a:solidFill>
              </a:rPr>
              <a:t>と</a:t>
            </a:r>
            <a:r>
              <a:rPr lang="ja-JP" altLang="en-US" sz="3600" b="1" dirty="0">
                <a:solidFill>
                  <a:srgbClr val="0070C0"/>
                </a:solidFill>
              </a:rPr>
              <a:t>感想</a:t>
            </a:r>
            <a:r>
              <a:rPr lang="ja-JP" altLang="en-US" sz="3600">
                <a:solidFill>
                  <a:prstClr val="black"/>
                </a:solidFill>
              </a:rPr>
              <a:t>は違う！</a:t>
            </a:r>
            <a:endParaRPr lang="en-US" altLang="ja-JP" sz="2800" dirty="0">
              <a:solidFill>
                <a:prstClr val="black"/>
              </a:solidFill>
            </a:endParaRPr>
          </a:p>
          <a:p>
            <a:pPr marL="0" indent="0">
              <a:buNone/>
            </a:pPr>
            <a:r>
              <a:rPr lang="ja-JP" altLang="en-US" sz="2800" dirty="0">
                <a:solidFill>
                  <a:prstClr val="black"/>
                </a:solidFill>
              </a:rPr>
              <a:t>  </a:t>
            </a:r>
            <a:r>
              <a:rPr lang="en-US" altLang="ja-JP" sz="2800" dirty="0">
                <a:solidFill>
                  <a:prstClr val="black"/>
                </a:solidFill>
              </a:rPr>
              <a:t>	</a:t>
            </a:r>
            <a:r>
              <a:rPr lang="ja-JP" altLang="en-US" sz="2800" dirty="0">
                <a:solidFill>
                  <a:prstClr val="black"/>
                </a:solidFill>
              </a:rPr>
              <a:t>⇒客観性、一般性があるかどうか</a:t>
            </a:r>
            <a:endParaRPr lang="en-US" altLang="ja-JP" sz="2800" dirty="0">
              <a:solidFill>
                <a:prstClr val="black"/>
              </a:solidFill>
            </a:endParaRPr>
          </a:p>
          <a:p>
            <a:pPr marL="0" indent="0">
              <a:buNone/>
            </a:pPr>
            <a:endParaRPr lang="en-US" altLang="ja-JP" sz="2800" dirty="0">
              <a:solidFill>
                <a:prstClr val="black"/>
              </a:solidFill>
            </a:endParaRPr>
          </a:p>
          <a:p>
            <a:pPr marL="0" indent="0">
              <a:buNone/>
            </a:pPr>
            <a:endParaRPr lang="en-US" altLang="ja-JP" sz="2800" dirty="0">
              <a:solidFill>
                <a:prstClr val="black"/>
              </a:solidFill>
            </a:endParaRPr>
          </a:p>
          <a:p>
            <a:pPr marL="0" indent="0">
              <a:buNone/>
            </a:pPr>
            <a:endParaRPr lang="en-US" altLang="ja-JP" sz="2800" dirty="0">
              <a:solidFill>
                <a:prstClr val="black"/>
              </a:solidFill>
            </a:endParaRPr>
          </a:p>
          <a:p>
            <a:pPr marL="0" indent="0">
              <a:buNone/>
            </a:pPr>
            <a:endParaRPr lang="en-US" altLang="ja-JP" sz="2800" dirty="0">
              <a:solidFill>
                <a:prstClr val="black"/>
              </a:solidFill>
            </a:endParaRPr>
          </a:p>
          <a:p>
            <a:pPr marL="0" indent="0">
              <a:buNone/>
            </a:pPr>
            <a:endParaRPr lang="en-US" altLang="ja-JP" sz="2800" dirty="0">
              <a:solidFill>
                <a:prstClr val="black"/>
              </a:solidFill>
            </a:endParaRPr>
          </a:p>
        </p:txBody>
      </p:sp>
      <p:sp>
        <p:nvSpPr>
          <p:cNvPr id="7" name="正方形/長方形 6"/>
          <p:cNvSpPr/>
          <p:nvPr/>
        </p:nvSpPr>
        <p:spPr>
          <a:xfrm>
            <a:off x="1451579" y="3734253"/>
            <a:ext cx="5102224" cy="2162137"/>
          </a:xfrm>
          <a:prstGeom prst="rect">
            <a:avLst/>
          </a:prstGeom>
          <a:solidFill>
            <a:srgbClr val="FF0000">
              <a:alpha val="50000"/>
            </a:srgbClr>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2800" dirty="0"/>
              <a:t>〈</a:t>
            </a:r>
            <a:r>
              <a:rPr lang="ja-JP" altLang="en-US" sz="2800" dirty="0"/>
              <a:t>良い</a:t>
            </a:r>
            <a:r>
              <a:rPr lang="ja-JP" altLang="en-US" sz="2800"/>
              <a:t>例</a:t>
            </a:r>
            <a:r>
              <a:rPr lang="en-US" altLang="ja-JP" sz="2800" dirty="0"/>
              <a:t>〉</a:t>
            </a:r>
            <a:endParaRPr lang="en-US" altLang="ja-JP" sz="2000" dirty="0"/>
          </a:p>
          <a:p>
            <a:endParaRPr lang="en-US" altLang="ja-JP" sz="2400" dirty="0">
              <a:solidFill>
                <a:schemeClr val="tx1"/>
              </a:solidFill>
            </a:endParaRPr>
          </a:p>
          <a:p>
            <a:r>
              <a:rPr lang="ja-JP" altLang="en-US" sz="2400">
                <a:solidFill>
                  <a:schemeClr val="tx1"/>
                </a:solidFill>
              </a:rPr>
              <a:t>① </a:t>
            </a:r>
            <a:r>
              <a:rPr lang="ja-JP" altLang="en-US" sz="2400" dirty="0">
                <a:solidFill>
                  <a:schemeClr val="tx1"/>
                </a:solidFill>
              </a:rPr>
              <a:t>裏付けに基づいた自分の</a:t>
            </a:r>
            <a:r>
              <a:rPr lang="ja-JP" altLang="en-US" sz="2400">
                <a:solidFill>
                  <a:schemeClr val="tx1"/>
                </a:solidFill>
              </a:rPr>
              <a:t>考えを、</a:t>
            </a:r>
            <a:endParaRPr lang="en-US" altLang="ja-JP" sz="2400" dirty="0">
              <a:solidFill>
                <a:schemeClr val="tx1"/>
              </a:solidFill>
            </a:endParaRPr>
          </a:p>
          <a:p>
            <a:r>
              <a:rPr lang="ja-JP" altLang="en-US" sz="2400" dirty="0">
                <a:solidFill>
                  <a:schemeClr val="tx1"/>
                </a:solidFill>
              </a:rPr>
              <a:t>② 決まった</a:t>
            </a:r>
            <a:r>
              <a:rPr lang="ja-JP" altLang="en-US" sz="2400">
                <a:solidFill>
                  <a:schemeClr val="tx1"/>
                </a:solidFill>
              </a:rPr>
              <a:t>形式で、</a:t>
            </a:r>
            <a:endParaRPr lang="en-US" altLang="ja-JP" sz="2400" dirty="0">
              <a:solidFill>
                <a:schemeClr val="tx1"/>
              </a:solidFill>
            </a:endParaRPr>
          </a:p>
          <a:p>
            <a:r>
              <a:rPr lang="ja-JP" altLang="en-US" sz="2400" dirty="0">
                <a:solidFill>
                  <a:schemeClr val="tx1"/>
                </a:solidFill>
              </a:rPr>
              <a:t>③ 客</a:t>
            </a:r>
            <a:r>
              <a:rPr lang="ja-JP" altLang="en-US" sz="2400" dirty="0"/>
              <a:t>観的・論理的</a:t>
            </a:r>
            <a:r>
              <a:rPr lang="ja-JP" altLang="en-US" sz="2400"/>
              <a:t>に書く。</a:t>
            </a:r>
            <a:endParaRPr lang="ja-JP" altLang="en-US" sz="2400" dirty="0"/>
          </a:p>
        </p:txBody>
      </p:sp>
      <p:sp>
        <p:nvSpPr>
          <p:cNvPr id="8" name="正方形/長方形 7"/>
          <p:cNvSpPr/>
          <p:nvPr/>
        </p:nvSpPr>
        <p:spPr>
          <a:xfrm>
            <a:off x="7530766" y="3725744"/>
            <a:ext cx="2885713" cy="2151529"/>
          </a:xfrm>
          <a:prstGeom prst="rect">
            <a:avLst/>
          </a:prstGeom>
          <a:solidFill>
            <a:srgbClr val="0070C0">
              <a:alpha val="50000"/>
            </a:srgbClr>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2800" dirty="0"/>
              <a:t>〈</a:t>
            </a:r>
            <a:r>
              <a:rPr lang="ja-JP" altLang="en-US" sz="2800" dirty="0"/>
              <a:t>悪い例</a:t>
            </a:r>
            <a:r>
              <a:rPr lang="en-US" altLang="ja-JP" sz="2800" dirty="0"/>
              <a:t>〉</a:t>
            </a:r>
          </a:p>
          <a:p>
            <a:pPr algn="ctr"/>
            <a:endParaRPr lang="en-US" altLang="ja-JP" sz="2000" dirty="0"/>
          </a:p>
          <a:p>
            <a:r>
              <a:rPr lang="ja-JP" altLang="en-US" sz="2400" dirty="0">
                <a:solidFill>
                  <a:schemeClr val="tx1"/>
                </a:solidFill>
              </a:rPr>
              <a:t>① 感じた</a:t>
            </a:r>
            <a:r>
              <a:rPr lang="ja-JP" altLang="en-US" sz="2400">
                <a:solidFill>
                  <a:schemeClr val="tx1"/>
                </a:solidFill>
              </a:rPr>
              <a:t>ままを、</a:t>
            </a:r>
            <a:endParaRPr lang="en-US" altLang="ja-JP" sz="2400" dirty="0">
              <a:solidFill>
                <a:schemeClr val="tx1"/>
              </a:solidFill>
            </a:endParaRPr>
          </a:p>
          <a:p>
            <a:r>
              <a:rPr lang="ja-JP" altLang="en-US" sz="2400" dirty="0">
                <a:solidFill>
                  <a:schemeClr val="tx1"/>
                </a:solidFill>
              </a:rPr>
              <a:t>② 書きたい</a:t>
            </a:r>
            <a:r>
              <a:rPr lang="ja-JP" altLang="en-US" sz="2400">
                <a:solidFill>
                  <a:schemeClr val="tx1"/>
                </a:solidFill>
              </a:rPr>
              <a:t>順序で、</a:t>
            </a:r>
            <a:endParaRPr lang="en-US" altLang="ja-JP" sz="2400" dirty="0">
              <a:solidFill>
                <a:schemeClr val="tx1"/>
              </a:solidFill>
            </a:endParaRPr>
          </a:p>
          <a:p>
            <a:r>
              <a:rPr lang="ja-JP" altLang="en-US" sz="2400" dirty="0">
                <a:solidFill>
                  <a:schemeClr val="tx1"/>
                </a:solidFill>
              </a:rPr>
              <a:t>③ 主観的</a:t>
            </a:r>
            <a:r>
              <a:rPr lang="ja-JP" altLang="en-US" sz="2400">
                <a:solidFill>
                  <a:schemeClr val="tx1"/>
                </a:solidFill>
              </a:rPr>
              <a:t>に書く。</a:t>
            </a:r>
            <a:endParaRPr lang="ja-JP" altLang="en-US" sz="2400" dirty="0">
              <a:solidFill>
                <a:schemeClr val="tx1"/>
              </a:solidFill>
            </a:endParaRPr>
          </a:p>
        </p:txBody>
      </p:sp>
      <p:sp>
        <p:nvSpPr>
          <p:cNvPr id="9" name="左右矢印 8"/>
          <p:cNvSpPr/>
          <p:nvPr/>
        </p:nvSpPr>
        <p:spPr>
          <a:xfrm>
            <a:off x="6688434" y="4614261"/>
            <a:ext cx="677818" cy="402120"/>
          </a:xfrm>
          <a:prstGeom prst="leftRightArrow">
            <a:avLst/>
          </a:prstGeom>
          <a:no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3123010" y="3068961"/>
            <a:ext cx="5945979" cy="584775"/>
          </a:xfrm>
          <a:prstGeom prst="rect">
            <a:avLst/>
          </a:prstGeom>
          <a:noFill/>
        </p:spPr>
        <p:txBody>
          <a:bodyPr wrap="square" rtlCol="0">
            <a:spAutoFit/>
          </a:bodyPr>
          <a:lstStyle/>
          <a:p>
            <a:pPr algn="ctr"/>
            <a:r>
              <a:rPr kumimoji="1" lang="ja-JP" altLang="en-US" sz="3200" b="1" dirty="0">
                <a:solidFill>
                  <a:srgbClr val="FF0000"/>
                </a:solidFill>
                <a:latin typeface="ＭＳ ゴシック" panose="020B0609070205080204" pitchFamily="49" charset="-128"/>
                <a:ea typeface="ＭＳ ゴシック" panose="020B0609070205080204" pitchFamily="49" charset="-128"/>
              </a:rPr>
              <a:t>良いレポート</a:t>
            </a:r>
            <a:r>
              <a:rPr kumimoji="1" lang="ja-JP" altLang="en-US" sz="2400" b="1" dirty="0">
                <a:latin typeface="ＭＳ ゴシック" panose="020B0609070205080204" pitchFamily="49" charset="-128"/>
                <a:ea typeface="ＭＳ ゴシック" panose="020B0609070205080204" pitchFamily="49" charset="-128"/>
              </a:rPr>
              <a:t>と</a:t>
            </a:r>
            <a:r>
              <a:rPr kumimoji="1" lang="ja-JP" altLang="en-US" sz="3200" b="1" dirty="0">
                <a:solidFill>
                  <a:srgbClr val="0070C0"/>
                </a:solidFill>
                <a:latin typeface="ＭＳ ゴシック" panose="020B0609070205080204" pitchFamily="49" charset="-128"/>
                <a:ea typeface="ＭＳ ゴシック" panose="020B0609070205080204" pitchFamily="49" charset="-128"/>
              </a:rPr>
              <a:t>悪いレポート</a:t>
            </a:r>
          </a:p>
        </p:txBody>
      </p:sp>
      <p:sp>
        <p:nvSpPr>
          <p:cNvPr id="5" name="タイトル 1">
            <a:extLst>
              <a:ext uri="{FF2B5EF4-FFF2-40B4-BE49-F238E27FC236}">
                <a16:creationId xmlns:a16="http://schemas.microsoft.com/office/drawing/2014/main" id="{A3A0E758-1B49-5FEA-74BF-8786D173BCAA}"/>
              </a:ext>
            </a:extLst>
          </p:cNvPr>
          <p:cNvSpPr txBox="1">
            <a:spLocks/>
          </p:cNvSpPr>
          <p:nvPr/>
        </p:nvSpPr>
        <p:spPr>
          <a:xfrm>
            <a:off x="1379510" y="1164274"/>
            <a:ext cx="822960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⒈</a:t>
            </a:r>
            <a:r>
              <a:rPr lang="ja-JP" altLang="en-US" sz="4400" b="1"/>
              <a:t>レポートとは何か？</a:t>
            </a:r>
            <a:r>
              <a:rPr lang="en-US" altLang="ja-JP" sz="4400" b="1" dirty="0"/>
              <a:t>⑵</a:t>
            </a:r>
            <a:endParaRPr lang="ja-JP" altLang="en-US" sz="4400" b="1" dirty="0"/>
          </a:p>
        </p:txBody>
      </p:sp>
      <p:sp>
        <p:nvSpPr>
          <p:cNvPr id="2" name="スライド番号プレースホルダー 1">
            <a:extLst>
              <a:ext uri="{FF2B5EF4-FFF2-40B4-BE49-F238E27FC236}">
                <a16:creationId xmlns:a16="http://schemas.microsoft.com/office/drawing/2014/main" id="{F21F6A60-39CB-4447-3765-CE9014AFD921}"/>
              </a:ext>
            </a:extLst>
          </p:cNvPr>
          <p:cNvSpPr>
            <a:spLocks noGrp="1"/>
          </p:cNvSpPr>
          <p:nvPr>
            <p:ph type="sldNum" sz="quarter" idx="12"/>
          </p:nvPr>
        </p:nvSpPr>
        <p:spPr/>
        <p:txBody>
          <a:bodyPr/>
          <a:lstStyle/>
          <a:p>
            <a:fld id="{7BBC2F71-0BC9-4691-848C-353F74D45889}" type="slidenum">
              <a:rPr kumimoji="1" lang="ja-JP" altLang="en-US" smtClean="0"/>
              <a:t>2</a:t>
            </a:fld>
            <a:endParaRPr kumimoji="1" lang="ja-JP" altLang="en-US"/>
          </a:p>
        </p:txBody>
      </p:sp>
    </p:spTree>
    <p:extLst>
      <p:ext uri="{BB962C8B-B14F-4D97-AF65-F5344CB8AC3E}">
        <p14:creationId xmlns:p14="http://schemas.microsoft.com/office/powerpoint/2010/main" val="204868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ppt_x</p:attrName>
                                        </p:attrNameLst>
                                      </p:cBhvr>
                                      <p:tavLst>
                                        <p:tav tm="0">
                                          <p:val>
                                            <p:strVal val="#ppt_x+#ppt_w*1.125000"/>
                                          </p:val>
                                        </p:tav>
                                        <p:tav tm="100000">
                                          <p:val>
                                            <p:strVal val="#ppt_x"/>
                                          </p:val>
                                        </p:tav>
                                      </p:tavLst>
                                    </p:anim>
                                    <p:animEffect transition="in" filter="wipe(left)">
                                      <p:cBhvr>
                                        <p:cTn id="8" dur="500"/>
                                        <p:tgtEl>
                                          <p:spTgt spid="8"/>
                                        </p:tgtEl>
                                      </p:cBhvr>
                                    </p:animEffect>
                                  </p:childTnLst>
                                </p:cTn>
                              </p:par>
                              <p:par>
                                <p:cTn id="9" presetID="1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p:tgtEl>
                                          <p:spTgt spid="9"/>
                                        </p:tgtEl>
                                        <p:attrNameLst>
                                          <p:attrName>ppt_x</p:attrName>
                                        </p:attrNameLst>
                                      </p:cBhvr>
                                      <p:tavLst>
                                        <p:tav tm="0">
                                          <p:val>
                                            <p:strVal val="#ppt_x+#ppt_w*1.125000"/>
                                          </p:val>
                                        </p:tav>
                                        <p:tav tm="100000">
                                          <p:val>
                                            <p:strVal val="#ppt_x"/>
                                          </p:val>
                                        </p:tav>
                                      </p:tavLst>
                                    </p:anim>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394A15A-E664-E7B9-88AE-404C7CAE89AD}"/>
              </a:ext>
            </a:extLst>
          </p:cNvPr>
          <p:cNvSpPr>
            <a:spLocks noGrp="1"/>
          </p:cNvSpPr>
          <p:nvPr>
            <p:ph type="title"/>
          </p:nvPr>
        </p:nvSpPr>
        <p:spPr>
          <a:xfrm>
            <a:off x="1379510" y="1164274"/>
            <a:ext cx="8229600" cy="1143000"/>
          </a:xfrm>
        </p:spPr>
        <p:txBody>
          <a:bodyPr>
            <a:normAutofit/>
          </a:bodyPr>
          <a:lstStyle/>
          <a:p>
            <a:r>
              <a:rPr lang="en-US" altLang="ja-JP" sz="4400" b="1" dirty="0"/>
              <a:t>⒉</a:t>
            </a:r>
            <a:r>
              <a:rPr kumimoji="1" lang="ja-JP" altLang="en-US" sz="4400" b="1"/>
              <a:t>レポート課題の確認</a:t>
            </a:r>
            <a:r>
              <a:rPr kumimoji="1" lang="en-US" altLang="ja-JP" sz="4400" b="1" dirty="0"/>
              <a:t>⑴</a:t>
            </a:r>
            <a:endParaRPr kumimoji="1" lang="ja-JP" altLang="en-US" sz="4400" b="1" dirty="0"/>
          </a:p>
        </p:txBody>
      </p:sp>
      <p:sp>
        <p:nvSpPr>
          <p:cNvPr id="3" name="コンテンツ プレースホルダー 2"/>
          <p:cNvSpPr>
            <a:spLocks noGrp="1"/>
          </p:cNvSpPr>
          <p:nvPr>
            <p:ph idx="1"/>
          </p:nvPr>
        </p:nvSpPr>
        <p:spPr>
          <a:xfrm>
            <a:off x="480060" y="1916832"/>
            <a:ext cx="11711940" cy="4320480"/>
          </a:xfrm>
        </p:spPr>
        <p:txBody>
          <a:bodyPr>
            <a:normAutofit fontScale="92500"/>
          </a:bodyPr>
          <a:lstStyle/>
          <a:p>
            <a:pPr marL="0" indent="0" algn="just">
              <a:buNone/>
            </a:pPr>
            <a:r>
              <a:rPr kumimoji="1" lang="ja-JP" altLang="en-US" sz="2400" b="1" u="sng">
                <a:solidFill>
                  <a:srgbClr val="0070C0"/>
                </a:solidFill>
                <a:latin typeface="ＭＳ ゴシック" panose="020B0609070205080204" pitchFamily="49" charset="-128"/>
                <a:ea typeface="ＭＳ ゴシック" panose="020B0609070205080204" pitchFamily="49" charset="-128"/>
              </a:rPr>
              <a:t>資料などの</a:t>
            </a:r>
            <a:r>
              <a:rPr kumimoji="1" lang="ja-JP" altLang="en-US" sz="2400" b="1" u="sng" dirty="0">
                <a:solidFill>
                  <a:srgbClr val="0070C0"/>
                </a:solidFill>
                <a:latin typeface="ＭＳ ゴシック" panose="020B0609070205080204" pitchFamily="49" charset="-128"/>
                <a:ea typeface="ＭＳ ゴシック" panose="020B0609070205080204" pitchFamily="49" charset="-128"/>
              </a:rPr>
              <a:t>内容をまとめる報告型</a:t>
            </a:r>
            <a:endParaRPr kumimoji="1" lang="en-US" altLang="ja-JP" sz="2400" b="1" u="sng" dirty="0">
              <a:solidFill>
                <a:srgbClr val="0070C0"/>
              </a:solidFill>
              <a:latin typeface="ＭＳ ゴシック" panose="020B0609070205080204" pitchFamily="49" charset="-128"/>
              <a:ea typeface="ＭＳ ゴシック" panose="020B0609070205080204" pitchFamily="49" charset="-128"/>
            </a:endParaRPr>
          </a:p>
          <a:p>
            <a:pPr marL="0" indent="0" algn="just">
              <a:buNone/>
            </a:pPr>
            <a:r>
              <a:rPr lang="en-US" altLang="ja-JP" sz="2400" dirty="0"/>
              <a:t>①</a:t>
            </a:r>
            <a:r>
              <a:rPr lang="ja-JP" altLang="en-US" sz="2400"/>
              <a:t>既に持っている資料から報告するタイプ／②自身で資料を集めて報告</a:t>
            </a:r>
            <a:r>
              <a:rPr lang="ja-JP" altLang="en-US" sz="2400" dirty="0"/>
              <a:t>するタイプ</a:t>
            </a:r>
            <a:endParaRPr lang="en-US" altLang="ja-JP" sz="2400" b="1" u="sng" dirty="0">
              <a:solidFill>
                <a:srgbClr val="0070C0"/>
              </a:solidFill>
              <a:latin typeface="ＭＳ ゴシック" panose="020B0609070205080204" pitchFamily="49" charset="-128"/>
              <a:ea typeface="ＭＳ ゴシック" panose="020B0609070205080204" pitchFamily="49" charset="-128"/>
            </a:endParaRPr>
          </a:p>
          <a:p>
            <a:pPr marL="0" indent="0" algn="just">
              <a:buNone/>
            </a:pPr>
            <a:r>
              <a:rPr lang="ja-JP" altLang="en-US" sz="2400" dirty="0">
                <a:latin typeface="ＭＳ ゴシック" panose="020B0609070205080204" pitchFamily="49" charset="-128"/>
                <a:ea typeface="ＭＳ ゴシック" panose="020B0609070205080204" pitchFamily="49" charset="-128"/>
              </a:rPr>
              <a:t>　例</a:t>
            </a:r>
            <a:r>
              <a:rPr lang="ja-JP" altLang="en-US" sz="2400" dirty="0"/>
              <a:t>「講義</a:t>
            </a:r>
            <a:r>
              <a:rPr lang="ja-JP" altLang="en-US" sz="2400"/>
              <a:t>のうち二つの回（あるいはテキスト、あるテーマについてなど）を</a:t>
            </a:r>
            <a:r>
              <a:rPr lang="ja-JP" altLang="en-US" sz="2400" dirty="0"/>
              <a:t>選択</a:t>
            </a:r>
            <a:r>
              <a:rPr lang="ja-JP" altLang="en-US" sz="2400"/>
              <a:t>し、</a:t>
            </a:r>
            <a:endParaRPr lang="en-US" altLang="ja-JP" sz="2400" dirty="0"/>
          </a:p>
          <a:p>
            <a:pPr marL="0" indent="0" algn="just">
              <a:buNone/>
            </a:pPr>
            <a:r>
              <a:rPr lang="ja-JP" altLang="en-US" sz="2400"/>
              <a:t>　　　内容</a:t>
            </a:r>
            <a:r>
              <a:rPr lang="en-US" altLang="ja-JP" sz="2400" dirty="0">
                <a:latin typeface="Century" panose="02040604050505020304" pitchFamily="18" charset="0"/>
              </a:rPr>
              <a:t>/</a:t>
            </a:r>
            <a:r>
              <a:rPr lang="ja-JP" altLang="en-US" sz="2400"/>
              <a:t>概要をそれぞれ</a:t>
            </a:r>
            <a:r>
              <a:rPr lang="en-US" altLang="ja-JP" sz="2400" dirty="0"/>
              <a:t>〜〜</a:t>
            </a:r>
            <a:r>
              <a:rPr lang="ja-JP" altLang="en-US" sz="2400"/>
              <a:t>字でまとめなさい</a:t>
            </a:r>
            <a:r>
              <a:rPr lang="ja-JP" altLang="en-US" sz="2400" dirty="0"/>
              <a:t>。」</a:t>
            </a:r>
          </a:p>
          <a:p>
            <a:pPr marL="0" indent="0" algn="just">
              <a:buNone/>
            </a:pPr>
            <a:r>
              <a:rPr lang="ja-JP" altLang="en-US" sz="2400" b="1" u="sng" dirty="0">
                <a:solidFill>
                  <a:srgbClr val="FF0000"/>
                </a:solidFill>
                <a:latin typeface="ＭＳ ゴシック" panose="020B0609070205080204" pitchFamily="49" charset="-128"/>
                <a:ea typeface="ＭＳ ゴシック" panose="020B0609070205080204" pitchFamily="49" charset="-128"/>
              </a:rPr>
              <a:t>自身の主張と論拠を述べる論述型</a:t>
            </a:r>
            <a:endParaRPr lang="en-US" altLang="ja-JP" sz="2400" b="1" u="sng" dirty="0">
              <a:solidFill>
                <a:srgbClr val="FF0000"/>
              </a:solidFill>
              <a:latin typeface="ＭＳ ゴシック" panose="020B0609070205080204" pitchFamily="49" charset="-128"/>
              <a:ea typeface="ＭＳ ゴシック" panose="020B0609070205080204" pitchFamily="49" charset="-128"/>
            </a:endParaRPr>
          </a:p>
          <a:p>
            <a:pPr marL="0" indent="0" algn="just">
              <a:buNone/>
            </a:pPr>
            <a:r>
              <a:rPr lang="ja-JP" altLang="en-US" sz="2400" dirty="0"/>
              <a:t>③問題が与えられた上で論じるタイプ／</a:t>
            </a:r>
            <a:r>
              <a:rPr lang="en-US" altLang="ja-JP" sz="2400" dirty="0"/>
              <a:t>④</a:t>
            </a:r>
            <a:r>
              <a:rPr lang="ja-JP" altLang="en-US" sz="2400" dirty="0"/>
              <a:t>問題を自分</a:t>
            </a:r>
            <a:r>
              <a:rPr lang="ja-JP" altLang="en-US" sz="2400"/>
              <a:t>で立てて論じる</a:t>
            </a:r>
            <a:r>
              <a:rPr lang="ja-JP" altLang="en-US" sz="2400" dirty="0"/>
              <a:t>タイプ</a:t>
            </a:r>
            <a:endParaRPr lang="en-US" altLang="ja-JP" sz="2400" b="1" u="sng" dirty="0">
              <a:solidFill>
                <a:srgbClr val="FF0000"/>
              </a:solidFill>
              <a:latin typeface="ＭＳ ゴシック" panose="020B0609070205080204" pitchFamily="49" charset="-128"/>
              <a:ea typeface="ＭＳ ゴシック" panose="020B0609070205080204" pitchFamily="49" charset="-128"/>
            </a:endParaRPr>
          </a:p>
          <a:p>
            <a:pPr marL="0" indent="-720000" algn="just">
              <a:buNone/>
            </a:pPr>
            <a:r>
              <a:rPr lang="ja-JP" altLang="en-US" sz="2400">
                <a:latin typeface="ＭＳ ゴシック" panose="020B0609070205080204" pitchFamily="49" charset="-128"/>
                <a:ea typeface="ＭＳ ゴシック" panose="020B0609070205080204" pitchFamily="49" charset="-128"/>
              </a:rPr>
              <a:t>　例</a:t>
            </a:r>
            <a:r>
              <a:rPr lang="ja-JP" altLang="en-US" sz="2400"/>
              <a:t>「授業で扱った具体的事例（テーマ）を一つ選び、それについて授業内容　</a:t>
            </a:r>
            <a:endParaRPr lang="en-US" altLang="ja-JP" sz="2400" dirty="0"/>
          </a:p>
          <a:p>
            <a:pPr marL="0" indent="-720000" algn="just">
              <a:buNone/>
            </a:pPr>
            <a:r>
              <a:rPr lang="ja-JP" altLang="en-US" sz="2400"/>
              <a:t>　　　を踏まえて、論じなさい。」</a:t>
            </a:r>
            <a:endParaRPr lang="en-US" altLang="ja-JP" sz="2400" dirty="0"/>
          </a:p>
        </p:txBody>
      </p:sp>
      <p:sp>
        <p:nvSpPr>
          <p:cNvPr id="2" name="スライド番号プレースホルダー 1">
            <a:extLst>
              <a:ext uri="{FF2B5EF4-FFF2-40B4-BE49-F238E27FC236}">
                <a16:creationId xmlns:a16="http://schemas.microsoft.com/office/drawing/2014/main" id="{5B7766F3-CE83-D2B7-8B2C-9DD320F7944A}"/>
              </a:ext>
            </a:extLst>
          </p:cNvPr>
          <p:cNvSpPr>
            <a:spLocks noGrp="1"/>
          </p:cNvSpPr>
          <p:nvPr>
            <p:ph type="sldNum" sz="quarter" idx="12"/>
          </p:nvPr>
        </p:nvSpPr>
        <p:spPr/>
        <p:txBody>
          <a:bodyPr/>
          <a:lstStyle/>
          <a:p>
            <a:fld id="{7BBC2F71-0BC9-4691-848C-353F74D45889}" type="slidenum">
              <a:rPr kumimoji="1" lang="ja-JP" altLang="en-US" smtClean="0"/>
              <a:t>3</a:t>
            </a:fld>
            <a:endParaRPr kumimoji="1" lang="ja-JP" altLang="en-US"/>
          </a:p>
        </p:txBody>
      </p:sp>
    </p:spTree>
    <p:extLst>
      <p:ext uri="{BB962C8B-B14F-4D97-AF65-F5344CB8AC3E}">
        <p14:creationId xmlns:p14="http://schemas.microsoft.com/office/powerpoint/2010/main" val="2965844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180461C-36AB-5C1E-037E-819C5C0A3550}"/>
              </a:ext>
            </a:extLst>
          </p:cNvPr>
          <p:cNvSpPr>
            <a:spLocks noGrp="1"/>
          </p:cNvSpPr>
          <p:nvPr>
            <p:ph type="title"/>
          </p:nvPr>
        </p:nvSpPr>
        <p:spPr>
          <a:xfrm>
            <a:off x="1379510" y="1164274"/>
            <a:ext cx="8229600" cy="1143000"/>
          </a:xfrm>
        </p:spPr>
        <p:txBody>
          <a:bodyPr>
            <a:normAutofit/>
          </a:bodyPr>
          <a:lstStyle/>
          <a:p>
            <a:r>
              <a:rPr lang="en-US" altLang="ja-JP" sz="4400" b="1" dirty="0"/>
              <a:t>⒉</a:t>
            </a:r>
            <a:r>
              <a:rPr kumimoji="1" lang="ja-JP" altLang="en-US" sz="4400" b="1"/>
              <a:t>レポート課題の確認</a:t>
            </a:r>
            <a:r>
              <a:rPr kumimoji="1" lang="en-US" altLang="ja-JP" sz="4400" b="1" dirty="0"/>
              <a:t>⑵</a:t>
            </a:r>
            <a:endParaRPr kumimoji="1" lang="ja-JP" altLang="en-US" sz="4400" b="1" dirty="0"/>
          </a:p>
        </p:txBody>
      </p:sp>
      <p:sp>
        <p:nvSpPr>
          <p:cNvPr id="4" name="コンテンツ プレースホルダー 3">
            <a:extLst>
              <a:ext uri="{FF2B5EF4-FFF2-40B4-BE49-F238E27FC236}">
                <a16:creationId xmlns:a16="http://schemas.microsoft.com/office/drawing/2014/main" id="{0941F8A9-256C-C84E-ADA5-29C3528C6940}"/>
              </a:ext>
            </a:extLst>
          </p:cNvPr>
          <p:cNvSpPr>
            <a:spLocks noGrp="1"/>
          </p:cNvSpPr>
          <p:nvPr>
            <p:ph idx="1"/>
          </p:nvPr>
        </p:nvSpPr>
        <p:spPr>
          <a:xfrm>
            <a:off x="983432" y="2060848"/>
            <a:ext cx="10657184" cy="4176464"/>
          </a:xfrm>
        </p:spPr>
        <p:txBody>
          <a:bodyPr>
            <a:normAutofit/>
          </a:bodyPr>
          <a:lstStyle/>
          <a:p>
            <a:pPr marL="0" indent="0">
              <a:buNone/>
            </a:pPr>
            <a:r>
              <a:rPr lang="en-US" altLang="ja-JP" sz="2800" dirty="0">
                <a:solidFill>
                  <a:schemeClr val="accent1"/>
                </a:solidFill>
              </a:rPr>
              <a:t>〜</a:t>
            </a:r>
            <a:r>
              <a:rPr lang="ja-JP" altLang="en-US" sz="2800">
                <a:solidFill>
                  <a:schemeClr val="accent1"/>
                </a:solidFill>
              </a:rPr>
              <a:t>書式・形式を</a:t>
            </a:r>
            <a:r>
              <a:rPr lang="ja-JP" altLang="en-US" sz="2800" dirty="0">
                <a:solidFill>
                  <a:schemeClr val="accent1"/>
                </a:solidFill>
              </a:rPr>
              <a:t>守ろう！</a:t>
            </a:r>
            <a:r>
              <a:rPr lang="en-US" altLang="ja-JP" sz="2800" dirty="0">
                <a:solidFill>
                  <a:schemeClr val="accent1"/>
                </a:solidFill>
              </a:rPr>
              <a:t>〜</a:t>
            </a:r>
          </a:p>
          <a:p>
            <a:pPr marL="457200" lvl="1" indent="-457200">
              <a:buNone/>
            </a:pPr>
            <a:r>
              <a:rPr lang="ja-JP" altLang="en-US" sz="2400"/>
              <a:t>例･･･</a:t>
            </a:r>
            <a:r>
              <a:rPr lang="ja-JP" altLang="en-US" sz="2400" i="1"/>
              <a:t>氏名</a:t>
            </a:r>
            <a:r>
              <a:rPr lang="ja-JP" altLang="en-US" sz="2400" i="1" dirty="0"/>
              <a:t>・学籍番号・授業科目名などはどこに書く</a:t>
            </a:r>
            <a:r>
              <a:rPr lang="ja-JP" altLang="en-US" sz="2400" i="1"/>
              <a:t>のか</a:t>
            </a:r>
            <a:r>
              <a:rPr lang="ja-JP" altLang="en-US" sz="2400"/>
              <a:t>、タイトルや</a:t>
            </a:r>
            <a:r>
              <a:rPr kumimoji="1" lang="ja-JP" altLang="en-US" sz="2400" i="1"/>
              <a:t>表紙</a:t>
            </a:r>
            <a:r>
              <a:rPr kumimoji="1" lang="ja-JP" altLang="en-US" sz="2400" i="1" dirty="0"/>
              <a:t>を付けるか</a:t>
            </a:r>
            <a:r>
              <a:rPr kumimoji="1" lang="ja-JP" altLang="en-US" sz="2400" i="1"/>
              <a:t>否か</a:t>
            </a:r>
            <a:r>
              <a:rPr lang="ja-JP" altLang="en-US" sz="2400"/>
              <a:t>、</a:t>
            </a:r>
            <a:r>
              <a:rPr kumimoji="1" lang="ja-JP" altLang="en-US" sz="2400" i="1"/>
              <a:t>ページ</a:t>
            </a:r>
            <a:r>
              <a:rPr kumimoji="1" lang="ja-JP" altLang="en-US" sz="2400" i="1" dirty="0"/>
              <a:t>番号が入って</a:t>
            </a:r>
            <a:r>
              <a:rPr kumimoji="1" lang="ja-JP" altLang="en-US" sz="2400" i="1"/>
              <a:t>いるか</a:t>
            </a:r>
            <a:r>
              <a:rPr kumimoji="1" lang="ja-JP" altLang="en-US" sz="2400"/>
              <a:t>、</a:t>
            </a:r>
            <a:r>
              <a:rPr kumimoji="1" lang="ja-JP" altLang="en-US" sz="2400" i="1"/>
              <a:t>どのように出典を示すのか</a:t>
            </a:r>
            <a:r>
              <a:rPr kumimoji="1" lang="ja-JP" altLang="en-US" sz="2400"/>
              <a:t>、</a:t>
            </a:r>
            <a:r>
              <a:rPr lang="ja-JP" altLang="en-US" sz="2400" i="1"/>
              <a:t>参考</a:t>
            </a:r>
            <a:r>
              <a:rPr lang="ja-JP" altLang="en-US" sz="2400" i="1" dirty="0"/>
              <a:t>文献リストは</a:t>
            </a:r>
            <a:r>
              <a:rPr lang="ja-JP" altLang="en-US" sz="2400" i="1"/>
              <a:t>つけたか</a:t>
            </a:r>
            <a:r>
              <a:rPr lang="ja-JP" altLang="en-US" sz="2400"/>
              <a:t>、</a:t>
            </a:r>
            <a:r>
              <a:rPr kumimoji="1" lang="ja-JP" altLang="en-US" sz="2400" i="1"/>
              <a:t>指定</a:t>
            </a:r>
            <a:r>
              <a:rPr kumimoji="1" lang="ja-JP" altLang="en-US" sz="2400" i="1" dirty="0"/>
              <a:t>された字数を守って</a:t>
            </a:r>
            <a:r>
              <a:rPr kumimoji="1" lang="ja-JP" altLang="en-US" sz="2400" i="1"/>
              <a:t>いるか</a:t>
            </a:r>
            <a:r>
              <a:rPr kumimoji="1" lang="en-US" altLang="ja-JP" sz="2400" i="1" dirty="0"/>
              <a:t>…</a:t>
            </a:r>
          </a:p>
          <a:p>
            <a:pPr marL="457200" lvl="1" indent="-457200">
              <a:buNone/>
            </a:pPr>
            <a:r>
              <a:rPr kumimoji="1" lang="ja-JP" altLang="en-US" sz="2400" b="1">
                <a:solidFill>
                  <a:srgbClr val="FF0000"/>
                </a:solidFill>
              </a:rPr>
              <a:t>　　指定された書式・形式を必ず守ることが重要！</a:t>
            </a:r>
            <a:endParaRPr kumimoji="1" lang="en-US" altLang="ja-JP" sz="2400" b="1" dirty="0">
              <a:solidFill>
                <a:srgbClr val="FF0000"/>
              </a:solidFill>
            </a:endParaRPr>
          </a:p>
          <a:p>
            <a:pPr marL="0" indent="0">
              <a:buNone/>
            </a:pPr>
            <a:r>
              <a:rPr lang="ja-JP" altLang="en-US" sz="2400"/>
              <a:t>たとえば</a:t>
            </a:r>
            <a:r>
              <a:rPr lang="ja-JP" altLang="en-US" sz="2400" dirty="0"/>
              <a:t>、「</a:t>
            </a:r>
            <a:r>
              <a:rPr lang="en-US" altLang="ja-JP" sz="2400" dirty="0"/>
              <a:t>4000</a:t>
            </a:r>
            <a:r>
              <a:rPr lang="ja-JP" altLang="en-US" sz="2400" dirty="0"/>
              <a:t>字程度」と言われたら</a:t>
            </a:r>
            <a:r>
              <a:rPr lang="en-US" altLang="ja-JP" sz="2400" dirty="0"/>
              <a:t>3600〜4400</a:t>
            </a:r>
            <a:r>
              <a:rPr lang="ja-JP" altLang="en-US" sz="2400" dirty="0"/>
              <a:t>字（</a:t>
            </a:r>
            <a:r>
              <a:rPr lang="en-US" altLang="ja-JP" sz="2400" dirty="0"/>
              <a:t>±10%</a:t>
            </a:r>
            <a:r>
              <a:rPr lang="ja-JP" altLang="en-US" sz="2400" dirty="0"/>
              <a:t>の範囲内）に、「</a:t>
            </a:r>
            <a:r>
              <a:rPr lang="en-US" altLang="ja-JP" sz="2400" dirty="0"/>
              <a:t>4000</a:t>
            </a:r>
            <a:r>
              <a:rPr lang="ja-JP" altLang="en-US" sz="2400" dirty="0"/>
              <a:t>字以内」と言われたら、</a:t>
            </a:r>
            <a:r>
              <a:rPr lang="en-US" altLang="ja-JP" sz="2400" dirty="0"/>
              <a:t>3600〜4000</a:t>
            </a:r>
            <a:r>
              <a:rPr lang="ja-JP" altLang="en-US" sz="2400" dirty="0"/>
              <a:t>字（上限字数の</a:t>
            </a:r>
            <a:r>
              <a:rPr lang="en-US" altLang="ja-JP" sz="2400" dirty="0"/>
              <a:t>90%</a:t>
            </a:r>
            <a:r>
              <a:rPr lang="ja-JP" altLang="en-US" sz="2400" dirty="0"/>
              <a:t>以上書く</a:t>
            </a:r>
            <a:r>
              <a:rPr lang="ja-JP" altLang="en-US" sz="2400"/>
              <a:t>）に収めると</a:t>
            </a:r>
            <a:r>
              <a:rPr lang="en-US" altLang="ja-JP" sz="2400" dirty="0"/>
              <a:t>OK</a:t>
            </a:r>
            <a:r>
              <a:rPr lang="ja-JP" altLang="en-US" sz="2400"/>
              <a:t>　</a:t>
            </a:r>
            <a:r>
              <a:rPr lang="ja-JP" altLang="en-US" sz="1600"/>
              <a:t>立教大学</a:t>
            </a:r>
            <a:r>
              <a:rPr lang="en-US" altLang="ja-JP" sz="1600" dirty="0"/>
              <a:t> </a:t>
            </a:r>
            <a:r>
              <a:rPr lang="ja-JP" altLang="en-US" sz="1600"/>
              <a:t>大学</a:t>
            </a:r>
            <a:r>
              <a:rPr lang="ja-JP" altLang="en-US" sz="1600" dirty="0"/>
              <a:t>教育開発・支援センター</a:t>
            </a:r>
            <a:r>
              <a:rPr lang="en-US" altLang="ja-JP" sz="1600" dirty="0"/>
              <a:t>『MASTER OF WRITING』</a:t>
            </a:r>
            <a:r>
              <a:rPr lang="ja-JP" altLang="en-US" sz="1600"/>
              <a:t>より）</a:t>
            </a:r>
            <a:endParaRPr lang="en-US" altLang="ja-JP" sz="1600" dirty="0"/>
          </a:p>
        </p:txBody>
      </p:sp>
      <p:sp>
        <p:nvSpPr>
          <p:cNvPr id="2" name="スライド番号プレースホルダー 1">
            <a:extLst>
              <a:ext uri="{FF2B5EF4-FFF2-40B4-BE49-F238E27FC236}">
                <a16:creationId xmlns:a16="http://schemas.microsoft.com/office/drawing/2014/main" id="{E4026297-A04B-E886-0FC9-4BA2570CB149}"/>
              </a:ext>
            </a:extLst>
          </p:cNvPr>
          <p:cNvSpPr>
            <a:spLocks noGrp="1"/>
          </p:cNvSpPr>
          <p:nvPr>
            <p:ph type="sldNum" sz="quarter" idx="12"/>
          </p:nvPr>
        </p:nvSpPr>
        <p:spPr/>
        <p:txBody>
          <a:bodyPr/>
          <a:lstStyle/>
          <a:p>
            <a:fld id="{7BBC2F71-0BC9-4691-848C-353F74D45889}" type="slidenum">
              <a:rPr kumimoji="1" lang="ja-JP" altLang="en-US" smtClean="0"/>
              <a:t>4</a:t>
            </a:fld>
            <a:endParaRPr kumimoji="1" lang="ja-JP" altLang="en-US"/>
          </a:p>
        </p:txBody>
      </p:sp>
    </p:spTree>
    <p:extLst>
      <p:ext uri="{BB962C8B-B14F-4D97-AF65-F5344CB8AC3E}">
        <p14:creationId xmlns:p14="http://schemas.microsoft.com/office/powerpoint/2010/main" val="210927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EE422EF9-0664-0890-BF10-4598B97B78F6}"/>
              </a:ext>
            </a:extLst>
          </p:cNvPr>
          <p:cNvSpPr>
            <a:spLocks noGrp="1"/>
          </p:cNvSpPr>
          <p:nvPr>
            <p:ph type="title"/>
          </p:nvPr>
        </p:nvSpPr>
        <p:spPr>
          <a:xfrm>
            <a:off x="1379510" y="1164274"/>
            <a:ext cx="10477130" cy="1143000"/>
          </a:xfrm>
        </p:spPr>
        <p:txBody>
          <a:bodyPr>
            <a:normAutofit/>
          </a:bodyPr>
          <a:lstStyle/>
          <a:p>
            <a:r>
              <a:rPr kumimoji="1" lang="en-US" altLang="ja-JP" sz="4400" b="1" dirty="0"/>
              <a:t>⒊</a:t>
            </a:r>
            <a:r>
              <a:rPr kumimoji="1" lang="ja-JP" altLang="en-US" sz="4400" b="1"/>
              <a:t>テーマの設定</a:t>
            </a:r>
            <a:r>
              <a:rPr kumimoji="1" lang="en-US" altLang="ja-JP" sz="4400" b="1" dirty="0"/>
              <a:t>⑴</a:t>
            </a:r>
            <a:r>
              <a:rPr kumimoji="1" lang="en-US" altLang="ja-JP" sz="4400" dirty="0"/>
              <a:t>——</a:t>
            </a:r>
            <a:r>
              <a:rPr kumimoji="1" lang="ja-JP" altLang="en-US" sz="4400" b="1"/>
              <a:t>テーマの決め方</a:t>
            </a:r>
            <a:endParaRPr kumimoji="1" lang="ja-JP" altLang="en-US" sz="4400" b="1" dirty="0"/>
          </a:p>
        </p:txBody>
      </p:sp>
      <p:sp>
        <p:nvSpPr>
          <p:cNvPr id="3" name="コンテンツ プレースホルダー 2"/>
          <p:cNvSpPr>
            <a:spLocks noGrp="1"/>
          </p:cNvSpPr>
          <p:nvPr>
            <p:ph idx="1"/>
          </p:nvPr>
        </p:nvSpPr>
        <p:spPr>
          <a:xfrm>
            <a:off x="1379510" y="1883388"/>
            <a:ext cx="10117090" cy="1041556"/>
          </a:xfrm>
        </p:spPr>
        <p:txBody>
          <a:bodyPr>
            <a:normAutofit fontScale="85000" lnSpcReduction="20000"/>
          </a:bodyPr>
          <a:lstStyle/>
          <a:p>
            <a:pPr marL="0" indent="0">
              <a:buNone/>
            </a:pPr>
            <a:r>
              <a:rPr lang="ja-JP" altLang="en-US" sz="3200"/>
              <a:t>テーマは一つに絞り、なるべく</a:t>
            </a:r>
            <a:r>
              <a:rPr lang="ja-JP" altLang="en-US" sz="3200" b="1">
                <a:solidFill>
                  <a:srgbClr val="FF0000"/>
                </a:solidFill>
              </a:rPr>
              <a:t>具体的</a:t>
            </a:r>
            <a:r>
              <a:rPr lang="ja-JP" altLang="en-US" sz="3200"/>
              <a:t>に、</a:t>
            </a:r>
            <a:r>
              <a:rPr lang="ja-JP" altLang="en-US" sz="3200" b="1">
                <a:solidFill>
                  <a:srgbClr val="FF0000"/>
                </a:solidFill>
              </a:rPr>
              <a:t>狭める</a:t>
            </a:r>
            <a:r>
              <a:rPr lang="ja-JP" altLang="en-US" sz="3200"/>
              <a:t>ことが重要！</a:t>
            </a:r>
            <a:endParaRPr lang="en-US" altLang="ja-JP" sz="3200" dirty="0"/>
          </a:p>
          <a:p>
            <a:pPr marL="0" indent="0" algn="ctr">
              <a:buNone/>
            </a:pPr>
            <a:r>
              <a:rPr kumimoji="1" lang="ja-JP" altLang="en-US" sz="2800" i="1"/>
              <a:t>＊</a:t>
            </a:r>
            <a:r>
              <a:rPr lang="ja-JP" altLang="en-US" sz="2800" i="1"/>
              <a:t>論述型</a:t>
            </a:r>
            <a:r>
              <a:rPr kumimoji="1" lang="ja-JP" altLang="en-US" sz="2800" i="1"/>
              <a:t>のレポートではここが重要！</a:t>
            </a:r>
            <a:endParaRPr kumimoji="1" lang="en-US" altLang="ja-JP" sz="2800" i="1" dirty="0"/>
          </a:p>
          <a:p>
            <a:pPr marL="0" indent="0">
              <a:buNone/>
            </a:pPr>
            <a:endParaRPr lang="en-US" altLang="ja-JP" sz="2800" dirty="0"/>
          </a:p>
          <a:p>
            <a:pPr marL="0" indent="0">
              <a:buNone/>
            </a:pPr>
            <a:endParaRPr lang="en-US" altLang="ja-JP" sz="2800" dirty="0"/>
          </a:p>
          <a:p>
            <a:pPr marL="0" indent="0">
              <a:buNone/>
            </a:pPr>
            <a:endParaRPr lang="ja-JP" altLang="en-US" sz="2800" dirty="0"/>
          </a:p>
        </p:txBody>
      </p:sp>
      <p:sp>
        <p:nvSpPr>
          <p:cNvPr id="6" name="正方形/長方形 5"/>
          <p:cNvSpPr/>
          <p:nvPr/>
        </p:nvSpPr>
        <p:spPr>
          <a:xfrm>
            <a:off x="4489140" y="2996571"/>
            <a:ext cx="3240360"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日本の政治と若者について、</a:t>
            </a:r>
            <a:endParaRPr lang="en-US" altLang="ja-JP" dirty="0">
              <a:solidFill>
                <a:schemeClr val="tx1"/>
              </a:solidFill>
            </a:endParaRPr>
          </a:p>
          <a:p>
            <a:pPr algn="ctr"/>
            <a:r>
              <a:rPr kumimoji="1" lang="ja-JP" altLang="en-US">
                <a:solidFill>
                  <a:schemeClr val="tx1"/>
                </a:solidFill>
              </a:rPr>
              <a:t>自由に論じなさい。</a:t>
            </a:r>
            <a:endParaRPr kumimoji="1" lang="ja-JP" altLang="en-US" dirty="0">
              <a:solidFill>
                <a:schemeClr val="tx1"/>
              </a:solidFill>
            </a:endParaRPr>
          </a:p>
        </p:txBody>
      </p:sp>
      <p:sp>
        <p:nvSpPr>
          <p:cNvPr id="7" name="正方形/長方形 6"/>
          <p:cNvSpPr/>
          <p:nvPr/>
        </p:nvSpPr>
        <p:spPr>
          <a:xfrm>
            <a:off x="2063552" y="4479741"/>
            <a:ext cx="3024336" cy="1213985"/>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若者の政治的無関心</a:t>
            </a:r>
            <a:endParaRPr kumimoji="1" lang="en-US" altLang="ja-JP" dirty="0">
              <a:solidFill>
                <a:schemeClr val="tx1"/>
              </a:solidFill>
            </a:endParaRPr>
          </a:p>
          <a:p>
            <a:pPr algn="ctr"/>
            <a:r>
              <a:rPr kumimoji="1" lang="ja-JP" altLang="en-US">
                <a:solidFill>
                  <a:schemeClr val="tx1"/>
                </a:solidFill>
              </a:rPr>
              <a:t>について</a:t>
            </a:r>
            <a:endParaRPr kumimoji="1" lang="en-US" altLang="ja-JP" dirty="0">
              <a:solidFill>
                <a:schemeClr val="tx1"/>
              </a:solidFill>
            </a:endParaRPr>
          </a:p>
        </p:txBody>
      </p:sp>
      <p:sp>
        <p:nvSpPr>
          <p:cNvPr id="8" name="正方形/長方形 7"/>
          <p:cNvSpPr/>
          <p:nvPr/>
        </p:nvSpPr>
        <p:spPr>
          <a:xfrm>
            <a:off x="6816080" y="4479741"/>
            <a:ext cx="3455239" cy="1213985"/>
          </a:xfrm>
          <a:prstGeom prst="rect">
            <a:avLst/>
          </a:prstGeom>
          <a:solidFill>
            <a:srgbClr val="FF0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20</a:t>
            </a:r>
            <a:r>
              <a:rPr kumimoji="1" lang="ja-JP" altLang="en-US">
                <a:solidFill>
                  <a:schemeClr val="tx1"/>
                </a:solidFill>
              </a:rPr>
              <a:t>代の若年層の</a:t>
            </a:r>
            <a:endParaRPr kumimoji="1" lang="en-US" altLang="ja-JP" dirty="0">
              <a:solidFill>
                <a:schemeClr val="tx1"/>
              </a:solidFill>
            </a:endParaRPr>
          </a:p>
          <a:p>
            <a:pPr algn="ctr"/>
            <a:r>
              <a:rPr kumimoji="1" lang="ja-JP" altLang="en-US">
                <a:solidFill>
                  <a:schemeClr val="tx1"/>
                </a:solidFill>
              </a:rPr>
              <a:t>自民党総裁選への関心を</a:t>
            </a:r>
            <a:endParaRPr kumimoji="1" lang="en-US" altLang="ja-JP" dirty="0">
              <a:solidFill>
                <a:schemeClr val="tx1"/>
              </a:solidFill>
            </a:endParaRPr>
          </a:p>
          <a:p>
            <a:pPr algn="ctr"/>
            <a:r>
              <a:rPr kumimoji="1" lang="ja-JP" altLang="en-US">
                <a:solidFill>
                  <a:schemeClr val="tx1"/>
                </a:solidFill>
              </a:rPr>
              <a:t>育む</a:t>
            </a:r>
            <a:r>
              <a:rPr kumimoji="1" lang="en-US" altLang="ja-JP" dirty="0">
                <a:solidFill>
                  <a:schemeClr val="tx1"/>
                </a:solidFill>
              </a:rPr>
              <a:t>/</a:t>
            </a:r>
            <a:r>
              <a:rPr kumimoji="1" lang="ja-JP" altLang="en-US">
                <a:solidFill>
                  <a:schemeClr val="tx1"/>
                </a:solidFill>
              </a:rPr>
              <a:t>阻むにあたっての</a:t>
            </a:r>
            <a:endParaRPr kumimoji="1" lang="en-US" altLang="ja-JP" dirty="0">
              <a:solidFill>
                <a:schemeClr val="tx1"/>
              </a:solidFill>
            </a:endParaRPr>
          </a:p>
          <a:p>
            <a:pPr algn="ctr"/>
            <a:r>
              <a:rPr kumimoji="1" lang="en-US" altLang="ja-JP" dirty="0">
                <a:solidFill>
                  <a:schemeClr val="tx1"/>
                </a:solidFill>
              </a:rPr>
              <a:t>SNS</a:t>
            </a:r>
            <a:r>
              <a:rPr kumimoji="1" lang="ja-JP" altLang="en-US">
                <a:solidFill>
                  <a:schemeClr val="tx1"/>
                </a:solidFill>
              </a:rPr>
              <a:t>の影響について</a:t>
            </a:r>
            <a:endParaRPr kumimoji="1" lang="ja-JP" altLang="en-US" dirty="0">
              <a:solidFill>
                <a:schemeClr val="tx1"/>
              </a:solidFill>
            </a:endParaRPr>
          </a:p>
        </p:txBody>
      </p:sp>
      <p:sp>
        <p:nvSpPr>
          <p:cNvPr id="14" name="曲折矢印 13"/>
          <p:cNvSpPr/>
          <p:nvPr/>
        </p:nvSpPr>
        <p:spPr>
          <a:xfrm rot="16200000" flipH="1">
            <a:off x="3335185" y="3187934"/>
            <a:ext cx="1106460" cy="1201450"/>
          </a:xfrm>
          <a:prstGeom prst="ben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1604039" y="2967335"/>
            <a:ext cx="1872208" cy="1200329"/>
          </a:xfrm>
          <a:prstGeom prst="rect">
            <a:avLst/>
          </a:prstGeom>
          <a:noFill/>
        </p:spPr>
        <p:txBody>
          <a:bodyPr wrap="square" rtlCol="0">
            <a:spAutoFit/>
          </a:bodyPr>
          <a:lstStyle/>
          <a:p>
            <a:r>
              <a:rPr lang="ja-JP" altLang="en-US" sz="2400">
                <a:solidFill>
                  <a:srgbClr val="0070C0"/>
                </a:solidFill>
              </a:rPr>
              <a:t>悪いテーマ</a:t>
            </a:r>
            <a:endParaRPr lang="en-US" altLang="ja-JP" sz="2400" dirty="0">
              <a:solidFill>
                <a:srgbClr val="0070C0"/>
              </a:solidFill>
            </a:endParaRPr>
          </a:p>
          <a:p>
            <a:r>
              <a:rPr kumimoji="1" lang="en-US" altLang="ja-JP" sz="2400" dirty="0">
                <a:solidFill>
                  <a:srgbClr val="0070C0"/>
                </a:solidFill>
              </a:rPr>
              <a:t> :</a:t>
            </a:r>
            <a:r>
              <a:rPr kumimoji="1" lang="ja-JP" altLang="en-US" sz="2400">
                <a:solidFill>
                  <a:srgbClr val="0070C0"/>
                </a:solidFill>
              </a:rPr>
              <a:t>曖昧</a:t>
            </a:r>
            <a:r>
              <a:rPr kumimoji="1" lang="en-US" altLang="ja-JP" sz="2400" dirty="0">
                <a:solidFill>
                  <a:srgbClr val="0070C0"/>
                </a:solidFill>
              </a:rPr>
              <a:t>…</a:t>
            </a:r>
          </a:p>
          <a:p>
            <a:r>
              <a:rPr kumimoji="1" lang="en-US" altLang="ja-JP" sz="2400" dirty="0">
                <a:solidFill>
                  <a:srgbClr val="0070C0"/>
                </a:solidFill>
              </a:rPr>
              <a:t> :</a:t>
            </a:r>
            <a:r>
              <a:rPr kumimoji="1" lang="ja-JP" altLang="en-US" sz="2400">
                <a:solidFill>
                  <a:srgbClr val="0070C0"/>
                </a:solidFill>
              </a:rPr>
              <a:t>漠然</a:t>
            </a:r>
            <a:r>
              <a:rPr kumimoji="1" lang="en-US" altLang="ja-JP" sz="2400" dirty="0">
                <a:solidFill>
                  <a:srgbClr val="0070C0"/>
                </a:solidFill>
              </a:rPr>
              <a:t>…</a:t>
            </a:r>
            <a:endParaRPr kumimoji="1" lang="ja-JP" altLang="en-US" sz="2400" dirty="0">
              <a:solidFill>
                <a:srgbClr val="0070C0"/>
              </a:solidFill>
            </a:endParaRPr>
          </a:p>
        </p:txBody>
      </p:sp>
      <p:sp>
        <p:nvSpPr>
          <p:cNvPr id="2" name="曲折矢印 1">
            <a:extLst>
              <a:ext uri="{FF2B5EF4-FFF2-40B4-BE49-F238E27FC236}">
                <a16:creationId xmlns:a16="http://schemas.microsoft.com/office/drawing/2014/main" id="{3AA2E431-1979-620F-2A81-1DB69902715B}"/>
              </a:ext>
            </a:extLst>
          </p:cNvPr>
          <p:cNvSpPr/>
          <p:nvPr/>
        </p:nvSpPr>
        <p:spPr>
          <a:xfrm rot="5400000">
            <a:off x="7727672" y="3242445"/>
            <a:ext cx="1106461" cy="1102804"/>
          </a:xfrm>
          <a:prstGeom prst="ben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a:extLst>
              <a:ext uri="{FF2B5EF4-FFF2-40B4-BE49-F238E27FC236}">
                <a16:creationId xmlns:a16="http://schemas.microsoft.com/office/drawing/2014/main" id="{3DAAB6E0-C705-8820-C0FB-969F869C34DA}"/>
              </a:ext>
            </a:extLst>
          </p:cNvPr>
          <p:cNvSpPr>
            <a:spLocks noGrp="1"/>
          </p:cNvSpPr>
          <p:nvPr>
            <p:ph type="sldNum" sz="quarter" idx="12"/>
          </p:nvPr>
        </p:nvSpPr>
        <p:spPr/>
        <p:txBody>
          <a:bodyPr/>
          <a:lstStyle/>
          <a:p>
            <a:fld id="{7BBC2F71-0BC9-4691-848C-353F74D45889}" type="slidenum">
              <a:rPr kumimoji="1" lang="ja-JP" altLang="en-US" smtClean="0"/>
              <a:t>5</a:t>
            </a:fld>
            <a:endParaRPr kumimoji="1" lang="ja-JP" altLang="en-US"/>
          </a:p>
        </p:txBody>
      </p:sp>
      <p:sp>
        <p:nvSpPr>
          <p:cNvPr id="4" name="テキスト ボックス 3">
            <a:extLst>
              <a:ext uri="{FF2B5EF4-FFF2-40B4-BE49-F238E27FC236}">
                <a16:creationId xmlns:a16="http://schemas.microsoft.com/office/drawing/2014/main" id="{5EF34DA1-2064-C1BB-C87C-0C08508ED23D}"/>
              </a:ext>
            </a:extLst>
          </p:cNvPr>
          <p:cNvSpPr txBox="1"/>
          <p:nvPr/>
        </p:nvSpPr>
        <p:spPr>
          <a:xfrm>
            <a:off x="8930950" y="2967335"/>
            <a:ext cx="1872208" cy="1200329"/>
          </a:xfrm>
          <a:prstGeom prst="rect">
            <a:avLst/>
          </a:prstGeom>
          <a:noFill/>
        </p:spPr>
        <p:txBody>
          <a:bodyPr wrap="square" rtlCol="0">
            <a:spAutoFit/>
          </a:bodyPr>
          <a:lstStyle/>
          <a:p>
            <a:r>
              <a:rPr lang="ja-JP" altLang="en-US" sz="2400">
                <a:solidFill>
                  <a:srgbClr val="FF0000"/>
                </a:solidFill>
              </a:rPr>
              <a:t>良いテーマ</a:t>
            </a:r>
            <a:endParaRPr lang="en-US" altLang="ja-JP" sz="2400" dirty="0">
              <a:solidFill>
                <a:srgbClr val="FF0000"/>
              </a:solidFill>
            </a:endParaRPr>
          </a:p>
          <a:p>
            <a:r>
              <a:rPr kumimoji="1" lang="en-US" altLang="ja-JP" sz="2400" dirty="0">
                <a:solidFill>
                  <a:srgbClr val="FF0000"/>
                </a:solidFill>
              </a:rPr>
              <a:t> :</a:t>
            </a:r>
            <a:r>
              <a:rPr kumimoji="1" lang="ja-JP" altLang="en-US" sz="2400">
                <a:solidFill>
                  <a:srgbClr val="FF0000"/>
                </a:solidFill>
              </a:rPr>
              <a:t>具体的！</a:t>
            </a:r>
            <a:endParaRPr kumimoji="1" lang="en-US" altLang="ja-JP" sz="2400" dirty="0">
              <a:solidFill>
                <a:srgbClr val="FF0000"/>
              </a:solidFill>
            </a:endParaRPr>
          </a:p>
          <a:p>
            <a:r>
              <a:rPr kumimoji="1" lang="en-US" altLang="ja-JP" sz="2400" dirty="0">
                <a:solidFill>
                  <a:srgbClr val="FF0000"/>
                </a:solidFill>
              </a:rPr>
              <a:t> :</a:t>
            </a:r>
            <a:r>
              <a:rPr kumimoji="1" lang="ja-JP" altLang="en-US" sz="2400">
                <a:solidFill>
                  <a:srgbClr val="FF0000"/>
                </a:solidFill>
              </a:rPr>
              <a:t>狭い！</a:t>
            </a:r>
            <a:endParaRPr kumimoji="1" lang="ja-JP" altLang="en-US" sz="2400" dirty="0">
              <a:solidFill>
                <a:srgbClr val="FF0000"/>
              </a:solidFill>
            </a:endParaRPr>
          </a:p>
        </p:txBody>
      </p:sp>
    </p:spTree>
    <p:extLst>
      <p:ext uri="{BB962C8B-B14F-4D97-AF65-F5344CB8AC3E}">
        <p14:creationId xmlns:p14="http://schemas.microsoft.com/office/powerpoint/2010/main" val="64543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A544DF7A-32DA-1A8D-E8AD-75492E22A786}"/>
              </a:ext>
            </a:extLst>
          </p:cNvPr>
          <p:cNvSpPr>
            <a:spLocks noGrp="1"/>
          </p:cNvSpPr>
          <p:nvPr>
            <p:ph type="title"/>
          </p:nvPr>
        </p:nvSpPr>
        <p:spPr>
          <a:xfrm>
            <a:off x="1127448" y="1162682"/>
            <a:ext cx="10812490" cy="1143000"/>
          </a:xfrm>
        </p:spPr>
        <p:txBody>
          <a:bodyPr>
            <a:normAutofit/>
          </a:bodyPr>
          <a:lstStyle/>
          <a:p>
            <a:r>
              <a:rPr kumimoji="1" lang="en-US" altLang="ja-JP" sz="4400" b="1" dirty="0"/>
              <a:t>⒊</a:t>
            </a:r>
            <a:r>
              <a:rPr kumimoji="1" lang="ja-JP" altLang="en-US" sz="4400" b="1"/>
              <a:t>テーマの設定</a:t>
            </a:r>
            <a:r>
              <a:rPr kumimoji="1" lang="en-US" altLang="ja-JP" sz="4400" b="1" dirty="0"/>
              <a:t>⑵</a:t>
            </a:r>
            <a:r>
              <a:rPr lang="en-US" altLang="ja-JP" sz="4400" dirty="0"/>
              <a:t>——</a:t>
            </a:r>
            <a:r>
              <a:rPr kumimoji="1" lang="ja-JP" altLang="en-US" sz="4400" b="1"/>
              <a:t>テーマの考え方</a:t>
            </a:r>
            <a:r>
              <a:rPr kumimoji="1" lang="en-US" altLang="ja-JP" sz="4400" b="1" dirty="0"/>
              <a:t>①</a:t>
            </a:r>
            <a:endParaRPr kumimoji="1" lang="ja-JP" altLang="en-US" sz="4400" b="1" dirty="0"/>
          </a:p>
        </p:txBody>
      </p:sp>
      <p:sp>
        <p:nvSpPr>
          <p:cNvPr id="3" name="コンテンツ プレースホルダー 2"/>
          <p:cNvSpPr>
            <a:spLocks noGrp="1"/>
          </p:cNvSpPr>
          <p:nvPr>
            <p:ph idx="1"/>
          </p:nvPr>
        </p:nvSpPr>
        <p:spPr>
          <a:xfrm>
            <a:off x="1379510" y="2064097"/>
            <a:ext cx="9829058" cy="4097958"/>
          </a:xfrm>
        </p:spPr>
        <p:txBody>
          <a:bodyPr>
            <a:normAutofit fontScale="92500" lnSpcReduction="20000"/>
          </a:bodyPr>
          <a:lstStyle/>
          <a:p>
            <a:pPr marL="0" indent="0">
              <a:buNone/>
            </a:pPr>
            <a:r>
              <a:rPr lang="en-US" altLang="ja-JP" sz="3600" dirty="0"/>
              <a:t>⒈</a:t>
            </a:r>
            <a:r>
              <a:rPr lang="ja-JP" altLang="en-US" sz="3600">
                <a:solidFill>
                  <a:srgbClr val="FF0000"/>
                </a:solidFill>
              </a:rPr>
              <a:t>講義</a:t>
            </a:r>
            <a:r>
              <a:rPr lang="ja-JP" altLang="en-US" sz="3600" dirty="0">
                <a:solidFill>
                  <a:srgbClr val="FF0000"/>
                </a:solidFill>
              </a:rPr>
              <a:t>内容</a:t>
            </a:r>
            <a:r>
              <a:rPr lang="ja-JP" altLang="en-US" sz="3600"/>
              <a:t>を振り返る。</a:t>
            </a:r>
            <a:br>
              <a:rPr lang="en-US" altLang="ja-JP" sz="2800" dirty="0"/>
            </a:br>
            <a:endParaRPr lang="en-US" altLang="ja-JP" sz="2800" dirty="0"/>
          </a:p>
          <a:p>
            <a:pPr marL="0" indent="0">
              <a:buNone/>
            </a:pPr>
            <a:r>
              <a:rPr lang="en-US" altLang="ja-JP" sz="3600" dirty="0"/>
              <a:t>⒉</a:t>
            </a:r>
            <a:r>
              <a:rPr lang="ja-JP" altLang="en-US" sz="3600"/>
              <a:t>頭</a:t>
            </a:r>
            <a:r>
              <a:rPr lang="ja-JP" altLang="en-US" sz="3600" dirty="0"/>
              <a:t>の</a:t>
            </a:r>
            <a:r>
              <a:rPr lang="ja-JP" altLang="en-US" sz="3600"/>
              <a:t>中で</a:t>
            </a:r>
            <a:r>
              <a:rPr lang="ja-JP" altLang="en-US" sz="3600">
                <a:solidFill>
                  <a:srgbClr val="0070C0"/>
                </a:solidFill>
              </a:rPr>
              <a:t>印象に残っている話</a:t>
            </a:r>
            <a:r>
              <a:rPr lang="ja-JP" altLang="en-US" sz="3600" dirty="0">
                <a:solidFill>
                  <a:srgbClr val="0070C0"/>
                </a:solidFill>
              </a:rPr>
              <a:t>を膨らませる</a:t>
            </a:r>
            <a:endParaRPr lang="en-US" altLang="ja-JP" sz="3600" dirty="0">
              <a:solidFill>
                <a:srgbClr val="0070C0"/>
              </a:solidFill>
            </a:endParaRPr>
          </a:p>
          <a:p>
            <a:pPr marL="788670" lvl="1" indent="-514350">
              <a:buFont typeface="+mj-ea"/>
              <a:buAutoNum type="circleNumDbPlain"/>
            </a:pPr>
            <a:r>
              <a:rPr lang="ja-JP" altLang="en-US" sz="2800" dirty="0"/>
              <a:t>他の事例</a:t>
            </a:r>
            <a:r>
              <a:rPr lang="ja-JP" altLang="en-US" sz="2800"/>
              <a:t>、地域との比較？</a:t>
            </a:r>
            <a:endParaRPr lang="en-US" altLang="ja-JP" sz="2800" dirty="0"/>
          </a:p>
          <a:p>
            <a:pPr marL="788670" lvl="1" indent="-514350">
              <a:buFont typeface="+mj-ea"/>
              <a:buAutoNum type="circleNumDbPlain"/>
            </a:pPr>
            <a:r>
              <a:rPr lang="ja-JP" altLang="en-US" sz="2800"/>
              <a:t>自身の体験との比較？</a:t>
            </a:r>
            <a:endParaRPr lang="en-US" altLang="ja-JP" sz="2800" dirty="0"/>
          </a:p>
          <a:p>
            <a:pPr marL="788670" lvl="1" indent="-514350">
              <a:buFont typeface="+mj-ea"/>
              <a:buAutoNum type="circleNumDbPlain"/>
            </a:pPr>
            <a:r>
              <a:rPr lang="ja-JP" altLang="en-US" sz="2800"/>
              <a:t>自身の問題関心</a:t>
            </a:r>
            <a:endParaRPr lang="en-US" altLang="ja-JP" sz="2800" dirty="0"/>
          </a:p>
          <a:p>
            <a:pPr marL="788670" lvl="1" indent="-514350">
              <a:buFont typeface="+mj-ea"/>
              <a:buAutoNum type="circleNumDbPlain"/>
            </a:pPr>
            <a:r>
              <a:rPr lang="ja-JP" altLang="en-US" sz="2800"/>
              <a:t>興味のある事件、出来事との関連？</a:t>
            </a:r>
            <a:endParaRPr lang="en-US" altLang="ja-JP" sz="2800" dirty="0"/>
          </a:p>
          <a:p>
            <a:pPr marL="788670" lvl="1" indent="-514350">
              <a:buFont typeface="+mj-ea"/>
              <a:buAutoNum type="circleNumDbPlain"/>
            </a:pPr>
            <a:r>
              <a:rPr lang="ja-JP" altLang="en-US" sz="2800" dirty="0"/>
              <a:t>関連しそうな書籍</a:t>
            </a:r>
            <a:r>
              <a:rPr lang="ja-JP" altLang="en-US" sz="2800"/>
              <a:t>・論文</a:t>
            </a:r>
            <a:r>
              <a:rPr lang="en-US" altLang="ja-JP" sz="2800" dirty="0"/>
              <a:t>…</a:t>
            </a:r>
            <a:r>
              <a:rPr lang="ja-JP" altLang="en-US" sz="2800"/>
              <a:t>から考える。</a:t>
            </a:r>
            <a:endParaRPr lang="en-US" altLang="ja-JP" sz="2800" dirty="0"/>
          </a:p>
        </p:txBody>
      </p:sp>
      <p:sp>
        <p:nvSpPr>
          <p:cNvPr id="7" name="下矢印 6"/>
          <p:cNvSpPr/>
          <p:nvPr/>
        </p:nvSpPr>
        <p:spPr>
          <a:xfrm>
            <a:off x="3431704" y="2724761"/>
            <a:ext cx="360040" cy="28803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吹き出し 8"/>
          <p:cNvSpPr/>
          <p:nvPr/>
        </p:nvSpPr>
        <p:spPr>
          <a:xfrm>
            <a:off x="8657929" y="3789040"/>
            <a:ext cx="1944216" cy="1224136"/>
          </a:xfrm>
          <a:prstGeom prst="wedgeRoundRectCallout">
            <a:avLst>
              <a:gd name="adj1" fmla="val -95234"/>
              <a:gd name="adj2" fmla="val -55924"/>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創英角ｺﾞｼｯｸUB" panose="020B0900000000000000" pitchFamily="50" charset="-128"/>
                <a:ea typeface="HGP創英角ｺﾞｼｯｸUB" panose="020B0900000000000000" pitchFamily="50" charset="-128"/>
              </a:rPr>
              <a:t>後に、本論で活きてくる</a:t>
            </a:r>
          </a:p>
        </p:txBody>
      </p:sp>
      <p:sp>
        <p:nvSpPr>
          <p:cNvPr id="2" name="スライド番号プレースホルダー 1">
            <a:extLst>
              <a:ext uri="{FF2B5EF4-FFF2-40B4-BE49-F238E27FC236}">
                <a16:creationId xmlns:a16="http://schemas.microsoft.com/office/drawing/2014/main" id="{47A6E464-8468-1CF1-786B-5EC61E4126F8}"/>
              </a:ext>
            </a:extLst>
          </p:cNvPr>
          <p:cNvSpPr>
            <a:spLocks noGrp="1"/>
          </p:cNvSpPr>
          <p:nvPr>
            <p:ph type="sldNum" sz="quarter" idx="12"/>
          </p:nvPr>
        </p:nvSpPr>
        <p:spPr/>
        <p:txBody>
          <a:bodyPr/>
          <a:lstStyle/>
          <a:p>
            <a:fld id="{7BBC2F71-0BC9-4691-848C-353F74D45889}" type="slidenum">
              <a:rPr kumimoji="1" lang="ja-JP" altLang="en-US" smtClean="0"/>
              <a:t>6</a:t>
            </a:fld>
            <a:endParaRPr kumimoji="1" lang="ja-JP" altLang="en-US"/>
          </a:p>
        </p:txBody>
      </p:sp>
    </p:spTree>
    <p:extLst>
      <p:ext uri="{BB962C8B-B14F-4D97-AF65-F5344CB8AC3E}">
        <p14:creationId xmlns:p14="http://schemas.microsoft.com/office/powerpoint/2010/main" val="232867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7846" y="2027412"/>
            <a:ext cx="6624736" cy="817141"/>
          </a:xfrm>
        </p:spPr>
        <p:txBody>
          <a:bodyPr>
            <a:normAutofit/>
          </a:bodyPr>
          <a:lstStyle/>
          <a:p>
            <a:r>
              <a:rPr lang="ja-JP" altLang="en-US" u="sng" dirty="0">
                <a:solidFill>
                  <a:srgbClr val="00B050"/>
                </a:solidFill>
              </a:rPr>
              <a:t>手順</a:t>
            </a:r>
            <a:r>
              <a:rPr lang="en-US" altLang="ja-JP" u="sng" dirty="0">
                <a:solidFill>
                  <a:srgbClr val="00B050"/>
                </a:solidFill>
              </a:rPr>
              <a:t>1. </a:t>
            </a:r>
            <a:r>
              <a:rPr lang="ja-JP" altLang="en-US" u="sng" dirty="0">
                <a:solidFill>
                  <a:srgbClr val="00B050"/>
                </a:solidFill>
              </a:rPr>
              <a:t>講義内容を振り返る</a:t>
            </a:r>
            <a:endParaRPr kumimoji="1" lang="ja-JP" altLang="en-US" u="sng" dirty="0">
              <a:solidFill>
                <a:srgbClr val="00B050"/>
              </a:solidFill>
            </a:endParaRPr>
          </a:p>
        </p:txBody>
      </p:sp>
      <p:sp>
        <p:nvSpPr>
          <p:cNvPr id="3" name="コンテンツ プレースホルダー 2"/>
          <p:cNvSpPr>
            <a:spLocks noGrp="1"/>
          </p:cNvSpPr>
          <p:nvPr>
            <p:ph idx="1"/>
          </p:nvPr>
        </p:nvSpPr>
        <p:spPr>
          <a:xfrm>
            <a:off x="1379510" y="2492896"/>
            <a:ext cx="8748938" cy="3454896"/>
          </a:xfrm>
        </p:spPr>
        <p:txBody>
          <a:bodyPr/>
          <a:lstStyle/>
          <a:p>
            <a:pPr marL="0" indent="0" algn="ctr">
              <a:buNone/>
            </a:pPr>
            <a:r>
              <a:rPr lang="ja-JP" altLang="en-US" sz="3200" dirty="0"/>
              <a:t>講義から次の</a:t>
            </a:r>
            <a:r>
              <a:rPr lang="en-US" altLang="ja-JP" sz="3200" dirty="0"/>
              <a:t>4</a:t>
            </a:r>
            <a:r>
              <a:rPr lang="ja-JP" altLang="en-US" sz="3200" dirty="0"/>
              <a:t>点を</a:t>
            </a:r>
            <a:r>
              <a:rPr lang="ja-JP" altLang="en-US" sz="3200"/>
              <a:t>探してみましょう</a:t>
            </a:r>
            <a:endParaRPr lang="en-US" altLang="ja-JP" sz="3200" dirty="0"/>
          </a:p>
          <a:p>
            <a:pPr marL="0" indent="0">
              <a:buNone/>
            </a:pPr>
            <a:r>
              <a:rPr lang="ja-JP" altLang="en-US"/>
              <a:t>　　　　　　</a:t>
            </a:r>
            <a:r>
              <a:rPr kumimoji="1" lang="en-US" altLang="ja-JP" dirty="0"/>
              <a:t>A.</a:t>
            </a:r>
            <a:r>
              <a:rPr kumimoji="1" lang="ja-JP" altLang="en-US" dirty="0"/>
              <a:t>「目から鱗」：</a:t>
            </a:r>
            <a:r>
              <a:rPr kumimoji="1" lang="ja-JP" altLang="en-US"/>
              <a:t>なるほど！◎</a:t>
            </a:r>
            <a:endParaRPr kumimoji="1" lang="en-US" altLang="ja-JP" dirty="0"/>
          </a:p>
          <a:p>
            <a:pPr marL="0" indent="0">
              <a:buNone/>
            </a:pPr>
            <a:r>
              <a:rPr lang="ja-JP" altLang="en-US"/>
              <a:t>　　　　　　</a:t>
            </a:r>
            <a:r>
              <a:rPr lang="en-US" altLang="ja-JP" dirty="0"/>
              <a:t>B.</a:t>
            </a:r>
            <a:r>
              <a:rPr lang="ja-JP" altLang="en-US" dirty="0"/>
              <a:t>「激しく同意」：そうだそう</a:t>
            </a:r>
            <a:r>
              <a:rPr lang="ja-JP" altLang="en-US"/>
              <a:t>だ！○</a:t>
            </a:r>
            <a:endParaRPr lang="en-US" altLang="ja-JP" dirty="0"/>
          </a:p>
          <a:p>
            <a:pPr marL="0" indent="0">
              <a:buNone/>
            </a:pPr>
            <a:r>
              <a:rPr kumimoji="1" lang="ja-JP" altLang="en-US"/>
              <a:t>　　　　　　</a:t>
            </a:r>
            <a:r>
              <a:rPr kumimoji="1" lang="en-US" altLang="ja-JP" dirty="0"/>
              <a:t>C.</a:t>
            </a:r>
            <a:r>
              <a:rPr kumimoji="1" lang="ja-JP" altLang="en-US" dirty="0"/>
              <a:t>「納得いかない」：なんか</a:t>
            </a:r>
            <a:r>
              <a:rPr kumimoji="1" lang="ja-JP" altLang="en-US"/>
              <a:t>変？△</a:t>
            </a:r>
            <a:endParaRPr kumimoji="1" lang="en-US" altLang="ja-JP" dirty="0"/>
          </a:p>
          <a:p>
            <a:pPr marL="0" indent="0">
              <a:buNone/>
            </a:pPr>
            <a:r>
              <a:rPr lang="ja-JP" altLang="en-US"/>
              <a:t>　　　　　　</a:t>
            </a:r>
            <a:r>
              <a:rPr lang="en-US" altLang="ja-JP" dirty="0"/>
              <a:t>D.</a:t>
            </a:r>
            <a:r>
              <a:rPr lang="ja-JP" altLang="en-US" dirty="0"/>
              <a:t>「激しく反発」：</a:t>
            </a:r>
            <a:r>
              <a:rPr lang="ja-JP" altLang="en-US"/>
              <a:t>認められない！</a:t>
            </a:r>
            <a:r>
              <a:rPr lang="en-US" altLang="ja-JP" dirty="0"/>
              <a:t>×</a:t>
            </a:r>
          </a:p>
        </p:txBody>
      </p:sp>
      <p:sp>
        <p:nvSpPr>
          <p:cNvPr id="6" name="テキスト ボックス 5"/>
          <p:cNvSpPr txBox="1"/>
          <p:nvPr/>
        </p:nvSpPr>
        <p:spPr>
          <a:xfrm>
            <a:off x="3359696" y="5155705"/>
            <a:ext cx="5760640" cy="461665"/>
          </a:xfrm>
          <a:prstGeom prst="rect">
            <a:avLst/>
          </a:prstGeom>
          <a:noFill/>
        </p:spPr>
        <p:txBody>
          <a:bodyPr wrap="square" rtlCol="0">
            <a:spAutoFit/>
          </a:bodyPr>
          <a:lstStyle/>
          <a:p>
            <a:r>
              <a:rPr lang="ja-JP" altLang="en-US" sz="2400" dirty="0"/>
              <a:t>戸田山和久（</a:t>
            </a:r>
            <a:r>
              <a:rPr lang="en-US" altLang="ja-JP" sz="2400" dirty="0"/>
              <a:t>2002</a:t>
            </a:r>
            <a:r>
              <a:rPr lang="ja-JP" altLang="en-US" sz="2400" dirty="0"/>
              <a:t>）</a:t>
            </a:r>
            <a:r>
              <a:rPr lang="en-US" altLang="ja-JP" sz="2400" dirty="0"/>
              <a:t>『</a:t>
            </a:r>
            <a:r>
              <a:rPr lang="ja-JP" altLang="en-US" sz="2400" dirty="0"/>
              <a:t>論文の教室</a:t>
            </a:r>
            <a:r>
              <a:rPr lang="en-US" altLang="ja-JP" sz="2400" dirty="0"/>
              <a:t>』</a:t>
            </a:r>
            <a:r>
              <a:rPr lang="ja-JP" altLang="en-US" sz="2400" dirty="0"/>
              <a:t>より</a:t>
            </a:r>
            <a:endParaRPr kumimoji="1" lang="ja-JP" altLang="en-US" sz="2400" dirty="0"/>
          </a:p>
        </p:txBody>
      </p:sp>
      <p:sp>
        <p:nvSpPr>
          <p:cNvPr id="7" name="角丸四角形 6"/>
          <p:cNvSpPr/>
          <p:nvPr/>
        </p:nvSpPr>
        <p:spPr>
          <a:xfrm>
            <a:off x="2549622" y="3170412"/>
            <a:ext cx="6570713" cy="2446958"/>
          </a:xfrm>
          <a:prstGeom prst="round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E48B45F3-F364-B5EA-0F06-7C2E1F5B56CB}"/>
              </a:ext>
            </a:extLst>
          </p:cNvPr>
          <p:cNvSpPr>
            <a:spLocks noGrp="1"/>
          </p:cNvSpPr>
          <p:nvPr>
            <p:ph type="sldNum" sz="quarter" idx="12"/>
          </p:nvPr>
        </p:nvSpPr>
        <p:spPr/>
        <p:txBody>
          <a:bodyPr/>
          <a:lstStyle/>
          <a:p>
            <a:fld id="{7BBC2F71-0BC9-4691-848C-353F74D45889}" type="slidenum">
              <a:rPr kumimoji="1" lang="ja-JP" altLang="en-US" smtClean="0"/>
              <a:t>7</a:t>
            </a:fld>
            <a:endParaRPr kumimoji="1" lang="ja-JP" altLang="en-US"/>
          </a:p>
        </p:txBody>
      </p:sp>
      <p:sp>
        <p:nvSpPr>
          <p:cNvPr id="9" name="タイトル 1">
            <a:extLst>
              <a:ext uri="{FF2B5EF4-FFF2-40B4-BE49-F238E27FC236}">
                <a16:creationId xmlns:a16="http://schemas.microsoft.com/office/drawing/2014/main" id="{67A8BD8E-1BC4-0AC2-6E64-8A578435A701}"/>
              </a:ext>
            </a:extLst>
          </p:cNvPr>
          <p:cNvSpPr txBox="1">
            <a:spLocks/>
          </p:cNvSpPr>
          <p:nvPr/>
        </p:nvSpPr>
        <p:spPr>
          <a:xfrm>
            <a:off x="1127448" y="1162682"/>
            <a:ext cx="10812490" cy="1143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a:lstStyle>
          <a:p>
            <a:r>
              <a:rPr lang="en-US" altLang="ja-JP" sz="4400" b="1" dirty="0"/>
              <a:t>⒊</a:t>
            </a:r>
            <a:r>
              <a:rPr lang="ja-JP" altLang="en-US" sz="4400" b="1"/>
              <a:t>テーマの設定</a:t>
            </a:r>
            <a:r>
              <a:rPr lang="en-US" altLang="ja-JP" sz="4400" b="1" dirty="0"/>
              <a:t>⑵</a:t>
            </a:r>
            <a:r>
              <a:rPr lang="en-US" altLang="ja-JP" sz="4400" dirty="0"/>
              <a:t>——</a:t>
            </a:r>
            <a:r>
              <a:rPr lang="ja-JP" altLang="en-US" sz="4400" b="1"/>
              <a:t>テーマの考え方</a:t>
            </a:r>
            <a:r>
              <a:rPr lang="en-US" altLang="ja-JP" sz="4400" b="1" dirty="0"/>
              <a:t>②</a:t>
            </a:r>
            <a:endParaRPr lang="ja-JP" altLang="en-US" sz="4400" b="1" dirty="0"/>
          </a:p>
        </p:txBody>
      </p:sp>
    </p:spTree>
    <p:extLst>
      <p:ext uri="{BB962C8B-B14F-4D97-AF65-F5344CB8AC3E}">
        <p14:creationId xmlns:p14="http://schemas.microsoft.com/office/powerpoint/2010/main" val="2880302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79510" y="1844824"/>
            <a:ext cx="9757050" cy="4365476"/>
          </a:xfrm>
        </p:spPr>
        <p:txBody>
          <a:bodyPr>
            <a:normAutofit fontScale="92500" lnSpcReduction="20000"/>
          </a:bodyPr>
          <a:lstStyle/>
          <a:p>
            <a:pPr marL="0" indent="0" algn="ctr">
              <a:buNone/>
            </a:pPr>
            <a:r>
              <a:rPr lang="ja-JP" altLang="en-US" sz="3200" b="1" dirty="0"/>
              <a:t>講義内容をうまく振り返れないときは</a:t>
            </a:r>
            <a:r>
              <a:rPr lang="en-US" altLang="ja-JP" sz="3200" b="1" dirty="0"/>
              <a:t>…</a:t>
            </a:r>
            <a:br>
              <a:rPr lang="en-US" altLang="ja-JP" dirty="0"/>
            </a:br>
            <a:endParaRPr lang="en-US" altLang="ja-JP" dirty="0"/>
          </a:p>
          <a:p>
            <a:pPr marL="0" indent="0" algn="ctr">
              <a:buNone/>
            </a:pPr>
            <a:endParaRPr lang="en-US" altLang="ja-JP" dirty="0"/>
          </a:p>
          <a:p>
            <a:pPr marL="0" indent="0" algn="ctr">
              <a:buNone/>
            </a:pPr>
            <a:endParaRPr lang="en-US" altLang="ja-JP" dirty="0"/>
          </a:p>
          <a:p>
            <a:pPr marL="0" indent="0" algn="ctr">
              <a:buNone/>
            </a:pPr>
            <a:r>
              <a:rPr lang="ja-JP" altLang="en-US" sz="2800" dirty="0">
                <a:solidFill>
                  <a:srgbClr val="FF0000"/>
                </a:solidFill>
              </a:rPr>
              <a:t>　</a:t>
            </a:r>
            <a:r>
              <a:rPr lang="ja-JP" altLang="en-US" sz="2800" b="1" dirty="0">
                <a:solidFill>
                  <a:srgbClr val="FF0000"/>
                </a:solidFill>
              </a:rPr>
              <a:t>一番心に残ったこと</a:t>
            </a:r>
            <a:r>
              <a:rPr lang="ja-JP" altLang="en-US" sz="2800" dirty="0"/>
              <a:t>や</a:t>
            </a:r>
            <a:r>
              <a:rPr lang="ja-JP" altLang="en-US" sz="2800" b="1" dirty="0">
                <a:solidFill>
                  <a:srgbClr val="FF0000"/>
                </a:solidFill>
              </a:rPr>
              <a:t>面白かったこと</a:t>
            </a:r>
            <a:r>
              <a:rPr lang="ja-JP" altLang="en-US" sz="2800" dirty="0"/>
              <a:t>、</a:t>
            </a:r>
            <a:br>
              <a:rPr lang="en-US" altLang="ja-JP" sz="2800" dirty="0"/>
            </a:br>
            <a:r>
              <a:rPr lang="ja-JP" altLang="en-US" sz="2800" b="1" dirty="0">
                <a:solidFill>
                  <a:srgbClr val="FF0000"/>
                </a:solidFill>
              </a:rPr>
              <a:t>覚えて</a:t>
            </a:r>
            <a:r>
              <a:rPr lang="ja-JP" altLang="en-US" sz="2800" b="1">
                <a:solidFill>
                  <a:srgbClr val="FF0000"/>
                </a:solidFill>
              </a:rPr>
              <a:t>いること</a:t>
            </a:r>
            <a:r>
              <a:rPr lang="ja-JP" altLang="en-US" sz="2800"/>
              <a:t>ならば</a:t>
            </a:r>
            <a:r>
              <a:rPr lang="ja-JP" altLang="en-US" sz="2800" dirty="0"/>
              <a:t>、書けるのでは</a:t>
            </a:r>
            <a:r>
              <a:rPr lang="en-US" altLang="ja-JP" sz="2800" dirty="0"/>
              <a:t>…</a:t>
            </a:r>
            <a:r>
              <a:rPr lang="ja-JP" altLang="en-US" sz="2800"/>
              <a:t>？</a:t>
            </a:r>
            <a:endParaRPr lang="en-US" altLang="ja-JP" sz="2800" dirty="0"/>
          </a:p>
          <a:p>
            <a:pPr marL="0" indent="0" algn="ctr">
              <a:buNone/>
            </a:pPr>
            <a:endParaRPr lang="en-US" altLang="ja-JP" dirty="0"/>
          </a:p>
          <a:p>
            <a:pPr marL="0" indent="0" algn="ctr">
              <a:buNone/>
            </a:pPr>
            <a:r>
              <a:rPr lang="ja-JP" altLang="en-US" sz="3200" dirty="0"/>
              <a:t>キーワード、関心、疑問、興味、主張</a:t>
            </a:r>
            <a:r>
              <a:rPr lang="ja-JP" altLang="en-US" sz="3200"/>
              <a:t>等を</a:t>
            </a:r>
            <a:endParaRPr lang="en-US" altLang="ja-JP" sz="3200" dirty="0"/>
          </a:p>
          <a:p>
            <a:pPr marL="0" indent="0" algn="ctr">
              <a:buNone/>
            </a:pPr>
            <a:r>
              <a:rPr lang="ja-JP" altLang="en-US" sz="3200"/>
              <a:t>紙</a:t>
            </a:r>
            <a:r>
              <a:rPr lang="ja-JP" altLang="en-US" sz="3200" dirty="0"/>
              <a:t>に自由に</a:t>
            </a:r>
            <a:r>
              <a:rPr lang="ja-JP" altLang="en-US" sz="3200"/>
              <a:t>書き出してみましょう！</a:t>
            </a:r>
            <a:endParaRPr lang="ja-JP" altLang="en-US" sz="3200" dirty="0"/>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09344" y="2432432"/>
            <a:ext cx="773311" cy="1143000"/>
          </a:xfrm>
          <a:prstGeom prst="rect">
            <a:avLst/>
          </a:prstGeom>
        </p:spPr>
      </p:pic>
      <p:sp>
        <p:nvSpPr>
          <p:cNvPr id="2" name="スライド番号プレースホルダー 1">
            <a:extLst>
              <a:ext uri="{FF2B5EF4-FFF2-40B4-BE49-F238E27FC236}">
                <a16:creationId xmlns:a16="http://schemas.microsoft.com/office/drawing/2014/main" id="{1DE4EBED-B113-0535-EA60-52E5D8D0B026}"/>
              </a:ext>
            </a:extLst>
          </p:cNvPr>
          <p:cNvSpPr>
            <a:spLocks noGrp="1"/>
          </p:cNvSpPr>
          <p:nvPr>
            <p:ph type="sldNum" sz="quarter" idx="12"/>
          </p:nvPr>
        </p:nvSpPr>
        <p:spPr/>
        <p:txBody>
          <a:bodyPr/>
          <a:lstStyle/>
          <a:p>
            <a:fld id="{7BBC2F71-0BC9-4691-848C-353F74D45889}" type="slidenum">
              <a:rPr kumimoji="1" lang="ja-JP" altLang="en-US" smtClean="0"/>
              <a:t>8</a:t>
            </a:fld>
            <a:endParaRPr kumimoji="1" lang="ja-JP" altLang="en-US"/>
          </a:p>
        </p:txBody>
      </p:sp>
      <p:sp>
        <p:nvSpPr>
          <p:cNvPr id="5" name="タイトル 1">
            <a:extLst>
              <a:ext uri="{FF2B5EF4-FFF2-40B4-BE49-F238E27FC236}">
                <a16:creationId xmlns:a16="http://schemas.microsoft.com/office/drawing/2014/main" id="{51DB5D30-7765-8067-6B8D-F65D9B97C370}"/>
              </a:ext>
            </a:extLst>
          </p:cNvPr>
          <p:cNvSpPr>
            <a:spLocks noGrp="1"/>
          </p:cNvSpPr>
          <p:nvPr>
            <p:ph type="title"/>
          </p:nvPr>
        </p:nvSpPr>
        <p:spPr>
          <a:xfrm>
            <a:off x="1127448" y="1162682"/>
            <a:ext cx="10812490" cy="1143000"/>
          </a:xfrm>
        </p:spPr>
        <p:txBody>
          <a:bodyPr>
            <a:normAutofit/>
          </a:bodyPr>
          <a:lstStyle/>
          <a:p>
            <a:r>
              <a:rPr kumimoji="1" lang="en-US" altLang="ja-JP" sz="4400" b="1" dirty="0"/>
              <a:t>⒊</a:t>
            </a:r>
            <a:r>
              <a:rPr kumimoji="1" lang="ja-JP" altLang="en-US" sz="4400" b="1"/>
              <a:t>テーマの設定</a:t>
            </a:r>
            <a:r>
              <a:rPr kumimoji="1" lang="en-US" altLang="ja-JP" sz="4400" b="1" dirty="0"/>
              <a:t>⑵</a:t>
            </a:r>
            <a:r>
              <a:rPr lang="en-US" altLang="ja-JP" sz="4400" dirty="0"/>
              <a:t>——</a:t>
            </a:r>
            <a:r>
              <a:rPr kumimoji="1" lang="ja-JP" altLang="en-US" sz="4400" b="1"/>
              <a:t>テーマの考え方</a:t>
            </a:r>
            <a:r>
              <a:rPr lang="en-US" altLang="ja-JP" sz="4400" b="1" dirty="0"/>
              <a:t>③</a:t>
            </a:r>
            <a:endParaRPr kumimoji="1" lang="ja-JP" altLang="en-US" sz="4400" b="1" dirty="0"/>
          </a:p>
        </p:txBody>
      </p:sp>
      <p:sp>
        <p:nvSpPr>
          <p:cNvPr id="9" name="下矢印 8">
            <a:extLst>
              <a:ext uri="{FF2B5EF4-FFF2-40B4-BE49-F238E27FC236}">
                <a16:creationId xmlns:a16="http://schemas.microsoft.com/office/drawing/2014/main" id="{D60717BA-E8E9-C09C-9373-30A946C1A93A}"/>
              </a:ext>
            </a:extLst>
          </p:cNvPr>
          <p:cNvSpPr/>
          <p:nvPr/>
        </p:nvSpPr>
        <p:spPr>
          <a:xfrm>
            <a:off x="5813328" y="4469368"/>
            <a:ext cx="360040" cy="28803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66139535"/>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5667</TotalTime>
  <Words>5634</Words>
  <Application>Microsoft Office PowerPoint</Application>
  <PresentationFormat>ワイド画面</PresentationFormat>
  <Paragraphs>384</Paragraphs>
  <Slides>22</Slides>
  <Notes>22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HGP創英角ｺﾞｼｯｸUB</vt:lpstr>
      <vt:lpstr>HG創英角ｺﾞｼｯｸUB</vt:lpstr>
      <vt:lpstr>ＭＳ ゴシック</vt:lpstr>
      <vt:lpstr>Yu Gothic Regular</vt:lpstr>
      <vt:lpstr>游ゴシック Light</vt:lpstr>
      <vt:lpstr>Arial</vt:lpstr>
      <vt:lpstr>Calibri</vt:lpstr>
      <vt:lpstr>Century</vt:lpstr>
      <vt:lpstr>Gill Sans MT</vt:lpstr>
      <vt:lpstr>ギャラリー</vt:lpstr>
      <vt:lpstr>レポート作成セミナー 「テーマ設定と資料の探し方」</vt:lpstr>
      <vt:lpstr>⒈レポートとは何か？⑴</vt:lpstr>
      <vt:lpstr>PowerPoint プレゼンテーション</vt:lpstr>
      <vt:lpstr>⒉レポート課題の確認⑴</vt:lpstr>
      <vt:lpstr>⒉レポート課題の確認⑵</vt:lpstr>
      <vt:lpstr>⒊テーマの設定⑴——テーマの決め方</vt:lpstr>
      <vt:lpstr>⒊テーマの設定⑵——テーマの考え方①</vt:lpstr>
      <vt:lpstr>手順1. 講義内容を振り返る</vt:lpstr>
      <vt:lpstr>⒊テーマの設定⑵——テーマの考え方③</vt:lpstr>
      <vt:lpstr>PowerPoint プレゼンテーション</vt:lpstr>
      <vt:lpstr>手順2. 頭の中で話を膨らませる</vt:lpstr>
      <vt:lpstr>手順2. 頭の中で話を膨らませる—キーワードをマッピングする</vt:lpstr>
      <vt:lpstr>PowerPoint プレゼンテーション</vt:lpstr>
      <vt:lpstr>PowerPoint プレゼンテーション</vt:lpstr>
      <vt:lpstr>図書・雑誌の検索</vt:lpstr>
      <vt:lpstr>新聞・雑誌記事の検索</vt:lpstr>
      <vt:lpstr>学外からデータベースを利用する</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420</cp:revision>
  <cp:lastPrinted>2021-07-06T02:11:54Z</cp:lastPrinted>
  <dcterms:created xsi:type="dcterms:W3CDTF">2013-11-20T03:39:18Z</dcterms:created>
  <dcterms:modified xsi:type="dcterms:W3CDTF">2025-02-18T07:39:20Z</dcterms:modified>
</cp:coreProperties>
</file>