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8" r:id="rId1"/>
  </p:sldMasterIdLst>
  <p:notesMasterIdLst>
    <p:notesMasterId r:id="rId27"/>
  </p:notesMasterIdLst>
  <p:handoutMasterIdLst>
    <p:handoutMasterId r:id="rId28"/>
  </p:handoutMasterIdLst>
  <p:sldIdLst>
    <p:sldId id="256" r:id="rId2"/>
    <p:sldId id="257" r:id="rId3"/>
    <p:sldId id="258" r:id="rId4"/>
    <p:sldId id="260" r:id="rId5"/>
    <p:sldId id="311" r:id="rId6"/>
    <p:sldId id="263" r:id="rId7"/>
    <p:sldId id="280" r:id="rId8"/>
    <p:sldId id="285" r:id="rId9"/>
    <p:sldId id="287" r:id="rId10"/>
    <p:sldId id="286" r:id="rId11"/>
    <p:sldId id="295" r:id="rId12"/>
    <p:sldId id="310" r:id="rId13"/>
    <p:sldId id="300" r:id="rId14"/>
    <p:sldId id="298" r:id="rId15"/>
    <p:sldId id="306" r:id="rId16"/>
    <p:sldId id="296" r:id="rId17"/>
    <p:sldId id="299" r:id="rId18"/>
    <p:sldId id="304" r:id="rId19"/>
    <p:sldId id="303" r:id="rId20"/>
    <p:sldId id="305" r:id="rId21"/>
    <p:sldId id="301" r:id="rId22"/>
    <p:sldId id="307" r:id="rId23"/>
    <p:sldId id="308" r:id="rId24"/>
    <p:sldId id="309" r:id="rId25"/>
    <p:sldId id="272"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kkyo" initials="r" lastIdx="2" clrIdx="0"/>
  <p:cmAuthor id="1" name="user" initials="u"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92327" autoAdjust="0"/>
  </p:normalViewPr>
  <p:slideViewPr>
    <p:cSldViewPr>
      <p:cViewPr varScale="1">
        <p:scale>
          <a:sx n="50" d="100"/>
          <a:sy n="50" d="100"/>
        </p:scale>
        <p:origin x="138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16"/>
    </p:cViewPr>
  </p:sorterViewPr>
  <p:notesViewPr>
    <p:cSldViewPr>
      <p:cViewPr>
        <p:scale>
          <a:sx n="80" d="100"/>
          <a:sy n="80" d="100"/>
        </p:scale>
        <p:origin x="-2310" y="36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787" cy="496967"/>
          </a:xfrm>
          <a:prstGeom prst="rect">
            <a:avLst/>
          </a:prstGeom>
        </p:spPr>
        <p:txBody>
          <a:bodyPr vert="horz" lIns="95685" tIns="47842" rIns="95685" bIns="4784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41" y="4"/>
            <a:ext cx="2949787" cy="496967"/>
          </a:xfrm>
          <a:prstGeom prst="rect">
            <a:avLst/>
          </a:prstGeom>
        </p:spPr>
        <p:txBody>
          <a:bodyPr vert="horz" lIns="95685" tIns="47842" rIns="95685" bIns="47842"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3" y="9440648"/>
            <a:ext cx="2949787" cy="496967"/>
          </a:xfrm>
          <a:prstGeom prst="rect">
            <a:avLst/>
          </a:prstGeom>
        </p:spPr>
        <p:txBody>
          <a:bodyPr vert="horz" lIns="95685" tIns="47842" rIns="95685" bIns="4784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41" y="9440648"/>
            <a:ext cx="2949787" cy="496967"/>
          </a:xfrm>
          <a:prstGeom prst="rect">
            <a:avLst/>
          </a:prstGeom>
        </p:spPr>
        <p:txBody>
          <a:bodyPr vert="horz" lIns="95685" tIns="47842" rIns="95685" bIns="47842" rtlCol="0" anchor="b"/>
          <a:lstStyle>
            <a:lvl1pPr algn="r">
              <a:defRPr sz="1300"/>
            </a:lvl1pPr>
          </a:lstStyle>
          <a:p>
            <a:fld id="{41EA3700-51CA-4C80-89C0-4CB348FFD5CD}" type="slidenum">
              <a:rPr kumimoji="1" lang="ja-JP" altLang="en-US" smtClean="0"/>
              <a:t>‹#›</a:t>
            </a:fld>
            <a:endParaRPr kumimoji="1" lang="ja-JP" altLang="en-US"/>
          </a:p>
        </p:txBody>
      </p:sp>
    </p:spTree>
    <p:extLst>
      <p:ext uri="{BB962C8B-B14F-4D97-AF65-F5344CB8AC3E}">
        <p14:creationId xmlns:p14="http://schemas.microsoft.com/office/powerpoint/2010/main" val="43438951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787" cy="496967"/>
          </a:xfrm>
          <a:prstGeom prst="rect">
            <a:avLst/>
          </a:prstGeom>
        </p:spPr>
        <p:txBody>
          <a:bodyPr vert="horz" lIns="95685" tIns="47842" rIns="95685" bIns="4784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1" y="4"/>
            <a:ext cx="2949787" cy="496967"/>
          </a:xfrm>
          <a:prstGeom prst="rect">
            <a:avLst/>
          </a:prstGeom>
        </p:spPr>
        <p:txBody>
          <a:bodyPr vert="horz" lIns="95685" tIns="47842" rIns="95685" bIns="47842"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5685" tIns="47842" rIns="95685" bIns="47842"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5" tIns="47842" rIns="95685" bIns="4784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8"/>
            <a:ext cx="2949787" cy="496967"/>
          </a:xfrm>
          <a:prstGeom prst="rect">
            <a:avLst/>
          </a:prstGeom>
        </p:spPr>
        <p:txBody>
          <a:bodyPr vert="horz" lIns="95685" tIns="47842" rIns="95685" bIns="4784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7" cy="496967"/>
          </a:xfrm>
          <a:prstGeom prst="rect">
            <a:avLst/>
          </a:prstGeom>
        </p:spPr>
        <p:txBody>
          <a:bodyPr vert="horz" lIns="95685" tIns="47842" rIns="95685" bIns="47842" rtlCol="0" anchor="b"/>
          <a:lstStyle>
            <a:lvl1pPr algn="r">
              <a:defRPr sz="1300"/>
            </a:lvl1pPr>
          </a:lstStyle>
          <a:p>
            <a:fld id="{1508EE56-EFF9-4879-B7F6-8486723CC888}" type="slidenum">
              <a:rPr kumimoji="1" lang="ja-JP" altLang="en-US" smtClean="0"/>
              <a:t>‹#›</a:t>
            </a:fld>
            <a:endParaRPr kumimoji="1" lang="ja-JP" altLang="en-US"/>
          </a:p>
        </p:txBody>
      </p:sp>
    </p:spTree>
    <p:extLst>
      <p:ext uri="{BB962C8B-B14F-4D97-AF65-F5344CB8AC3E}">
        <p14:creationId xmlns:p14="http://schemas.microsoft.com/office/powerpoint/2010/main" val="317969402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1850" y="744538"/>
            <a:ext cx="4970463" cy="3727450"/>
          </a:xfrm>
        </p:spPr>
      </p:sp>
      <p:sp>
        <p:nvSpPr>
          <p:cNvPr id="3" name="ノート プレースホルダー 2"/>
          <p:cNvSpPr>
            <a:spLocks noGrp="1"/>
          </p:cNvSpPr>
          <p:nvPr>
            <p:ph type="body" idx="1"/>
          </p:nvPr>
        </p:nvSpPr>
        <p:spPr/>
        <p:txBody>
          <a:bodyPr/>
          <a:lstStyle/>
          <a:p>
            <a:r>
              <a:rPr kumimoji="1" lang="en" altLang="ja-JP" dirty="0"/>
              <a:t>p.0</a:t>
            </a:r>
          </a:p>
          <a:p>
            <a:r>
              <a:rPr kumimoji="1" lang="ja-JP" altLang="en-US" dirty="0"/>
              <a:t>本日はレポート作成支援セミナー「テーマ設定と資料の探し方」と題しまして</a:t>
            </a:r>
            <a:r>
              <a:rPr kumimoji="1" lang="ja-JP" altLang="en-US"/>
              <a:t>、お話します</a:t>
            </a:r>
            <a:r>
              <a:rPr kumimoji="1" lang="ja-JP" altLang="en-US" dirty="0"/>
              <a:t>。</a:t>
            </a:r>
          </a:p>
          <a:p>
            <a:r>
              <a:rPr kumimoji="1" lang="ja-JP" altLang="en-US" dirty="0"/>
              <a:t>構成としましては、このような</a:t>
            </a:r>
            <a:r>
              <a:rPr kumimoji="1" lang="ja-JP" altLang="en-US"/>
              <a:t>形で</a:t>
            </a:r>
            <a:r>
              <a:rPr kumimoji="1" lang="ja-JP" altLang="en-US" b="0" strike="noStrike"/>
              <a:t>進めます</a:t>
            </a:r>
            <a:r>
              <a:rPr kumimoji="1" lang="ja-JP" altLang="en-US" b="0" strike="noStrike" dirty="0"/>
              <a:t>。</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4693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9</a:t>
            </a:r>
            <a:r>
              <a:rPr kumimoji="1" lang="ja-JP" altLang="en-US"/>
              <a:t>手順</a:t>
            </a:r>
            <a:r>
              <a:rPr kumimoji="1" lang="en-US" altLang="ja-JP" dirty="0"/>
              <a:t>2 </a:t>
            </a:r>
            <a:r>
              <a:rPr kumimoji="1" lang="ja-JP" altLang="en-US"/>
              <a:t>頭の中で話を膨らませる</a:t>
            </a:r>
          </a:p>
          <a:p>
            <a:r>
              <a:rPr kumimoji="1" lang="ja-JP" altLang="en-US"/>
              <a:t>振り返りができたら、頭の中で話を膨らませる手順に移ります。</a:t>
            </a:r>
          </a:p>
          <a:p>
            <a:r>
              <a:rPr kumimoji="1" lang="ja-JP" altLang="en-US"/>
              <a:t>振り返りで感じた</a:t>
            </a:r>
            <a:r>
              <a:rPr kumimoji="1" lang="en" altLang="ja-JP" dirty="0"/>
              <a:t>A~D</a:t>
            </a:r>
            <a:r>
              <a:rPr kumimoji="1" lang="ja-JP" altLang="en-US"/>
              <a:t>に従ってテーマを設定してみましょう。</a:t>
            </a:r>
          </a:p>
          <a:p>
            <a:r>
              <a:rPr kumimoji="1" lang="ja-JP" altLang="en-US"/>
              <a:t>例えば、</a:t>
            </a:r>
            <a:endParaRPr kumimoji="1" lang="en-US" altLang="ja-JP" dirty="0"/>
          </a:p>
          <a:p>
            <a:r>
              <a:rPr kumimoji="1" lang="en" altLang="ja-JP" dirty="0" err="1"/>
              <a:t>AorB</a:t>
            </a:r>
            <a:r>
              <a:rPr kumimoji="1" lang="ja-JP" altLang="en"/>
              <a:t>、</a:t>
            </a:r>
            <a:r>
              <a:rPr kumimoji="1" lang="ja-JP" altLang="en-US"/>
              <a:t>つまり「○の原因は</a:t>
            </a:r>
            <a:r>
              <a:rPr kumimoji="1" lang="en-US" altLang="ja-JP" dirty="0"/>
              <a:t>×</a:t>
            </a:r>
            <a:r>
              <a:rPr kumimoji="1" lang="ja-JP" altLang="en-US"/>
              <a:t>である」という先生の説明は納得の場合。</a:t>
            </a:r>
          </a:p>
          <a:p>
            <a:r>
              <a:rPr kumimoji="1" lang="ja-JP" altLang="en-US"/>
              <a:t>こうした場合は、他の要因（△）は考えられないか</a:t>
            </a:r>
          </a:p>
          <a:p>
            <a:r>
              <a:rPr kumimoji="1" lang="ja-JP" altLang="en-US"/>
              <a:t>別の事例★に当てはめてみても先生の説明はうまくいくのかを考えます。</a:t>
            </a:r>
          </a:p>
          <a:p>
            <a:r>
              <a:rPr kumimoji="1" lang="ja-JP" altLang="en-US"/>
              <a:t>テーマ例としては、「△からみる○の原因」といったものが考えられます。</a:t>
            </a:r>
          </a:p>
          <a:p>
            <a:endParaRPr kumimoji="1" lang="ja-JP" altLang="en-US"/>
          </a:p>
          <a:p>
            <a:r>
              <a:rPr kumimoji="1" lang="ja-JP" altLang="en-US"/>
              <a:t>一方、</a:t>
            </a:r>
            <a:r>
              <a:rPr kumimoji="1" lang="en" altLang="ja-JP" dirty="0"/>
              <a:t>CD</a:t>
            </a:r>
            <a:r>
              <a:rPr kumimoji="1" lang="ja-JP" altLang="en"/>
              <a:t>、</a:t>
            </a:r>
            <a:r>
              <a:rPr kumimoji="1" lang="ja-JP" altLang="en-US"/>
              <a:t>納得行かない・疑問に感じた場合、その理由を論理的に説明する必要があります。</a:t>
            </a:r>
          </a:p>
          <a:p>
            <a:r>
              <a:rPr kumimoji="1" lang="ja-JP" altLang="en-US"/>
              <a:t>つまり、「○の原因は△ではないのか？」となったら、</a:t>
            </a:r>
          </a:p>
          <a:p>
            <a:r>
              <a:rPr kumimoji="1" lang="ja-JP" altLang="en-US"/>
              <a:t>「○における△の影響」などがテーマになります。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213609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10</a:t>
            </a:r>
            <a:r>
              <a:rPr kumimoji="1" lang="ja-JP" altLang="en-US" dirty="0"/>
              <a:t>手順</a:t>
            </a:r>
            <a:r>
              <a:rPr kumimoji="1" lang="en-US" altLang="ja-JP" dirty="0"/>
              <a:t>2 </a:t>
            </a:r>
            <a:r>
              <a:rPr kumimoji="1" lang="ja-JP" altLang="en-US" dirty="0"/>
              <a:t>頭の中で話を膨らませる</a:t>
            </a:r>
            <a:r>
              <a:rPr kumimoji="1" lang="en-US" altLang="ja-JP" dirty="0"/>
              <a:t>2</a:t>
            </a:r>
          </a:p>
          <a:p>
            <a:r>
              <a:rPr kumimoji="1" lang="ja-JP" altLang="en-US" dirty="0"/>
              <a:t>話を膨らませる上では、以下のことも検討してみると良いかもしれません。</a:t>
            </a:r>
          </a:p>
          <a:p>
            <a:r>
              <a:rPr kumimoji="1" lang="ja-JP" altLang="en-US" dirty="0"/>
              <a:t>他の事例、地域では？</a:t>
            </a:r>
          </a:p>
          <a:p>
            <a:r>
              <a:rPr kumimoji="1" lang="ja-JP" altLang="en-US" dirty="0"/>
              <a:t>私が体験したことと違う／同じ！</a:t>
            </a:r>
          </a:p>
          <a:p>
            <a:r>
              <a:rPr kumimoji="1" lang="ja-JP" altLang="en-US" dirty="0"/>
              <a:t>趣味に当てはめると？</a:t>
            </a:r>
          </a:p>
          <a:p>
            <a:r>
              <a:rPr kumimoji="1" lang="ja-JP" altLang="en-US" dirty="0"/>
              <a:t>あの事件・出来事では？</a:t>
            </a:r>
          </a:p>
          <a:p>
            <a:r>
              <a:rPr kumimoji="1" lang="ja-JP" altLang="en-US" dirty="0"/>
              <a:t>関連しそうな書籍・論文ではこう書かれていた　など。</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618956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p.11</a:t>
            </a:r>
          </a:p>
          <a:p>
            <a:r>
              <a:rPr kumimoji="1" lang="ja-JP" altLang="en-US"/>
              <a:t>テーマに関する問いを立てる際に、</a:t>
            </a:r>
            <a:endParaRPr kumimoji="1" lang="en-US" altLang="ja-JP" dirty="0"/>
          </a:p>
          <a:p>
            <a:r>
              <a:rPr kumimoji="1" lang="ja-JP" altLang="en-US"/>
              <a:t>キーワードを書き出して、マッピング化し、思考を整理しましょう。</a:t>
            </a:r>
            <a:endParaRPr kumimoji="1" lang="en-US" altLang="ja-JP" dirty="0"/>
          </a:p>
          <a:p>
            <a:pPr defTabSz="921807">
              <a:defRPr/>
            </a:pPr>
            <a:r>
              <a:rPr kumimoji="1" lang="ja-JP" altLang="en-US"/>
              <a:t>スライドは、先ほどお話した、「</a:t>
            </a:r>
            <a:r>
              <a:rPr lang="ja-JP" altLang="en-US">
                <a:solidFill>
                  <a:srgbClr val="FF0000"/>
                </a:solidFill>
              </a:rPr>
              <a:t>未成年の</a:t>
            </a:r>
            <a:r>
              <a:rPr lang="en" altLang="ja-JP" dirty="0">
                <a:solidFill>
                  <a:srgbClr val="FF0000"/>
                </a:solidFill>
              </a:rPr>
              <a:t>SNS</a:t>
            </a:r>
            <a:r>
              <a:rPr lang="ja-JP" altLang="en-US">
                <a:solidFill>
                  <a:srgbClr val="FF0000"/>
                </a:solidFill>
              </a:rPr>
              <a:t>利用がコミュニケーション能力に与える影響について」というテーマをマッピング化したものです。</a:t>
            </a:r>
            <a:endParaRPr kumimoji="1" lang="ja-JP" altLang="en-US"/>
          </a:p>
          <a:p>
            <a:endParaRPr kumimoji="1" lang="en-US" altLang="ja-JP" dirty="0"/>
          </a:p>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052980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2</a:t>
            </a:r>
            <a:endParaRPr kumimoji="1" lang="en" altLang="ja-JP" dirty="0"/>
          </a:p>
          <a:p>
            <a:r>
              <a:rPr kumimoji="1" lang="ja-JP" altLang="en-US"/>
              <a:t>これまでの話を総合すると次のような図になります。</a:t>
            </a:r>
          </a:p>
          <a:p>
            <a:r>
              <a:rPr kumimoji="1" lang="ja-JP" altLang="en-US"/>
              <a:t>テーマ設定においては、課題内容を確認して講義内容を振り返り、必要に応じてマッチング化します。</a:t>
            </a:r>
          </a:p>
          <a:p>
            <a:r>
              <a:rPr kumimoji="1" lang="ja-JP" altLang="en-US"/>
              <a:t>そこに対して、納得なのか反対なのか、他の文献や事例ではどうなっているのかを検討します。</a:t>
            </a:r>
          </a:p>
          <a:p>
            <a:r>
              <a:rPr kumimoji="1" lang="ja-JP" altLang="en-US"/>
              <a:t>検討した結果をもとに仮説を設定します。</a:t>
            </a:r>
          </a:p>
          <a:p>
            <a:r>
              <a:rPr kumimoji="1" lang="ja-JP" altLang="en-US"/>
              <a:t>＊</a:t>
            </a:r>
            <a:r>
              <a:rPr kumimoji="1" lang="en" altLang="ja-JP" dirty="0"/>
              <a:t>X</a:t>
            </a:r>
            <a:r>
              <a:rPr kumimoji="1" lang="ja-JP" altLang="en-US"/>
              <a:t>は</a:t>
            </a:r>
            <a:r>
              <a:rPr kumimoji="1" lang="en" altLang="ja-JP" dirty="0"/>
              <a:t>Y</a:t>
            </a:r>
            <a:r>
              <a:rPr kumimoji="1" lang="ja-JP" altLang="en-US"/>
              <a:t>である。や＊</a:t>
            </a:r>
            <a:r>
              <a:rPr kumimoji="1" lang="en" altLang="ja-JP" dirty="0"/>
              <a:t>S</a:t>
            </a:r>
            <a:r>
              <a:rPr kumimoji="1" lang="ja-JP" altLang="en-US"/>
              <a:t>と</a:t>
            </a:r>
            <a:r>
              <a:rPr kumimoji="1" lang="en" altLang="ja-JP" dirty="0"/>
              <a:t>T</a:t>
            </a:r>
            <a:r>
              <a:rPr kumimoji="1" lang="ja-JP" altLang="en-US"/>
              <a:t>は関連がある。などです。</a:t>
            </a:r>
          </a:p>
          <a:p>
            <a:r>
              <a:rPr kumimoji="1" lang="ja-JP" altLang="en-US"/>
              <a:t>レポートの本論では、仮説を支持する理由を根拠とともに記述します。</a:t>
            </a:r>
          </a:p>
          <a:p>
            <a:r>
              <a:rPr kumimoji="1" lang="ja-JP" altLang="en-US"/>
              <a:t>根拠としては特に、文献・統計資料、事例などが必要不可欠になります。</a:t>
            </a:r>
          </a:p>
          <a:p>
            <a:r>
              <a:rPr kumimoji="1" lang="ja-JP" altLang="en-US"/>
              <a:t>これらをまとめた上で、結論に至ります。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706667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p.13   </a:t>
            </a:r>
          </a:p>
          <a:p>
            <a:r>
              <a:rPr kumimoji="1" lang="ja-JP" altLang="en-US" dirty="0"/>
              <a:t>本日の</a:t>
            </a:r>
            <a:r>
              <a:rPr kumimoji="1" lang="en-US" altLang="ja-JP" dirty="0"/>
              <a:t>4</a:t>
            </a:r>
            <a:r>
              <a:rPr kumimoji="1" lang="ja-JP" altLang="en-US" dirty="0"/>
              <a:t>つ目のテーマ、資料の探し方です。</a:t>
            </a:r>
          </a:p>
          <a:p>
            <a:r>
              <a:rPr kumimoji="1" lang="ja-JP" altLang="en-US" dirty="0"/>
              <a:t>テーマの設定・絞り込み、仮説の検証のために図書館を利用して文献・資料を探しましょう。</a:t>
            </a:r>
          </a:p>
          <a:p>
            <a:r>
              <a:rPr kumimoji="1" lang="ja-JP" altLang="en-US" dirty="0"/>
              <a:t>特に立教大学には非常に豊かなリソースを備えた</a:t>
            </a:r>
            <a:r>
              <a:rPr kumimoji="1" lang="ja-JP" altLang="en-US"/>
              <a:t>図書館が</a:t>
            </a:r>
            <a:r>
              <a:rPr kumimoji="1" lang="ja-JP" altLang="en-US" b="0" strike="noStrike"/>
              <a:t>あり</a:t>
            </a:r>
            <a:r>
              <a:rPr kumimoji="1" lang="ja-JP" altLang="en-US"/>
              <a:t>ます</a:t>
            </a:r>
            <a:r>
              <a:rPr kumimoji="1" lang="ja-JP" altLang="en-US" dirty="0"/>
              <a:t>のでぜひご活用ください。</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151905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807">
              <a:defRPr/>
            </a:pPr>
            <a:r>
              <a:rPr kumimoji="1" lang="en" altLang="ja-JP" dirty="0"/>
              <a:t>p.1</a:t>
            </a:r>
            <a:r>
              <a:rPr kumimoji="1" lang="en-US" altLang="ja-JP" dirty="0"/>
              <a:t>4</a:t>
            </a:r>
          </a:p>
          <a:p>
            <a:pPr defTabSz="921807">
              <a:defRPr/>
            </a:pPr>
            <a:r>
              <a:rPr kumimoji="1" lang="ja-JP" altLang="en-US"/>
              <a:t>まず</a:t>
            </a:r>
            <a:r>
              <a:rPr kumimoji="1" lang="ja-JP" altLang="en-US" dirty="0"/>
              <a:t>、さまざまな分野別に役立ちそうなサイトの一覧をあげておきます。</a:t>
            </a:r>
            <a:endParaRPr kumimoji="1" lang="en-US" altLang="ja-JP" dirty="0"/>
          </a:p>
          <a:p>
            <a:pPr defTabSz="921807">
              <a:defRPr/>
            </a:pPr>
            <a:r>
              <a:rPr kumimoji="1" lang="ja-JP" altLang="en-US" dirty="0"/>
              <a:t>こちらは時間の都合上割愛しますが、気になったものがありましたら、後で利用してみてください。</a:t>
            </a:r>
            <a:endParaRPr kumimoji="1" lang="en" altLang="ja-JP" dirty="0"/>
          </a:p>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70305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5</a:t>
            </a:r>
            <a:endParaRPr kumimoji="1" lang="en" altLang="ja-JP" dirty="0"/>
          </a:p>
          <a:p>
            <a:r>
              <a:rPr kumimoji="1" lang="ja-JP" altLang="en-US"/>
              <a:t>次</a:t>
            </a:r>
            <a:r>
              <a:rPr kumimoji="1" lang="ja-JP" altLang="en-US" dirty="0"/>
              <a:t>に図書・論文の検索です。インターネット蔵書検索ページから検索を行ってください。</a:t>
            </a:r>
            <a:endParaRPr kumimoji="1" lang="en-US" altLang="ja-JP" dirty="0"/>
          </a:p>
          <a:p>
            <a:r>
              <a:rPr kumimoji="1" lang="ja-JP" altLang="en-US" dirty="0"/>
              <a:t>立教大学の蔵書を検索する場合、赤マル、学術論文の検索であれば、青マル、探している図書が国内にあるのかを検索する場合、緑マルを選択してください。</a:t>
            </a:r>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276559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6</a:t>
            </a:r>
            <a:endParaRPr kumimoji="1" lang="en" altLang="ja-JP" dirty="0"/>
          </a:p>
          <a:p>
            <a:r>
              <a:rPr kumimoji="1" lang="ja-JP" altLang="en-US" dirty="0"/>
              <a:t>また、オンラインデータベースには新聞・雑誌記事などの</a:t>
            </a:r>
            <a:r>
              <a:rPr kumimoji="1" lang="ja-JP" altLang="en-US"/>
              <a:t>データベースもあります</a:t>
            </a:r>
            <a:r>
              <a:rPr kumimoji="1" lang="ja-JP" altLang="en-US" dirty="0"/>
              <a:t>。</a:t>
            </a:r>
            <a:endParaRPr kumimoji="1" lang="en-US" altLang="ja-JP" dirty="0"/>
          </a:p>
          <a:p>
            <a:r>
              <a:rPr kumimoji="1" lang="ja-JP" altLang="en-US" dirty="0"/>
              <a:t>赤丸から閲覧可能なデータベース一覧を表示し、希望のデータベースにアクセスしてください。</a:t>
            </a:r>
            <a:endParaRPr kumimoji="1" lang="en-US" altLang="ja-JP" dirty="0"/>
          </a:p>
          <a:p>
            <a:r>
              <a:rPr kumimoji="1" lang="ja-JP" altLang="en-US" dirty="0"/>
              <a:t>なお、これを学外から利用する場合はプロキシ設定が必要となる</a:t>
            </a:r>
            <a:r>
              <a:rPr kumimoji="1" lang="ja-JP" altLang="en-US"/>
              <a:t>ことがあります</a:t>
            </a:r>
            <a:r>
              <a:rPr kumimoji="1" lang="ja-JP" altLang="en-US"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715977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7</a:t>
            </a:r>
            <a:r>
              <a:rPr kumimoji="1" lang="ja-JP" altLang="en" dirty="0"/>
              <a:t>　</a:t>
            </a:r>
            <a:r>
              <a:rPr kumimoji="1" lang="ja-JP" altLang="en-US" dirty="0"/>
              <a:t>学外からオンラインデータベースを利用する</a:t>
            </a:r>
            <a:endParaRPr kumimoji="1" lang="en-US" altLang="ja-JP" dirty="0"/>
          </a:p>
          <a:p>
            <a:r>
              <a:rPr kumimoji="1" lang="ja-JP" altLang="en-US" dirty="0"/>
              <a:t>これはどういうことかと言いますと、</a:t>
            </a:r>
            <a:endParaRPr kumimoji="1" lang="en-US" altLang="ja-JP" dirty="0"/>
          </a:p>
          <a:p>
            <a:r>
              <a:rPr kumimoji="1" lang="ja-JP" altLang="en-US" dirty="0"/>
              <a:t>立教大学が契約しているデータベースには、学外からリモートで利用できるものがあります。それらを閲覧する場合、プロキシの</a:t>
            </a:r>
            <a:r>
              <a:rPr kumimoji="1" lang="ja-JP" altLang="en-US"/>
              <a:t>設定を行う</a:t>
            </a:r>
            <a:r>
              <a:rPr kumimoji="1" lang="ja-JP" altLang="en-US" dirty="0"/>
              <a:t>必要があります。</a:t>
            </a:r>
          </a:p>
          <a:p>
            <a:r>
              <a:rPr kumimoji="1" lang="ja-JP" altLang="en-US" dirty="0"/>
              <a:t>「立教 プロキシ」で</a:t>
            </a:r>
            <a:r>
              <a:rPr kumimoji="1" lang="ja-JP" altLang="en-US"/>
              <a:t>検索。</a:t>
            </a:r>
            <a:r>
              <a:rPr kumimoji="1" lang="en-US" altLang="ja-JP" dirty="0" err="1"/>
              <a:t>RikkyoSpirit</a:t>
            </a:r>
            <a:r>
              <a:rPr kumimoji="1" lang="ja-JP" altLang="en-US" dirty="0"/>
              <a:t>の「学内イントラネットへのアクセス」ページの「</a:t>
            </a:r>
            <a:r>
              <a:rPr kumimoji="1" lang="en" altLang="ja-JP" dirty="0"/>
              <a:t>Proxy</a:t>
            </a:r>
            <a:r>
              <a:rPr kumimoji="1" lang="ja-JP" altLang="en-US" dirty="0"/>
              <a:t>接続</a:t>
            </a:r>
            <a:r>
              <a:rPr kumimoji="1" lang="ja-JP" altLang="en-US"/>
              <a:t>手順」を</a:t>
            </a:r>
            <a:r>
              <a:rPr kumimoji="1" lang="ja-JP" altLang="en-US" dirty="0"/>
              <a:t>押し、ご自身の利用している環境に合わせて</a:t>
            </a:r>
          </a:p>
          <a:p>
            <a:r>
              <a:rPr kumimoji="1" lang="ja-JP" altLang="en-US" dirty="0"/>
              <a:t>プロキシ設定を行ってからご利用ください。</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22081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8</a:t>
            </a:r>
            <a:endParaRPr kumimoji="1" lang="en" altLang="ja-JP" dirty="0"/>
          </a:p>
          <a:p>
            <a:r>
              <a:rPr kumimoji="1" lang="ja-JP" altLang="en-US" dirty="0"/>
              <a:t>ここまで、蔵書・論文・新聞・雑誌</a:t>
            </a:r>
            <a:r>
              <a:rPr kumimoji="1" lang="ja-JP" altLang="en-US"/>
              <a:t>の検索</a:t>
            </a:r>
            <a:r>
              <a:rPr kumimoji="1" lang="ja-JP" altLang="en-US" b="0" strike="noStrike"/>
              <a:t>に</a:t>
            </a:r>
            <a:r>
              <a:rPr kumimoji="1" lang="ja-JP" altLang="en-US" b="0" strike="noStrike" dirty="0"/>
              <a:t>使用するデータベースへのアクセス方法</a:t>
            </a:r>
            <a:r>
              <a:rPr kumimoji="1" lang="ja-JP" altLang="en-US"/>
              <a:t>をそれぞれ案内</a:t>
            </a:r>
            <a:r>
              <a:rPr kumimoji="1" lang="ja-JP" altLang="en-US" dirty="0"/>
              <a:t>しました。</a:t>
            </a:r>
            <a:endParaRPr kumimoji="1" lang="en-US" altLang="ja-JP" dirty="0"/>
          </a:p>
          <a:p>
            <a:r>
              <a:rPr kumimoji="1" lang="ja-JP" altLang="en-US" dirty="0"/>
              <a:t>が、それらをまとめて検索できる</a:t>
            </a:r>
            <a:r>
              <a:rPr kumimoji="1" lang="en" altLang="ja-JP" dirty="0"/>
              <a:t>READ</a:t>
            </a:r>
            <a:r>
              <a:rPr kumimoji="1" lang="ja-JP" altLang="en-US" dirty="0"/>
              <a:t>統合検索という機能があります。</a:t>
            </a:r>
          </a:p>
          <a:p>
            <a:r>
              <a:rPr kumimoji="1" lang="ja-JP" altLang="en-US" dirty="0"/>
              <a:t>これは立教大学が契約するデータベースの一部をまとめて検索できます。</a:t>
            </a:r>
            <a:endParaRPr kumimoji="1" lang="en-US" altLang="ja-JP" dirty="0"/>
          </a:p>
          <a:p>
            <a:r>
              <a:rPr kumimoji="1" lang="ja-JP" altLang="en-US" dirty="0"/>
              <a:t>ひとまずまとめて検索したいと</a:t>
            </a:r>
            <a:r>
              <a:rPr kumimoji="1" lang="ja-JP" altLang="en-US"/>
              <a:t>いう場合</a:t>
            </a:r>
            <a:r>
              <a:rPr kumimoji="1" lang="ja-JP" altLang="en-US" b="0" strike="noStrike"/>
              <a:t>に</a:t>
            </a:r>
            <a:r>
              <a:rPr kumimoji="1" lang="ja-JP" altLang="en-US" b="0" strike="noStrike" dirty="0"/>
              <a:t>活用して</a:t>
            </a:r>
            <a:r>
              <a:rPr kumimoji="1" lang="ja-JP" altLang="en-US" dirty="0"/>
              <a:t>ください。</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59522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ja-JP" altLang="en-US"/>
              <a:t>レポートって何</a:t>
            </a:r>
            <a:r>
              <a:rPr kumimoji="1" lang="en-US" altLang="ja-JP" dirty="0"/>
              <a:t>?</a:t>
            </a:r>
          </a:p>
          <a:p>
            <a:r>
              <a:rPr kumimoji="1" lang="ja-JP" altLang="en-US"/>
              <a:t>はじめに、レポートって何？ということですが、</a:t>
            </a:r>
          </a:p>
          <a:p>
            <a:r>
              <a:rPr kumimoji="1" lang="ja-JP" altLang="en-US"/>
              <a:t>「自ら問題を提起し、その問題について論理的に説明し、自らの意見を客観的に検証可能な形で論証していく文章」と言えます。</a:t>
            </a:r>
          </a:p>
          <a:p>
            <a:r>
              <a:rPr kumimoji="1" lang="ja-JP" altLang="en-US"/>
              <a:t>もっと簡単に言えば、ある素材、例えば、テキスト、考え方、出来事などについてあなた自身が思考した途中経過を文章にしたもの。</a:t>
            </a:r>
            <a:endParaRPr kumimoji="1" lang="en-US" altLang="ja-JP" dirty="0"/>
          </a:p>
          <a:p>
            <a:r>
              <a:rPr kumimoji="1" lang="ja-JP" altLang="en-US"/>
              <a:t>自分の言いたいこと、考えていることを第三者に論理的に伝えるものと言えます。</a:t>
            </a:r>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828930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9</a:t>
            </a:r>
            <a:r>
              <a:rPr kumimoji="1" lang="en" altLang="ja-JP" dirty="0"/>
              <a:t> Maruzen eBook Library</a:t>
            </a:r>
          </a:p>
          <a:p>
            <a:r>
              <a:rPr kumimoji="1" lang="ja-JP" altLang="en-US" dirty="0"/>
              <a:t>最後に立教大学が契約する学術書籍電子書籍プラットフォームを紹介します。学外からでも</a:t>
            </a:r>
            <a:r>
              <a:rPr kumimoji="1" lang="en" altLang="ja-JP" dirty="0"/>
              <a:t>V-</a:t>
            </a:r>
            <a:r>
              <a:rPr kumimoji="1" lang="en" altLang="ja-JP" dirty="0" err="1"/>
              <a:t>campusID</a:t>
            </a:r>
            <a:r>
              <a:rPr kumimoji="1" lang="ja-JP" altLang="en-US" dirty="0"/>
              <a:t>とパスワードでログインできますので</a:t>
            </a:r>
            <a:r>
              <a:rPr kumimoji="1" lang="ja-JP" altLang="en-US"/>
              <a:t>、ぜひ活用</a:t>
            </a:r>
            <a:r>
              <a:rPr kumimoji="1" lang="ja-JP" altLang="en-US" dirty="0"/>
              <a:t>してください。</a:t>
            </a:r>
          </a:p>
          <a:p>
            <a:r>
              <a:rPr kumimoji="1" lang="ja-JP" altLang="en-US" dirty="0"/>
              <a:t>「立教 </a:t>
            </a:r>
            <a:r>
              <a:rPr kumimoji="1" lang="en" altLang="ja-JP" dirty="0"/>
              <a:t>Maruzen</a:t>
            </a:r>
            <a:r>
              <a:rPr kumimoji="1" lang="ja-JP" altLang="en" dirty="0"/>
              <a:t>」</a:t>
            </a:r>
            <a:r>
              <a:rPr kumimoji="1" lang="ja-JP" altLang="en-US" dirty="0"/>
              <a:t>などで検索して大学図書館の特設ページにアクセスしてください。</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129076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p.20 </a:t>
            </a:r>
            <a:r>
              <a:rPr kumimoji="1" lang="ja-JP" altLang="en-US"/>
              <a:t>検索の論理演算</a:t>
            </a:r>
          </a:p>
          <a:p>
            <a:r>
              <a:rPr kumimoji="1" lang="ja-JP" altLang="en-US"/>
              <a:t>資料の検索の際には</a:t>
            </a:r>
            <a:r>
              <a:rPr kumimoji="1" lang="en" altLang="ja-JP" dirty="0"/>
              <a:t>AND</a:t>
            </a:r>
            <a:r>
              <a:rPr kumimoji="1" lang="ja-JP" altLang="en-US"/>
              <a:t>や</a:t>
            </a:r>
            <a:r>
              <a:rPr kumimoji="1" lang="en" altLang="ja-JP" dirty="0"/>
              <a:t>OR</a:t>
            </a:r>
            <a:r>
              <a:rPr kumimoji="1" lang="ja-JP" altLang="en-US"/>
              <a:t>といった演算子を用いることで、効率的に資料検索ができます。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741238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p.21</a:t>
            </a:r>
          </a:p>
          <a:p>
            <a:r>
              <a:rPr kumimoji="1" lang="ja-JP" altLang="en-US"/>
              <a:t>本セミナーの最後</a:t>
            </a:r>
            <a:r>
              <a:rPr kumimoji="1" lang="ja-JP" altLang="en-US" dirty="0"/>
              <a:t>に、</a:t>
            </a:r>
            <a:r>
              <a:rPr lang="ja-JP" altLang="en-US" dirty="0"/>
              <a:t>読み手に理解してもらえるレポートを書く方法について説明します。</a:t>
            </a:r>
            <a:endParaRPr lang="en-US" altLang="ja-JP" dirty="0"/>
          </a:p>
          <a:p>
            <a:pPr defTabSz="921807">
              <a:defRPr/>
            </a:pPr>
            <a:r>
              <a:rPr kumimoji="1" lang="ja-JP" altLang="en-US" b="0" dirty="0"/>
              <a:t>まず、レポートを書く心構えとして、「</a:t>
            </a:r>
            <a:r>
              <a:rPr lang="ja-JP" altLang="en-US" dirty="0">
                <a:solidFill>
                  <a:srgbClr val="0070C0"/>
                </a:solidFill>
              </a:rPr>
              <a:t>よいレポートを書こう！」の前に、「</a:t>
            </a:r>
            <a:r>
              <a:rPr lang="ja-JP" altLang="en-US" dirty="0">
                <a:solidFill>
                  <a:srgbClr val="FF0000"/>
                </a:solidFill>
              </a:rPr>
              <a:t>「わかりやすいレポートを書こう！」に意識を向けることが大切です。</a:t>
            </a:r>
            <a:endParaRPr lang="en-US" altLang="ja-JP" dirty="0">
              <a:solidFill>
                <a:srgbClr val="FF0000"/>
              </a:solidFill>
            </a:endParaRPr>
          </a:p>
          <a:p>
            <a:r>
              <a:rPr lang="ja-JP" altLang="en-US">
                <a:solidFill>
                  <a:srgbClr val="FF0000"/>
                </a:solidFill>
              </a:rPr>
              <a:t>注意する</a:t>
            </a:r>
            <a:r>
              <a:rPr lang="ja-JP" altLang="en-US" dirty="0">
                <a:solidFill>
                  <a:srgbClr val="FF0000"/>
                </a:solidFill>
              </a:rPr>
              <a:t>必要があるのは、</a:t>
            </a:r>
            <a:r>
              <a:rPr lang="ja-JP" altLang="en-US" dirty="0"/>
              <a:t>文章のわかりやすさとは、単に言葉が単純なことではなく、</a:t>
            </a:r>
            <a:endParaRPr lang="en-US" altLang="ja-JP" dirty="0"/>
          </a:p>
          <a:p>
            <a:r>
              <a:rPr lang="ja-JP" altLang="en-US" dirty="0"/>
              <a:t>話の筋が通っていること、言い換えれば、</a:t>
            </a:r>
            <a:r>
              <a:rPr lang="ja-JP" altLang="en-US" u="sng" dirty="0"/>
              <a:t>論理的</a:t>
            </a:r>
            <a:r>
              <a:rPr lang="ja-JP" altLang="en-US" dirty="0"/>
              <a:t>だということです。</a:t>
            </a:r>
            <a:endParaRPr lang="en-US" altLang="ja-JP" dirty="0"/>
          </a:p>
          <a:p>
            <a:pPr defTabSz="921807">
              <a:defRPr/>
            </a:pPr>
            <a:endParaRPr lang="en-US" altLang="ja-JP" dirty="0">
              <a:solidFill>
                <a:srgbClr val="FF0000"/>
              </a:solidFill>
            </a:endParaRPr>
          </a:p>
          <a:p>
            <a:pPr defTabSz="921807">
              <a:defRPr/>
            </a:pPr>
            <a:endParaRPr lang="en-US" altLang="ja-JP" dirty="0">
              <a:solidFill>
                <a:srgbClr val="0070C0"/>
              </a:solidFill>
            </a:endParaRPr>
          </a:p>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9825652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p.22</a:t>
            </a:r>
          </a:p>
          <a:p>
            <a:r>
              <a:rPr kumimoji="1" lang="ja-JP" altLang="en-US"/>
              <a:t>次に、文章のわかりやすさをつくる方法について説明します。</a:t>
            </a:r>
            <a:endParaRPr kumimoji="1" lang="en-US" altLang="ja-JP" dirty="0"/>
          </a:p>
          <a:p>
            <a:r>
              <a:rPr lang="ja-JP" altLang="en-US">
                <a:solidFill>
                  <a:srgbClr val="FF0000"/>
                </a:solidFill>
              </a:rPr>
              <a:t>大原則は、</a:t>
            </a:r>
            <a:r>
              <a:rPr lang="ja-JP" altLang="en-US"/>
              <a:t>一文を短くすることです。一文は三〇字以内が良く、長くて四〇字前後にしてください。</a:t>
            </a:r>
            <a:endParaRPr lang="en-US" altLang="ja-JP" dirty="0"/>
          </a:p>
          <a:p>
            <a:r>
              <a:rPr lang="ja-JP" altLang="en-US"/>
              <a:t>その他の注意事項については以下にまとめましたが、こちらは基本的なことなので、割愛します。</a:t>
            </a:r>
            <a:endParaRPr lang="en-US" altLang="ja-JP" dirty="0"/>
          </a:p>
          <a:p>
            <a:r>
              <a:rPr lang="ja-JP" altLang="en-US"/>
              <a:t>各々、後で確認してみてください。</a:t>
            </a:r>
            <a:endParaRPr lang="en-US" altLang="ja-JP" dirty="0"/>
          </a:p>
          <a:p>
            <a:endParaRPr kumimoji="1" lang="en-US" altLang="ja-JP" dirty="0"/>
          </a:p>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728868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p.23</a:t>
            </a:r>
          </a:p>
          <a:p>
            <a:r>
              <a:rPr kumimoji="1" lang="ja-JP" altLang="en-US" dirty="0"/>
              <a:t>最後に、</a:t>
            </a:r>
            <a:r>
              <a:rPr lang="ja-JP" altLang="en-US" dirty="0"/>
              <a:t>理解してもらえるレポートの三つのステップについて説明します。</a:t>
            </a:r>
            <a:endParaRPr lang="en-US" altLang="ja-JP" dirty="0"/>
          </a:p>
          <a:p>
            <a:r>
              <a:rPr kumimoji="1" lang="ja-JP" altLang="en-US" dirty="0"/>
              <a:t>一つ前のスライドが、文章という小さなレベルの話だとしたら、今回は、全体的な大きなレベルの話になります。</a:t>
            </a:r>
            <a:endParaRPr kumimoji="1" lang="en-US" altLang="ja-JP" dirty="0"/>
          </a:p>
          <a:p>
            <a:r>
              <a:rPr kumimoji="1" lang="ja-JP" altLang="en-US" dirty="0"/>
              <a:t>まず、</a:t>
            </a:r>
            <a:r>
              <a:rPr lang="ja-JP" altLang="en-US" dirty="0"/>
              <a:t>１つ目が、</a:t>
            </a:r>
            <a:r>
              <a:rPr lang="en-US" altLang="ja-JP" dirty="0"/>
              <a:t>.</a:t>
            </a:r>
            <a:r>
              <a:rPr lang="ja-JP" altLang="en-US" dirty="0"/>
              <a:t>自分の言葉で語る努力をしていること。これは、自分の論理・理屈にこだわることと言い換えられます。自分の考える理屈なんて、必ず誰かが先に考えていると思うでしょう。しかし、誰かとほとんど同じでも、必ず少しは違ったことを言えるはずです。</a:t>
            </a:r>
            <a:endParaRPr lang="en-US" altLang="ja-JP" dirty="0"/>
          </a:p>
          <a:p>
            <a:r>
              <a:rPr lang="ja-JP" altLang="en-US" dirty="0"/>
              <a:t>レポートを書くとは、その少し違ったことを見つけ出す作業とも言えます。</a:t>
            </a:r>
            <a:endParaRPr lang="en-US" altLang="ja-JP" dirty="0"/>
          </a:p>
          <a:p>
            <a:pPr defTabSz="921807">
              <a:defRPr/>
            </a:pPr>
            <a:r>
              <a:rPr lang="ja-JP" altLang="en-US" dirty="0"/>
              <a:t>二つ目が、「先人を少しでも乗り越える努力をしている。あるいは、先人の考えをしっかり踏まえている。」こと。</a:t>
            </a:r>
            <a:endParaRPr lang="en-US" altLang="ja-JP" dirty="0"/>
          </a:p>
          <a:p>
            <a:r>
              <a:rPr lang="ja-JP" altLang="en-US" dirty="0"/>
              <a:t>これは、先行研究批評・批判をしっかりおこなうということです。先人の知識をお勉強するのではなく、その世界に踏み込み、参加し、先人の世界を批判的に組み替えてみましょう。</a:t>
            </a:r>
            <a:endParaRPr lang="en-US" altLang="ja-JP" dirty="0"/>
          </a:p>
          <a:p>
            <a:pPr defTabSz="921807">
              <a:defRPr/>
            </a:pPr>
            <a:r>
              <a:rPr lang="ja-JP" altLang="en-US" dirty="0"/>
              <a:t>また、その際に注意すべきは、引用・参照についてです。引用しっぱなしにせずに、自分でそれを解釈し直すこと、自分の考えが埋没しないために、引用・参照は必要最低限にすることに注意を払いましょう。</a:t>
            </a:r>
            <a:endParaRPr lang="en-US" altLang="ja-JP" dirty="0"/>
          </a:p>
          <a:p>
            <a:pPr defTabSz="921807">
              <a:defRPr/>
            </a:pPr>
            <a:r>
              <a:rPr lang="ja-JP" altLang="en-US" dirty="0"/>
              <a:t>三つ目が、読む人を説得する努力をしていること。レポートや論文には、主に、レポート・論文の型（テーマと問題への導入・問題提起・主張・仮説→論証・反証→結論・まとめ）があります。</a:t>
            </a:r>
            <a:endParaRPr lang="en-US" altLang="ja-JP" dirty="0"/>
          </a:p>
          <a:p>
            <a:pPr defTabSz="921807">
              <a:defRPr/>
            </a:pPr>
            <a:r>
              <a:rPr lang="ja-JP" altLang="en-US" dirty="0"/>
              <a:t>この型に、まずは準拠しましょう。その意味で、レポート・論文とは、「型にはまった文章」と言えます。</a:t>
            </a:r>
            <a:endParaRPr lang="en-US" altLang="ja-JP" dirty="0"/>
          </a:p>
          <a:p>
            <a:pPr defTabSz="921807">
              <a:defRPr/>
            </a:pPr>
            <a:endParaRPr lang="en-US" altLang="ja-JP" dirty="0"/>
          </a:p>
          <a:p>
            <a:pPr defTabSz="921807">
              <a:defRPr/>
            </a:pPr>
            <a:endParaRPr lang="en-US" altLang="ja-JP" dirty="0"/>
          </a:p>
          <a:p>
            <a:endParaRPr lang="en-US" altLang="ja-JP" dirty="0"/>
          </a:p>
          <a:p>
            <a:endParaRPr kumimoji="1" lang="en-US" altLang="ja-JP" dirty="0"/>
          </a:p>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6019749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以上、ありがとうございました。</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17533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p.2</a:t>
            </a:r>
            <a:r>
              <a:rPr kumimoji="1" lang="ja-JP" altLang="en-US" dirty="0"/>
              <a:t>レポートって何？（</a:t>
            </a:r>
            <a:r>
              <a:rPr kumimoji="1" lang="en-US" altLang="ja-JP" dirty="0"/>
              <a:t>2</a:t>
            </a:r>
            <a:r>
              <a:rPr kumimoji="1" lang="ja-JP" altLang="en-US" dirty="0"/>
              <a:t>）</a:t>
            </a:r>
          </a:p>
          <a:p>
            <a:r>
              <a:rPr kumimoji="1" lang="ja-JP" altLang="en-US" dirty="0"/>
              <a:t>レポートで特に重要になるのが、論証と感想は違うと言うことです。</a:t>
            </a:r>
          </a:p>
          <a:p>
            <a:r>
              <a:rPr kumimoji="1" lang="ja-JP" altLang="en-US" dirty="0"/>
              <a:t>それはつまり客観性や一般性があるかどうかという違いになります。</a:t>
            </a:r>
          </a:p>
          <a:p>
            <a:endParaRPr kumimoji="1" lang="ja-JP" altLang="en-US" dirty="0"/>
          </a:p>
          <a:p>
            <a:r>
              <a:rPr kumimoji="1" lang="ja-JP" altLang="en-US" dirty="0"/>
              <a:t>レポート、論証の場合は、</a:t>
            </a:r>
          </a:p>
          <a:p>
            <a:r>
              <a:rPr kumimoji="1" lang="ja-JP" altLang="en-US" dirty="0"/>
              <a:t>まず裏付けに基づいた自分の考えを、序論・本論・結論などのような決まった形式で、客観的・論理的に書く必要があります。</a:t>
            </a:r>
          </a:p>
          <a:p>
            <a:r>
              <a:rPr kumimoji="1" lang="ja-JP" altLang="en-US" dirty="0"/>
              <a:t>一方、感想文になってしまうのは、</a:t>
            </a:r>
          </a:p>
          <a:p>
            <a:r>
              <a:rPr kumimoji="1" lang="ja-JP" altLang="en-US" dirty="0"/>
              <a:t>自分が感じたままを順序を考慮せず、主観的に書いてしまうといったことに陥りがちです。</a:t>
            </a:r>
          </a:p>
          <a:p>
            <a:r>
              <a:rPr kumimoji="1" lang="ja-JP" altLang="en-US" dirty="0"/>
              <a:t>例えば、極端な例ですが、</a:t>
            </a:r>
          </a:p>
          <a:p>
            <a:r>
              <a:rPr kumimoji="1" lang="ja-JP" altLang="en-US" dirty="0"/>
              <a:t>「鬼滅の刃はすごいです。なぜなら売れててみんな知っているからです」ではレポートにならないです。</a:t>
            </a:r>
          </a:p>
          <a:p>
            <a:r>
              <a:rPr kumimoji="1" lang="ja-JP" altLang="en-US" dirty="0"/>
              <a:t>その一方で、「鬼滅の刃は発行部数〇〇、映画の興業収入〇〇で、社会現象ともいえるブームを巻き起こしている。</a:t>
            </a:r>
          </a:p>
          <a:p>
            <a:r>
              <a:rPr kumimoji="1" lang="ja-JP" altLang="en-US" dirty="0"/>
              <a:t>それには、次のような要因が考えられる。</a:t>
            </a:r>
            <a:r>
              <a:rPr kumimoji="1" lang="en-US" altLang="ja-JP" dirty="0"/>
              <a:t>2010</a:t>
            </a:r>
            <a:r>
              <a:rPr kumimoji="1" lang="ja-JP" altLang="en-US" dirty="0"/>
              <a:t>年代後半の社会背景が〇〇、メディア環境が〇〇、支持年代層が〇〇、物語の構造が〇〇など。</a:t>
            </a:r>
          </a:p>
          <a:p>
            <a:r>
              <a:rPr kumimoji="1" lang="ja-JP" altLang="en-US" dirty="0"/>
              <a:t>これらの複合的な要因から鬼滅の刃の「すごさ」が生み出されているのではないか」</a:t>
            </a:r>
          </a:p>
          <a:p>
            <a:r>
              <a:rPr kumimoji="1" lang="ja-JP" altLang="en-US" dirty="0"/>
              <a:t>という形であれば、レポートにはなります。</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6403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p.3</a:t>
            </a:r>
            <a:r>
              <a:rPr kumimoji="1" lang="ja-JP" altLang="en-US" dirty="0"/>
              <a:t>レポート課題の確認</a:t>
            </a:r>
          </a:p>
          <a:p>
            <a:r>
              <a:rPr kumimoji="1" lang="ja-JP" altLang="en-US" dirty="0"/>
              <a:t>続いて、レポート課題の確認のトピックに移ります。</a:t>
            </a:r>
            <a:endParaRPr kumimoji="1" lang="en-US" altLang="ja-JP" dirty="0"/>
          </a:p>
          <a:p>
            <a:r>
              <a:rPr kumimoji="1" lang="ja-JP" altLang="en-US" dirty="0"/>
              <a:t>レポートを書き始める前に、出された課題が次のうちどちらであるか確認しましょう。</a:t>
            </a:r>
            <a:endParaRPr kumimoji="1" lang="en-US" altLang="ja-JP" dirty="0"/>
          </a:p>
          <a:p>
            <a:r>
              <a:rPr kumimoji="1" lang="ja-JP" altLang="en-US" dirty="0"/>
              <a:t>一方は、資料の内容をまとめる報告型。</a:t>
            </a:r>
            <a:endParaRPr kumimoji="1" lang="en-US" altLang="ja-JP" dirty="0"/>
          </a:p>
          <a:p>
            <a:r>
              <a:rPr kumimoji="1" lang="ja-JP" altLang="en-US" dirty="0"/>
              <a:t>もう一方は、自身の主張と論拠を述べる論述型。</a:t>
            </a:r>
            <a:endParaRPr kumimoji="1" lang="en-US" altLang="ja-JP" dirty="0"/>
          </a:p>
          <a:p>
            <a:endParaRPr kumimoji="1" lang="en-US" altLang="ja-JP" dirty="0"/>
          </a:p>
          <a:p>
            <a:r>
              <a:rPr lang="ja-JP" altLang="en-US" dirty="0"/>
              <a:t>報告型には大きく分けて、</a:t>
            </a:r>
            <a:r>
              <a:rPr lang="en-US" altLang="ja-JP" dirty="0"/>
              <a:t>①</a:t>
            </a:r>
            <a:r>
              <a:rPr lang="ja-JP" altLang="en-US" dirty="0"/>
              <a:t>読んで報告するタイプ／②調べて報告するタイプの二種類があります。</a:t>
            </a:r>
            <a:endParaRPr kumimoji="1" lang="en-US" altLang="ja-JP" dirty="0"/>
          </a:p>
          <a:p>
            <a:r>
              <a:rPr kumimoji="1" lang="ja-JP" altLang="en-US" dirty="0"/>
              <a:t>課題文の例として、報告型では次のようなものが考えられます。</a:t>
            </a:r>
            <a:endParaRPr kumimoji="1" lang="en-US" altLang="ja-JP" dirty="0"/>
          </a:p>
          <a:p>
            <a:pPr defTabSz="921807">
              <a:defRPr/>
            </a:pPr>
            <a:r>
              <a:rPr lang="ja-JP" altLang="en-US" dirty="0"/>
              <a:t>「講義のうち、二つの回を選択し、授業の内容をそれぞれ</a:t>
            </a:r>
            <a:r>
              <a:rPr lang="en-US" altLang="ja-JP" dirty="0"/>
              <a:t>400</a:t>
            </a:r>
            <a:r>
              <a:rPr lang="ja-JP" altLang="en-US" dirty="0"/>
              <a:t>から</a:t>
            </a:r>
            <a:r>
              <a:rPr lang="en-US" altLang="ja-JP" dirty="0"/>
              <a:t>800</a:t>
            </a:r>
            <a:r>
              <a:rPr lang="ja-JP" altLang="en-US" dirty="0"/>
              <a:t>字でまとめなさい。」</a:t>
            </a:r>
            <a:endParaRPr lang="en-US" altLang="ja-JP" dirty="0"/>
          </a:p>
          <a:p>
            <a:pPr defTabSz="921807">
              <a:defRPr/>
            </a:pPr>
            <a:r>
              <a:rPr lang="ja-JP" altLang="en-US" dirty="0"/>
              <a:t>以上に挙げた例えは、①に該当します。</a:t>
            </a:r>
          </a:p>
          <a:p>
            <a:endParaRPr kumimoji="1" lang="en-US" altLang="ja-JP" dirty="0"/>
          </a:p>
          <a:p>
            <a:r>
              <a:rPr kumimoji="1" lang="ja-JP" altLang="en-US"/>
              <a:t>一方、</a:t>
            </a:r>
            <a:r>
              <a:rPr lang="ja-JP" altLang="en-US"/>
              <a:t>論述型</a:t>
            </a:r>
            <a:r>
              <a:rPr lang="ja-JP" altLang="en-US" dirty="0"/>
              <a:t>には大きく分けて、③問題が与えられた上で論じるタイプ／</a:t>
            </a:r>
            <a:r>
              <a:rPr lang="en-US" altLang="ja-JP" dirty="0"/>
              <a:t>④</a:t>
            </a:r>
            <a:r>
              <a:rPr lang="ja-JP" altLang="en-US" dirty="0"/>
              <a:t>問題を自分で立てて論じるタイプの二種類があります。</a:t>
            </a:r>
            <a:endParaRPr lang="en-US" altLang="ja-JP" dirty="0"/>
          </a:p>
          <a:p>
            <a:r>
              <a:rPr lang="ja-JP" altLang="en-US" dirty="0"/>
              <a:t>例えば、「授業で扱った具体的事例（テーマ）を一つ選び、それについて授業内容を踏まえて、自説を展開しなさい。」</a:t>
            </a:r>
            <a:endParaRPr lang="en-US" altLang="ja-JP" dirty="0"/>
          </a:p>
          <a:p>
            <a:pPr defTabSz="921807">
              <a:defRPr/>
            </a:pPr>
            <a:r>
              <a:rPr lang="ja-JP" altLang="en-US" dirty="0"/>
              <a:t>これは、</a:t>
            </a:r>
            <a:r>
              <a:rPr lang="en-US" altLang="ja-JP" dirty="0"/>
              <a:t>③</a:t>
            </a:r>
            <a:r>
              <a:rPr lang="ja-JP" altLang="en-US" dirty="0"/>
              <a:t>に該当します。</a:t>
            </a:r>
          </a:p>
          <a:p>
            <a:pPr defTabSz="921807">
              <a:defRPr/>
            </a:pPr>
            <a:endParaRPr lang="en-US" altLang="ja-JP" dirty="0"/>
          </a:p>
          <a:p>
            <a:r>
              <a:rPr kumimoji="1" lang="ja-JP" altLang="en-US" dirty="0"/>
              <a:t>課題の内容をしっかり確認してレポートに取り組まないと評価が落ちてしまうことがありますので注意しましょう。</a:t>
            </a:r>
          </a:p>
          <a:p>
            <a:r>
              <a:rPr kumimoji="1" lang="ja-JP" altLang="en-US" dirty="0"/>
              <a:t>また、課題内容で疑問に思ったことは、出題者、担当の先生に早めに確認するようにしましょう。</a:t>
            </a:r>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1391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p.4</a:t>
            </a:r>
            <a:r>
              <a:rPr kumimoji="1" lang="ja-JP" altLang="en-US"/>
              <a:t>　</a:t>
            </a:r>
            <a:r>
              <a:rPr lang="ja-JP" altLang="en-US" u="none"/>
              <a:t>レポート課題の確認</a:t>
            </a:r>
            <a:endParaRPr lang="en-US" altLang="ja-JP" u="none" dirty="0"/>
          </a:p>
          <a:p>
            <a:r>
              <a:rPr kumimoji="1" lang="ja-JP" altLang="en-US" u="none"/>
              <a:t>最後に、指定された書式を確認しましょう。</a:t>
            </a:r>
            <a:endParaRPr kumimoji="1" lang="en-US" altLang="ja-JP" u="none" dirty="0"/>
          </a:p>
          <a:p>
            <a:r>
              <a:rPr kumimoji="1" lang="ja-JP" altLang="en-US" u="none"/>
              <a:t>書式とは、例えば、以上の６つのことです。</a:t>
            </a:r>
            <a:endParaRPr kumimoji="1" lang="en-US" altLang="ja-JP" u="none" dirty="0"/>
          </a:p>
          <a:p>
            <a:r>
              <a:rPr kumimoji="1" lang="ja-JP" altLang="en-US" u="none"/>
              <a:t>書式はいろいろありますが、指示されたことを守ることが大切です。あとで、自分に出されている課題の書式について確認してみてください。</a:t>
            </a:r>
            <a:endParaRPr kumimoji="1" lang="en-US" altLang="ja-JP" u="none" dirty="0"/>
          </a:p>
          <a:p>
            <a:endParaRPr kumimoji="1" lang="en-US" altLang="ja-JP" u="none"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48140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b="0" dirty="0">
                <a:solidFill>
                  <a:srgbClr val="FF0000"/>
                </a:solidFill>
              </a:rPr>
              <a:t>p.</a:t>
            </a:r>
            <a:r>
              <a:rPr kumimoji="1" lang="en-US" altLang="ja-JP" b="0" dirty="0">
                <a:solidFill>
                  <a:srgbClr val="FF0000"/>
                </a:solidFill>
              </a:rPr>
              <a:t>5</a:t>
            </a:r>
            <a:r>
              <a:rPr kumimoji="1" lang="ja-JP" altLang="en-US" b="0">
                <a:solidFill>
                  <a:srgbClr val="FF0000"/>
                </a:solidFill>
              </a:rPr>
              <a:t>　テーマの決め方</a:t>
            </a:r>
          </a:p>
          <a:p>
            <a:r>
              <a:rPr kumimoji="1" lang="ja-JP" altLang="en-US" b="0">
                <a:solidFill>
                  <a:srgbClr val="FF0000"/>
                </a:solidFill>
              </a:rPr>
              <a:t>テーマ決めのトピックに移ります。</a:t>
            </a:r>
          </a:p>
          <a:p>
            <a:r>
              <a:rPr kumimoji="1" lang="ja-JP" altLang="en-US" b="0">
                <a:solidFill>
                  <a:srgbClr val="FF0000"/>
                </a:solidFill>
              </a:rPr>
              <a:t>テーマは特に論述型レポートでは一つに絞って、具体的にする必要があります。</a:t>
            </a:r>
          </a:p>
          <a:p>
            <a:endParaRPr kumimoji="1" lang="ja-JP" altLang="en-US" b="0">
              <a:solidFill>
                <a:srgbClr val="FF0000"/>
              </a:solidFill>
            </a:endParaRPr>
          </a:p>
          <a:p>
            <a:r>
              <a:rPr kumimoji="1" lang="ja-JP" altLang="en-US" b="0">
                <a:solidFill>
                  <a:srgbClr val="FF0000"/>
                </a:solidFill>
              </a:rPr>
              <a:t>例えば、「こどもとメディアについて自由に論じなさい」という課題が出たとします。</a:t>
            </a:r>
          </a:p>
          <a:p>
            <a:r>
              <a:rPr kumimoji="1" lang="ja-JP" altLang="en-US" b="0">
                <a:solidFill>
                  <a:srgbClr val="FF0000"/>
                </a:solidFill>
              </a:rPr>
              <a:t>これに対し、「こどもへのメディアの悪影響について」というテーマや題名ではあまり良くありません。</a:t>
            </a:r>
          </a:p>
          <a:p>
            <a:r>
              <a:rPr kumimoji="1" lang="ja-JP" altLang="en-US" b="0">
                <a:solidFill>
                  <a:srgbClr val="FF0000"/>
                </a:solidFill>
              </a:rPr>
              <a:t>なぜなら例えば、「こども」ってどのくらいの年齢の人たち？</a:t>
            </a:r>
          </a:p>
          <a:p>
            <a:r>
              <a:rPr kumimoji="1" lang="ja-JP" altLang="en-US" b="0">
                <a:solidFill>
                  <a:srgbClr val="FF0000"/>
                </a:solidFill>
              </a:rPr>
              <a:t>「メディア」って何を指してる？「悪影響」ってどういったことへの？ということが具体化されていないからです。</a:t>
            </a:r>
          </a:p>
          <a:p>
            <a:endParaRPr kumimoji="1" lang="ja-JP" altLang="en-US" b="0">
              <a:solidFill>
                <a:srgbClr val="FF0000"/>
              </a:solidFill>
            </a:endParaRPr>
          </a:p>
          <a:p>
            <a:r>
              <a:rPr kumimoji="1" lang="ja-JP" altLang="en-US" b="0">
                <a:solidFill>
                  <a:srgbClr val="FF0000"/>
                </a:solidFill>
              </a:rPr>
              <a:t>ですので、このような場合は次のように具体化してあげると良くなります。</a:t>
            </a:r>
          </a:p>
          <a:p>
            <a:r>
              <a:rPr kumimoji="1" lang="ja-JP" altLang="en-US" b="0">
                <a:solidFill>
                  <a:srgbClr val="FF0000"/>
                </a:solidFill>
              </a:rPr>
              <a:t>「未成年の</a:t>
            </a:r>
            <a:r>
              <a:rPr kumimoji="1" lang="en" altLang="ja-JP" b="0" dirty="0">
                <a:solidFill>
                  <a:srgbClr val="FF0000"/>
                </a:solidFill>
              </a:rPr>
              <a:t>SNS</a:t>
            </a:r>
            <a:r>
              <a:rPr kumimoji="1" lang="ja-JP" altLang="en-US" b="0">
                <a:solidFill>
                  <a:srgbClr val="FF0000"/>
                </a:solidFill>
              </a:rPr>
              <a:t>利用がコミュニケーション能力に与える影響について」といった形です。</a:t>
            </a:r>
            <a:endParaRPr kumimoji="1" lang="ja-JP" altLang="en-US" b="0" dirty="0">
              <a:solidFill>
                <a:srgbClr val="FF0000"/>
              </a:solidFill>
            </a:endParaRP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3556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6</a:t>
            </a:r>
            <a:r>
              <a:rPr kumimoji="1" lang="ja-JP" altLang="en-US"/>
              <a:t>テーマの考え方</a:t>
            </a:r>
          </a:p>
          <a:p>
            <a:r>
              <a:rPr kumimoji="1" lang="ja-JP" altLang="en-US"/>
              <a:t>では、そうしたテーマはどのように考えればよいのか。</a:t>
            </a:r>
          </a:p>
          <a:p>
            <a:r>
              <a:rPr kumimoji="1" lang="ja-JP" altLang="en-US"/>
              <a:t>ここでは、テーマの考え方の一例として、まず講義内容を振り返り、</a:t>
            </a:r>
          </a:p>
          <a:p>
            <a:r>
              <a:rPr kumimoji="1" lang="ja-JP" altLang="en-US"/>
              <a:t>そこから出てきたものについて頭の中で話を膨らませるという方法を紹介します。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757262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7</a:t>
            </a:r>
            <a:r>
              <a:rPr kumimoji="1" lang="ja-JP" altLang="en-US"/>
              <a:t>手順</a:t>
            </a:r>
            <a:r>
              <a:rPr kumimoji="1" lang="en-US" altLang="ja-JP" dirty="0"/>
              <a:t>1 </a:t>
            </a:r>
            <a:r>
              <a:rPr kumimoji="1" lang="ja-JP" altLang="en-US"/>
              <a:t>講義内容を振り返る</a:t>
            </a:r>
          </a:p>
          <a:p>
            <a:r>
              <a:rPr kumimoji="1" lang="ja-JP" altLang="en-US"/>
              <a:t>講義内容から次の</a:t>
            </a:r>
            <a:r>
              <a:rPr kumimoji="1" lang="en-US" altLang="ja-JP" dirty="0"/>
              <a:t>4</a:t>
            </a:r>
            <a:r>
              <a:rPr kumimoji="1" lang="ja-JP" altLang="en-US"/>
              <a:t>点を探してみましょう。</a:t>
            </a:r>
          </a:p>
          <a:p>
            <a:r>
              <a:rPr kumimoji="1" lang="en" altLang="ja-JP" dirty="0"/>
              <a:t>A</a:t>
            </a:r>
            <a:r>
              <a:rPr kumimoji="1" lang="ja-JP" altLang="en"/>
              <a:t>「</a:t>
            </a:r>
            <a:r>
              <a:rPr kumimoji="1" lang="ja-JP" altLang="en-US"/>
              <a:t>目から鱗」：なるほど！と思ったこと</a:t>
            </a:r>
          </a:p>
          <a:p>
            <a:r>
              <a:rPr kumimoji="1" lang="en" altLang="ja-JP" dirty="0"/>
              <a:t>B</a:t>
            </a:r>
            <a:r>
              <a:rPr kumimoji="1" lang="ja-JP" altLang="en"/>
              <a:t>「</a:t>
            </a:r>
            <a:r>
              <a:rPr kumimoji="1" lang="ja-JP" altLang="en-US"/>
              <a:t>激しく同意」：そうだそうだ！と思ったこと</a:t>
            </a:r>
          </a:p>
          <a:p>
            <a:r>
              <a:rPr kumimoji="1" lang="en" altLang="ja-JP" dirty="0"/>
              <a:t>C</a:t>
            </a:r>
            <a:r>
              <a:rPr kumimoji="1" lang="ja-JP" altLang="en"/>
              <a:t>「</a:t>
            </a:r>
            <a:r>
              <a:rPr kumimoji="1" lang="ja-JP" altLang="en-US"/>
              <a:t>納得いかない」：なんか変？と思ったこと</a:t>
            </a:r>
          </a:p>
          <a:p>
            <a:r>
              <a:rPr kumimoji="1" lang="en" altLang="ja-JP" dirty="0"/>
              <a:t>D</a:t>
            </a:r>
            <a:r>
              <a:rPr kumimoji="1" lang="ja-JP" altLang="en"/>
              <a:t>「</a:t>
            </a:r>
            <a:r>
              <a:rPr kumimoji="1" lang="ja-JP" altLang="en-US"/>
              <a:t>激しく反発」：認められないと思ったこと</a:t>
            </a:r>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89005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8</a:t>
            </a:r>
            <a:r>
              <a:rPr kumimoji="1" lang="ja-JP" altLang="en-US"/>
              <a:t>講義内容をうまく振り返れないときは</a:t>
            </a:r>
          </a:p>
          <a:p>
            <a:r>
              <a:rPr kumimoji="1" lang="ja-JP" altLang="en-US"/>
              <a:t>講義内容をうまく振り返れないときは、まずは講義を受けて一番心に残っていることや面白かったこと、</a:t>
            </a:r>
          </a:p>
          <a:p>
            <a:r>
              <a:rPr kumimoji="1" lang="ja-JP" altLang="en-US"/>
              <a:t>覚えていることを自由に書き出してみるとよいでしょう</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14720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p:txBody>
          <a:bodyPr/>
          <a:lstStyle/>
          <a:p>
            <a:fld id="{D2F0DEA6-DDDD-4576-9F60-E7CD6D595933}" type="datetime1">
              <a:rPr kumimoji="1" lang="ja-JP" altLang="en-US" smtClean="0"/>
              <a:t>2022/2/25</a:t>
            </a:fld>
            <a:endParaRPr kumimoji="1" lang="ja-JP" altLang="en-US"/>
          </a:p>
        </p:txBody>
      </p:sp>
      <p:sp>
        <p:nvSpPr>
          <p:cNvPr id="17" name="フッター プレースホルダー 16"/>
          <p:cNvSpPr>
            <a:spLocks noGrp="1"/>
          </p:cNvSpPr>
          <p:nvPr>
            <p:ph type="ftr" sz="quarter" idx="11"/>
          </p:nvPr>
        </p:nvSpPr>
        <p:spPr/>
        <p:txBody>
          <a:bodyPr/>
          <a:lstStyle/>
          <a:p>
            <a:r>
              <a:rPr kumimoji="1" lang="zh-TW" altLang="en-US"/>
              <a:t>図書館活用講座　番外編</a:t>
            </a:r>
            <a:endParaRPr kumimoji="1" lang="ja-JP" altLang="en-US"/>
          </a:p>
        </p:txBody>
      </p:sp>
      <p:sp>
        <p:nvSpPr>
          <p:cNvPr id="29" name="スライド番号プレースホルダー 28"/>
          <p:cNvSpPr>
            <a:spLocks noGrp="1"/>
          </p:cNvSpPr>
          <p:nvPr>
            <p:ph type="sldNum" sz="quarter" idx="12"/>
          </p:nvPr>
        </p:nvSpPr>
        <p:spPr/>
        <p:txBody>
          <a:bodyPr lIns="0" tIns="0" rIns="0" bIns="0">
            <a:noAutofit/>
          </a:bodyPr>
          <a:lstStyle>
            <a:lvl1pPr>
              <a:defRPr sz="1400">
                <a:solidFill>
                  <a:srgbClr val="FFFFFF"/>
                </a:solidFill>
              </a:defRPr>
            </a:lvl1pPr>
          </a:lstStyle>
          <a:p>
            <a:fld id="{7BBC2F71-0BC9-4691-848C-353F74D45889}" type="slidenum">
              <a:rPr kumimoji="1" lang="ja-JP" altLang="en-US" smtClean="0"/>
              <a: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a:t>マスター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D5AD5422-3DCC-4CAC-9C7A-9CA04014A919}"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スライド番号プレースホルダー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914400" y="274640"/>
            <a:ext cx="55626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80DDE9A-A345-4650-A687-5CB1F144C02A}"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スライド番号プレースホルダー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DB7E3972-609A-4E15-8BAD-A01F86D17B65}"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スライド番号プレースホルダー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914400" y="1447800"/>
            <a:ext cx="7772400" cy="45720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8A1D3D77-9F62-4E09-88D0-650826746D95}"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a:xfrm>
            <a:off x="800100" y="6172200"/>
            <a:ext cx="4000500" cy="457200"/>
          </a:xfrm>
        </p:spPr>
        <p:txBody>
          <a:bodyPr/>
          <a:lstStyle/>
          <a:p>
            <a:r>
              <a:rPr kumimoji="1" lang="zh-TW" altLang="en-US"/>
              <a:t>図書館活用講座　番外編</a:t>
            </a:r>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ー 5"/>
          <p:cNvSpPr>
            <a:spLocks noGrp="1"/>
          </p:cNvSpPr>
          <p:nvPr>
            <p:ph type="sldNum" sz="quarter" idx="12"/>
          </p:nvPr>
        </p:nvSpPr>
        <p:spPr>
          <a:xfrm>
            <a:off x="146304" y="6208776"/>
            <a:ext cx="457200" cy="457200"/>
          </a:xfrm>
        </p:spPr>
        <p:txBody>
          <a:bodyPr/>
          <a:lstStyle/>
          <a:p>
            <a:fld id="{7BBC2F71-0BC9-4691-848C-353F74D45889}"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74AA9C83-739B-41EE-8B3C-2F92993BA409}"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a:t>図書館活用講座　番外編</a:t>
            </a:r>
            <a:endParaRPr kumimoji="1" lang="ja-JP" altLang="en-US"/>
          </a:p>
        </p:txBody>
      </p:sp>
      <p:sp>
        <p:nvSpPr>
          <p:cNvPr id="7" name="スライド番号プレースホルダー 6"/>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914400" y="1447800"/>
            <a:ext cx="3749040" cy="45720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933950" y="1447800"/>
            <a:ext cx="3749040" cy="45720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73C1D073-2DF7-46E3-9833-25B5CD31DF03}" type="datetime1">
              <a:rPr kumimoji="1" lang="ja-JP" altLang="en-US" smtClean="0"/>
              <a:t>2022/2/25</a:t>
            </a:fld>
            <a:endParaRPr kumimoji="1" lang="ja-JP" altLang="en-US"/>
          </a:p>
        </p:txBody>
      </p:sp>
      <p:sp>
        <p:nvSpPr>
          <p:cNvPr id="8" name="フッター プレースホルダー 7"/>
          <p:cNvSpPr>
            <a:spLocks noGrp="1"/>
          </p:cNvSpPr>
          <p:nvPr>
            <p:ph type="ftr" sz="quarter" idx="11"/>
          </p:nvPr>
        </p:nvSpPr>
        <p:spPr/>
        <p:txBody>
          <a:bodyPr/>
          <a:lstStyle/>
          <a:p>
            <a:r>
              <a:rPr kumimoji="1" lang="zh-TW" altLang="en-US"/>
              <a:t>図書館活用講座　番外編</a:t>
            </a:r>
            <a:endParaRPr kumimoji="1" lang="ja-JP" altLang="en-US"/>
          </a:p>
        </p:txBody>
      </p:sp>
      <p:sp>
        <p:nvSpPr>
          <p:cNvPr id="9" name="スライド番号プレースホルダー 8"/>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
        <p:nvSpPr>
          <p:cNvPr id="11" name="コンテンツ プレースホルダー 10"/>
          <p:cNvSpPr>
            <a:spLocks noGrp="1"/>
          </p:cNvSpPr>
          <p:nvPr>
            <p:ph sz="half" idx="2"/>
          </p:nvPr>
        </p:nvSpPr>
        <p:spPr>
          <a:xfrm>
            <a:off x="914400" y="2247900"/>
            <a:ext cx="3733800" cy="38862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half" idx="4"/>
          </p:nvPr>
        </p:nvSpPr>
        <p:spPr>
          <a:xfrm>
            <a:off x="4953000" y="2247900"/>
            <a:ext cx="3733800" cy="38862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746430EE-25F6-48ED-B77D-1E7157D7B4F7}" type="datetime1">
              <a:rPr kumimoji="1" lang="ja-JP" altLang="en-US" smtClean="0"/>
              <a:t>2022/2/25</a:t>
            </a:fld>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a:t>図書館活用講座　番外編</a:t>
            </a:r>
            <a:endParaRPr kumimoji="1" lang="ja-JP" altLang="en-US"/>
          </a:p>
        </p:txBody>
      </p:sp>
      <p:sp>
        <p:nvSpPr>
          <p:cNvPr id="5" name="スライド番号プレースホルダー 4"/>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6285DD-A120-4E7A-AC49-647587D2A9A1}" type="datetime1">
              <a:rPr kumimoji="1" lang="ja-JP" altLang="en-US" smtClean="0"/>
              <a:t>2022/2/25</a:t>
            </a:fld>
            <a:endParaRPr kumimoji="1" lang="ja-JP" altLang="en-US"/>
          </a:p>
        </p:txBody>
      </p:sp>
      <p:sp>
        <p:nvSpPr>
          <p:cNvPr id="3" name="フッター プレースホルダー 2"/>
          <p:cNvSpPr>
            <a:spLocks noGrp="1"/>
          </p:cNvSpPr>
          <p:nvPr>
            <p:ph type="ftr" sz="quarter" idx="11"/>
          </p:nvPr>
        </p:nvSpPr>
        <p:spPr/>
        <p:txBody>
          <a:bodyPr/>
          <a:lstStyle/>
          <a:p>
            <a:r>
              <a:rPr kumimoji="1" lang="zh-TW" altLang="en-US"/>
              <a:t>図書館活用講座　番外編</a:t>
            </a:r>
            <a:endParaRPr kumimoji="1" lang="ja-JP" altLang="en-US"/>
          </a:p>
        </p:txBody>
      </p:sp>
      <p:sp>
        <p:nvSpPr>
          <p:cNvPr id="4" name="スライド番号プレースホルダー 3"/>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B60BC308-4357-411F-826A-8A2451692A11}"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a:t>図書館活用講座　番外編</a:t>
            </a:r>
            <a:endParaRPr kumimoji="1" lang="ja-JP" altLang="en-US"/>
          </a:p>
        </p:txBody>
      </p:sp>
      <p:sp>
        <p:nvSpPr>
          <p:cNvPr id="7" name="スライド番号プレースホルダー 6"/>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
        <p:nvSpPr>
          <p:cNvPr id="11" name="コンテンツ プレースホルダー 10"/>
          <p:cNvSpPr>
            <a:spLocks noGrp="1"/>
          </p:cNvSpPr>
          <p:nvPr>
            <p:ph sz="quarter" idx="1"/>
          </p:nvPr>
        </p:nvSpPr>
        <p:spPr>
          <a:xfrm>
            <a:off x="2971800" y="1600200"/>
            <a:ext cx="5715000" cy="4495800"/>
          </a:xfrm>
        </p:spPr>
        <p:txBody>
          <a:bodyPr vert="horz"/>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a:t>マスター タイトルの書式設定</a:t>
            </a:r>
            <a:endParaRPr kumimoji="0" lang="en-US"/>
          </a:p>
        </p:txBody>
      </p:sp>
      <p:sp>
        <p:nvSpPr>
          <p:cNvPr id="4" name="テキスト プレースホルダー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ECBFB24D-9B65-4DA6-8C2B-6AAB60DAB774}"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a:xfrm>
            <a:off x="914400" y="6172200"/>
            <a:ext cx="3886200" cy="457200"/>
          </a:xfrm>
        </p:spPr>
        <p:txBody>
          <a:bodyPr/>
          <a:lstStyle/>
          <a:p>
            <a:r>
              <a:rPr kumimoji="1" lang="zh-TW" altLang="en-US"/>
              <a:t>図書館活用講座　番外編</a:t>
            </a:r>
            <a:endParaRPr kumimoji="1" lang="ja-JP" altLang="en-US"/>
          </a:p>
        </p:txBody>
      </p:sp>
      <p:sp>
        <p:nvSpPr>
          <p:cNvPr id="7" name="スライド番号プレースホルダー 6"/>
          <p:cNvSpPr>
            <a:spLocks noGrp="1"/>
          </p:cNvSpPr>
          <p:nvPr>
            <p:ph type="sldNum" sz="quarter" idx="12"/>
          </p:nvPr>
        </p:nvSpPr>
        <p:spPr>
          <a:xfrm>
            <a:off x="146304" y="6208776"/>
            <a:ext cx="457200" cy="457200"/>
          </a:xfrm>
        </p:spPr>
        <p:txBody>
          <a:bodyPr/>
          <a:lstStyle/>
          <a:p>
            <a:fld id="{7BBC2F71-0BC9-4691-848C-353F74D45889}" type="slidenum">
              <a:rPr kumimoji="1" lang="ja-JP" altLang="en-US" smtClean="0"/>
              <a: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ー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ー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320ECA5-FBD1-4F49-92B1-F6E128DB8722}" type="datetime1">
              <a:rPr kumimoji="1" lang="ja-JP" altLang="en-US" smtClean="0"/>
              <a:t>2022/2/25</a:t>
            </a:fld>
            <a:endParaRPr kumimoji="1" lang="ja-JP" altLang="en-US"/>
          </a:p>
        </p:txBody>
      </p:sp>
      <p:sp>
        <p:nvSpPr>
          <p:cNvPr id="3" name="フッター プレースホルダー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kumimoji="1" lang="zh-TW" altLang="en-US"/>
              <a:t>図書館活用講座　番外編</a:t>
            </a:r>
            <a:endParaRPr kumimoji="1" lang="ja-JP" altLang="en-US"/>
          </a:p>
        </p:txBody>
      </p:sp>
      <p:sp>
        <p:nvSpPr>
          <p:cNvPr id="23" name="スライド番号プレースホルダー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BC2F71-0BC9-4691-848C-353F74D4588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11560" y="3284984"/>
            <a:ext cx="7844408" cy="2448272"/>
          </a:xfrm>
        </p:spPr>
        <p:txBody>
          <a:bodyPr>
            <a:normAutofit/>
          </a:bodyPr>
          <a:lstStyle/>
          <a:p>
            <a:pPr algn="l"/>
            <a:r>
              <a:rPr kumimoji="1" lang="ja-JP" altLang="en-US" sz="2400" dirty="0">
                <a:solidFill>
                  <a:srgbClr val="00B050"/>
                </a:solidFill>
                <a:latin typeface="HG創英角ｺﾞｼｯｸUB" panose="020B0909000000000000" pitchFamily="49" charset="-128"/>
                <a:ea typeface="HG創英角ｺﾞｼｯｸUB" panose="020B0909000000000000" pitchFamily="49" charset="-128"/>
              </a:rPr>
              <a:t>１．</a:t>
            </a:r>
            <a:r>
              <a:rPr kumimoji="1" lang="ja-JP" altLang="en-US" sz="2400" dirty="0">
                <a:latin typeface="HG創英角ｺﾞｼｯｸUB" panose="020B0909000000000000" pitchFamily="49" charset="-128"/>
                <a:ea typeface="HG創英角ｺﾞｼｯｸUB" panose="020B0909000000000000" pitchFamily="49" charset="-128"/>
              </a:rPr>
              <a:t>レポート</a:t>
            </a:r>
            <a:r>
              <a:rPr lang="ja-JP" altLang="en-US" sz="2400" dirty="0">
                <a:latin typeface="HG創英角ｺﾞｼｯｸUB" panose="020B0909000000000000" pitchFamily="49" charset="-128"/>
                <a:ea typeface="HG創英角ｺﾞｼｯｸUB" panose="020B0909000000000000" pitchFamily="49" charset="-128"/>
              </a:rPr>
              <a:t>って何？</a:t>
            </a:r>
            <a:endParaRPr lang="en-US" altLang="ja-JP" sz="2400" dirty="0">
              <a:latin typeface="HG創英角ｺﾞｼｯｸUB" panose="020B0909000000000000" pitchFamily="49" charset="-128"/>
              <a:ea typeface="HG創英角ｺﾞｼｯｸUB" panose="020B0909000000000000" pitchFamily="49" charset="-128"/>
            </a:endParaRPr>
          </a:p>
          <a:p>
            <a:pPr algn="l"/>
            <a:r>
              <a:rPr lang="ja-JP" altLang="en-US" sz="2400" dirty="0">
                <a:solidFill>
                  <a:srgbClr val="00B050"/>
                </a:solidFill>
                <a:latin typeface="HG創英角ｺﾞｼｯｸUB" panose="020B0909000000000000" pitchFamily="49" charset="-128"/>
                <a:ea typeface="HG創英角ｺﾞｼｯｸUB" panose="020B0909000000000000" pitchFamily="49" charset="-128"/>
              </a:rPr>
              <a:t>２．</a:t>
            </a:r>
            <a:r>
              <a:rPr lang="ja-JP" altLang="en-US" sz="2400" dirty="0">
                <a:latin typeface="HG創英角ｺﾞｼｯｸUB" panose="020B0909000000000000" pitchFamily="49" charset="-128"/>
                <a:ea typeface="HG創英角ｺﾞｼｯｸUB" panose="020B0909000000000000" pitchFamily="49" charset="-128"/>
              </a:rPr>
              <a:t>レポート課題の確認</a:t>
            </a:r>
            <a:endParaRPr lang="en-US" altLang="ja-JP" sz="2400" dirty="0">
              <a:latin typeface="HG創英角ｺﾞｼｯｸUB" panose="020B0909000000000000" pitchFamily="49" charset="-128"/>
              <a:ea typeface="HG創英角ｺﾞｼｯｸUB" panose="020B0909000000000000" pitchFamily="49" charset="-128"/>
            </a:endParaRPr>
          </a:p>
          <a:p>
            <a:pPr algn="l"/>
            <a:r>
              <a:rPr lang="ja-JP" altLang="en-US" sz="2400" dirty="0">
                <a:solidFill>
                  <a:srgbClr val="00B050"/>
                </a:solidFill>
                <a:latin typeface="HG創英角ｺﾞｼｯｸUB" panose="020B0909000000000000" pitchFamily="49" charset="-128"/>
                <a:ea typeface="HG創英角ｺﾞｼｯｸUB" panose="020B0909000000000000" pitchFamily="49" charset="-128"/>
              </a:rPr>
              <a:t>３．</a:t>
            </a:r>
            <a:r>
              <a:rPr lang="ja-JP" altLang="en-US" sz="2400" dirty="0">
                <a:latin typeface="HG創英角ｺﾞｼｯｸUB" panose="020B0909000000000000" pitchFamily="49" charset="-128"/>
                <a:ea typeface="HG創英角ｺﾞｼｯｸUB" panose="020B0909000000000000" pitchFamily="49" charset="-128"/>
              </a:rPr>
              <a:t>テーマの設定</a:t>
            </a:r>
            <a:endParaRPr lang="en-US" altLang="ja-JP" sz="2400" dirty="0">
              <a:latin typeface="HG創英角ｺﾞｼｯｸUB" panose="020B0909000000000000" pitchFamily="49" charset="-128"/>
              <a:ea typeface="HG創英角ｺﾞｼｯｸUB" panose="020B0909000000000000" pitchFamily="49" charset="-128"/>
            </a:endParaRPr>
          </a:p>
          <a:p>
            <a:pPr algn="l"/>
            <a:r>
              <a:rPr lang="ja-JP" altLang="en-US" sz="2400" dirty="0">
                <a:solidFill>
                  <a:srgbClr val="00B050"/>
                </a:solidFill>
                <a:latin typeface="HG創英角ｺﾞｼｯｸUB" panose="020B0909000000000000" pitchFamily="49" charset="-128"/>
                <a:ea typeface="HG創英角ｺﾞｼｯｸUB" panose="020B0909000000000000" pitchFamily="49" charset="-128"/>
              </a:rPr>
              <a:t>４．</a:t>
            </a:r>
            <a:r>
              <a:rPr lang="ja-JP" altLang="en-US" sz="2400" dirty="0">
                <a:latin typeface="HG創英角ｺﾞｼｯｸUB" panose="020B0909000000000000" pitchFamily="49" charset="-128"/>
                <a:ea typeface="HG創英角ｺﾞｼｯｸUB" panose="020B0909000000000000" pitchFamily="49" charset="-128"/>
              </a:rPr>
              <a:t>資料の探し方</a:t>
            </a:r>
            <a:endParaRPr lang="en-US" altLang="ja-JP" sz="2400" dirty="0">
              <a:latin typeface="HG創英角ｺﾞｼｯｸUB" panose="020B0909000000000000" pitchFamily="49" charset="-128"/>
              <a:ea typeface="HG創英角ｺﾞｼｯｸUB" panose="020B0909000000000000" pitchFamily="49" charset="-128"/>
            </a:endParaRPr>
          </a:p>
          <a:p>
            <a:pPr algn="l"/>
            <a:r>
              <a:rPr lang="ja-JP" altLang="en-US" sz="2400" dirty="0">
                <a:solidFill>
                  <a:srgbClr val="00B050"/>
                </a:solidFill>
                <a:latin typeface="HG創英角ｺﾞｼｯｸUB" panose="020B0909000000000000" pitchFamily="49" charset="-128"/>
                <a:ea typeface="HG創英角ｺﾞｼｯｸUB" panose="020B0909000000000000" pitchFamily="49" charset="-128"/>
              </a:rPr>
              <a:t>補足：</a:t>
            </a:r>
            <a:r>
              <a:rPr lang="ja-JP" altLang="en-US" sz="2400" dirty="0">
                <a:latin typeface="HG創英角ｺﾞｼｯｸUB" panose="020B0909000000000000" pitchFamily="49" charset="-128"/>
                <a:ea typeface="HG創英角ｺﾞｼｯｸUB" panose="020B0909000000000000" pitchFamily="49" charset="-128"/>
              </a:rPr>
              <a:t>読み手に理解してもらえるレポートを書くために</a:t>
            </a:r>
            <a:endParaRPr lang="en-US" altLang="ja-JP" sz="2400" dirty="0">
              <a:latin typeface="HG創英角ｺﾞｼｯｸUB" panose="020B0909000000000000" pitchFamily="49" charset="-128"/>
              <a:ea typeface="HG創英角ｺﾞｼｯｸUB" panose="020B0909000000000000" pitchFamily="49" charset="-128"/>
            </a:endParaRPr>
          </a:p>
          <a:p>
            <a:endParaRPr lang="en-US" altLang="ja-JP" sz="3200" dirty="0">
              <a:latin typeface="HG創英角ｺﾞｼｯｸUB" panose="020B0909000000000000" pitchFamily="49" charset="-128"/>
              <a:ea typeface="HG創英角ｺﾞｼｯｸUB" panose="020B0909000000000000" pitchFamily="49" charset="-128"/>
            </a:endParaRPr>
          </a:p>
        </p:txBody>
      </p:sp>
      <p:sp>
        <p:nvSpPr>
          <p:cNvPr id="2" name="タイトル 1"/>
          <p:cNvSpPr>
            <a:spLocks noGrp="1"/>
          </p:cNvSpPr>
          <p:nvPr>
            <p:ph type="ctrTitle"/>
          </p:nvPr>
        </p:nvSpPr>
        <p:spPr>
          <a:xfrm>
            <a:off x="0" y="1484784"/>
            <a:ext cx="9144000" cy="1656184"/>
          </a:xfrm>
        </p:spPr>
        <p:txBody>
          <a:bodyPr>
            <a:normAutofit/>
          </a:bodyPr>
          <a:lstStyle/>
          <a:p>
            <a:r>
              <a:rPr kumimoji="1" lang="ja-JP" altLang="en-US" b="1" dirty="0">
                <a:solidFill>
                  <a:schemeClr val="bg1"/>
                </a:solidFill>
              </a:rPr>
              <a:t>レポート作成支援セミナー</a:t>
            </a:r>
            <a:br>
              <a:rPr kumimoji="1" lang="en-US" altLang="ja-JP" b="1" dirty="0">
                <a:solidFill>
                  <a:schemeClr val="bg1"/>
                </a:solidFill>
              </a:rPr>
            </a:br>
            <a:r>
              <a:rPr lang="ja-JP" altLang="en-US" sz="3200" b="1" dirty="0">
                <a:solidFill>
                  <a:schemeClr val="bg1"/>
                </a:solidFill>
              </a:rPr>
              <a:t>「テーマ設定と資料の探し方」</a:t>
            </a:r>
            <a:endParaRPr kumimoji="1" lang="ja-JP" altLang="en-US" sz="3200" b="1" dirty="0">
              <a:solidFill>
                <a:schemeClr val="bg1"/>
              </a:solidFill>
            </a:endParaRPr>
          </a:p>
        </p:txBody>
      </p:sp>
      <p:sp>
        <p:nvSpPr>
          <p:cNvPr id="7" name="テキスト ボックス 6"/>
          <p:cNvSpPr txBox="1"/>
          <p:nvPr/>
        </p:nvSpPr>
        <p:spPr>
          <a:xfrm>
            <a:off x="2519772" y="5975702"/>
            <a:ext cx="4104456" cy="400110"/>
          </a:xfrm>
          <a:prstGeom prst="rect">
            <a:avLst/>
          </a:prstGeom>
          <a:noFill/>
        </p:spPr>
        <p:txBody>
          <a:bodyPr wrap="square" rtlCol="0">
            <a:spAutoFit/>
          </a:bodyPr>
          <a:lstStyle/>
          <a:p>
            <a:pPr algn="ctr"/>
            <a:r>
              <a:rPr kumimoji="1" lang="ja-JP" altLang="en-US" sz="2000" dirty="0">
                <a:latin typeface="HG創英角ｺﾞｼｯｸUB" panose="020B0909000000000000" pitchFamily="49" charset="-128"/>
                <a:ea typeface="AR P丸ゴシック体M"/>
              </a:rPr>
              <a:t>立教大学　図書館</a:t>
            </a:r>
          </a:p>
        </p:txBody>
      </p:sp>
      <p:sp>
        <p:nvSpPr>
          <p:cNvPr id="4" name="テキスト ボックス 3"/>
          <p:cNvSpPr txBox="1"/>
          <p:nvPr/>
        </p:nvSpPr>
        <p:spPr>
          <a:xfrm>
            <a:off x="4860032" y="332656"/>
            <a:ext cx="3595936" cy="369332"/>
          </a:xfrm>
          <a:prstGeom prst="rect">
            <a:avLst/>
          </a:prstGeom>
          <a:noFill/>
        </p:spPr>
        <p:txBody>
          <a:bodyPr wrap="square" rtlCol="0">
            <a:spAutoFit/>
          </a:bodyPr>
          <a:lstStyle/>
          <a:p>
            <a:pPr algn="r"/>
            <a:r>
              <a:rPr kumimoji="1" lang="en-US" altLang="ja-JP" dirty="0"/>
              <a:t>2021.7.8</a:t>
            </a:r>
            <a:r>
              <a:rPr lang="en-US" altLang="ja-JP" dirty="0"/>
              <a:t> (</a:t>
            </a:r>
            <a:r>
              <a:rPr lang="en" altLang="ja-JP" dirty="0"/>
              <a:t>Thurs</a:t>
            </a:r>
            <a:r>
              <a:rPr lang="ja-JP" altLang="en-US"/>
              <a:t>）</a:t>
            </a:r>
            <a:endParaRPr lang="ja-JP" altLang="en-US" dirty="0"/>
          </a:p>
        </p:txBody>
      </p:sp>
    </p:spTree>
    <p:extLst>
      <p:ext uri="{BB962C8B-B14F-4D97-AF65-F5344CB8AC3E}">
        <p14:creationId xmlns:p14="http://schemas.microsoft.com/office/powerpoint/2010/main" val="1822419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374904" y="1628800"/>
            <a:ext cx="8229600" cy="5400600"/>
          </a:xfrm>
        </p:spPr>
        <p:txBody>
          <a:bodyPr>
            <a:normAutofit lnSpcReduction="10000"/>
          </a:bodyPr>
          <a:lstStyle/>
          <a:p>
            <a:pPr marL="0" indent="0" algn="ctr">
              <a:buNone/>
            </a:pPr>
            <a:r>
              <a:rPr lang="en-US" altLang="ja-JP" sz="3200" b="1" dirty="0"/>
              <a:t>A.</a:t>
            </a:r>
            <a:r>
              <a:rPr lang="ja-JP" altLang="en-US" sz="3200" b="1" dirty="0"/>
              <a:t>～</a:t>
            </a:r>
            <a:r>
              <a:rPr kumimoji="1" lang="en-US" altLang="ja-JP" sz="3200" b="1" dirty="0"/>
              <a:t>D.</a:t>
            </a:r>
            <a:r>
              <a:rPr kumimoji="1" lang="ja-JP" altLang="en-US" sz="3200" b="1" dirty="0"/>
              <a:t> からテーマを設定しましょう</a:t>
            </a:r>
            <a:endParaRPr lang="en-US" altLang="ja-JP" sz="3200" b="1" dirty="0"/>
          </a:p>
          <a:p>
            <a:endParaRPr kumimoji="1" lang="en-US" altLang="ja-JP" sz="1200" dirty="0"/>
          </a:p>
          <a:p>
            <a:pPr marL="0" indent="0">
              <a:buNone/>
            </a:pPr>
            <a:r>
              <a:rPr kumimoji="1" lang="en-US" altLang="ja-JP" b="1" u="sng" dirty="0">
                <a:solidFill>
                  <a:srgbClr val="0070C0"/>
                </a:solidFill>
              </a:rPr>
              <a:t>A.</a:t>
            </a:r>
            <a:r>
              <a:rPr lang="ja-JP" altLang="en-US" b="1" u="sng" dirty="0">
                <a:solidFill>
                  <a:srgbClr val="0070C0"/>
                </a:solidFill>
              </a:rPr>
              <a:t>  </a:t>
            </a:r>
            <a:r>
              <a:rPr lang="en-US" altLang="ja-JP" b="1" u="sng" dirty="0">
                <a:solidFill>
                  <a:srgbClr val="0070C0"/>
                </a:solidFill>
              </a:rPr>
              <a:t>or </a:t>
            </a:r>
            <a:r>
              <a:rPr kumimoji="1" lang="en-US" altLang="ja-JP" b="1" u="sng" dirty="0">
                <a:solidFill>
                  <a:srgbClr val="0070C0"/>
                </a:solidFill>
              </a:rPr>
              <a:t>B. </a:t>
            </a:r>
            <a:r>
              <a:rPr kumimoji="1" lang="ja-JP" altLang="en-US" b="1" u="sng" dirty="0">
                <a:solidFill>
                  <a:srgbClr val="0070C0"/>
                </a:solidFill>
                <a:latin typeface="ＭＳ ゴシック" panose="020B0609070205080204" pitchFamily="49" charset="-128"/>
                <a:ea typeface="ＭＳ ゴシック" panose="020B0609070205080204" pitchFamily="49" charset="-128"/>
              </a:rPr>
              <a:t>の場合</a:t>
            </a:r>
            <a:endParaRPr kumimoji="1" lang="en-US" altLang="ja-JP" b="1" u="sng" dirty="0">
              <a:solidFill>
                <a:srgbClr val="0070C0"/>
              </a:solidFill>
              <a:latin typeface="ＭＳ ゴシック" panose="020B0609070205080204" pitchFamily="49" charset="-128"/>
              <a:ea typeface="ＭＳ ゴシック" panose="020B0609070205080204" pitchFamily="49" charset="-128"/>
            </a:endParaRPr>
          </a:p>
          <a:p>
            <a:pPr marL="0" indent="0">
              <a:buNone/>
            </a:pPr>
            <a:r>
              <a:rPr lang="ja-JP" altLang="en-US" dirty="0"/>
              <a:t> 「〇の原因は</a:t>
            </a:r>
            <a:r>
              <a:rPr lang="en-US" altLang="ja-JP" dirty="0"/>
              <a:t>×</a:t>
            </a:r>
            <a:r>
              <a:rPr lang="ja-JP" altLang="en-US" dirty="0"/>
              <a:t>である」という先生の説明は納得</a:t>
            </a:r>
            <a:endParaRPr lang="en-US" altLang="ja-JP" dirty="0"/>
          </a:p>
          <a:p>
            <a:pPr marL="0" indent="0">
              <a:buNone/>
            </a:pPr>
            <a:r>
              <a:rPr kumimoji="1" lang="en-US" altLang="ja-JP" dirty="0"/>
              <a:t>	</a:t>
            </a:r>
            <a:r>
              <a:rPr kumimoji="1" lang="ja-JP" altLang="en-US" dirty="0"/>
              <a:t>→　でも、他</a:t>
            </a:r>
            <a:r>
              <a:rPr lang="ja-JP" altLang="en-US" dirty="0"/>
              <a:t>の要因（△）はないだろうか？</a:t>
            </a:r>
            <a:endParaRPr lang="en-US" altLang="ja-JP" dirty="0"/>
          </a:p>
          <a:p>
            <a:pPr marL="0" indent="0">
              <a:buNone/>
            </a:pPr>
            <a:r>
              <a:rPr lang="ja-JP" altLang="en-US" dirty="0"/>
              <a:t>　</a:t>
            </a:r>
            <a:r>
              <a:rPr lang="en-US" altLang="ja-JP" dirty="0"/>
              <a:t>	         </a:t>
            </a:r>
            <a:r>
              <a:rPr lang="ja-JP" altLang="en-US" dirty="0"/>
              <a:t>別の事例（☆）でも原因は</a:t>
            </a:r>
            <a:r>
              <a:rPr lang="en-US" altLang="ja-JP" dirty="0"/>
              <a:t>×</a:t>
            </a:r>
            <a:r>
              <a:rPr lang="ja-JP" altLang="en-US" dirty="0"/>
              <a:t>なのか？</a:t>
            </a:r>
            <a:endParaRPr lang="en-US" altLang="ja-JP" dirty="0"/>
          </a:p>
          <a:p>
            <a:pPr marL="0" indent="0">
              <a:buNone/>
            </a:pPr>
            <a:r>
              <a:rPr lang="en-US" altLang="ja-JP" dirty="0"/>
              <a:t>	</a:t>
            </a:r>
            <a:r>
              <a:rPr lang="ja-JP" altLang="en-US" dirty="0"/>
              <a:t>→ </a:t>
            </a:r>
            <a:r>
              <a:rPr lang="en-US" altLang="ja-JP" dirty="0"/>
              <a:t>【</a:t>
            </a:r>
            <a:r>
              <a:rPr lang="ja-JP" altLang="en-US" dirty="0"/>
              <a:t>テーマ例</a:t>
            </a:r>
            <a:r>
              <a:rPr lang="en-US" altLang="ja-JP" dirty="0"/>
              <a:t>】</a:t>
            </a:r>
            <a:r>
              <a:rPr lang="ja-JP" altLang="en-US" dirty="0"/>
              <a:t>「△からみる〇の原因」</a:t>
            </a:r>
            <a:endParaRPr lang="en-US" altLang="ja-JP" dirty="0"/>
          </a:p>
          <a:p>
            <a:endParaRPr kumimoji="1" lang="en-US" altLang="ja-JP" dirty="0"/>
          </a:p>
          <a:p>
            <a:pPr marL="0" indent="0">
              <a:buNone/>
            </a:pPr>
            <a:r>
              <a:rPr lang="en-US" altLang="ja-JP" b="1" u="sng" dirty="0">
                <a:solidFill>
                  <a:srgbClr val="0070C0"/>
                </a:solidFill>
              </a:rPr>
              <a:t>C.  or  D.</a:t>
            </a:r>
            <a:r>
              <a:rPr lang="ja-JP" altLang="en-US" b="1" u="sng" dirty="0">
                <a:solidFill>
                  <a:srgbClr val="0070C0"/>
                </a:solidFill>
              </a:rPr>
              <a:t> </a:t>
            </a:r>
            <a:r>
              <a:rPr lang="ja-JP" altLang="en-US" b="1" u="sng" dirty="0">
                <a:solidFill>
                  <a:srgbClr val="0070C0"/>
                </a:solidFill>
                <a:latin typeface="ＭＳ ゴシック" panose="020B0609070205080204" pitchFamily="49" charset="-128"/>
                <a:ea typeface="ＭＳ ゴシック" panose="020B0609070205080204" pitchFamily="49" charset="-128"/>
              </a:rPr>
              <a:t>の場合</a:t>
            </a:r>
            <a:endParaRPr lang="en-US" altLang="ja-JP" b="1" u="sng" dirty="0">
              <a:solidFill>
                <a:srgbClr val="0070C0"/>
              </a:solidFill>
              <a:latin typeface="ＭＳ ゴシック" panose="020B0609070205080204" pitchFamily="49" charset="-128"/>
              <a:ea typeface="ＭＳ ゴシック" panose="020B0609070205080204" pitchFamily="49" charset="-128"/>
            </a:endParaRPr>
          </a:p>
          <a:p>
            <a:pPr marL="0" indent="0">
              <a:buNone/>
            </a:pPr>
            <a:r>
              <a:rPr kumimoji="1" lang="ja-JP" altLang="en-US" dirty="0"/>
              <a:t>　納得のいかない理由</a:t>
            </a:r>
            <a:r>
              <a:rPr lang="ja-JP" altLang="en-US" dirty="0"/>
              <a:t>・疑問に思った理由</a:t>
            </a:r>
            <a:endParaRPr lang="en-US" altLang="ja-JP" dirty="0"/>
          </a:p>
          <a:p>
            <a:pPr marL="0" indent="0">
              <a:buNone/>
            </a:pPr>
            <a:r>
              <a:rPr lang="en-US" altLang="ja-JP" dirty="0"/>
              <a:t>	</a:t>
            </a:r>
            <a:r>
              <a:rPr lang="ja-JP" altLang="en-US" dirty="0"/>
              <a:t>→ 「〇の原因は△ではないのか？」</a:t>
            </a:r>
            <a:endParaRPr lang="en-US" altLang="ja-JP" dirty="0"/>
          </a:p>
          <a:p>
            <a:pPr marL="0" indent="0">
              <a:buNone/>
            </a:pPr>
            <a:r>
              <a:rPr lang="en-US" altLang="ja-JP" dirty="0"/>
              <a:t>	</a:t>
            </a:r>
            <a:r>
              <a:rPr lang="ja-JP" altLang="en-US" dirty="0"/>
              <a:t>→ </a:t>
            </a:r>
            <a:r>
              <a:rPr lang="en-US" altLang="ja-JP" dirty="0"/>
              <a:t>【</a:t>
            </a:r>
            <a:r>
              <a:rPr lang="ja-JP" altLang="en-US" dirty="0"/>
              <a:t>テーマ例</a:t>
            </a:r>
            <a:r>
              <a:rPr lang="en-US" altLang="ja-JP" dirty="0"/>
              <a:t>】</a:t>
            </a:r>
            <a:r>
              <a:rPr lang="ja-JP" altLang="en-US" dirty="0"/>
              <a:t>「〇における△の影響」</a:t>
            </a:r>
            <a:endParaRPr lang="en-US" altLang="ja-JP" dirty="0"/>
          </a:p>
        </p:txBody>
      </p:sp>
      <p:sp>
        <p:nvSpPr>
          <p:cNvPr id="4" name="タイトル 1"/>
          <p:cNvSpPr>
            <a:spLocks noGrp="1"/>
          </p:cNvSpPr>
          <p:nvPr>
            <p:ph type="title"/>
          </p:nvPr>
        </p:nvSpPr>
        <p:spPr>
          <a:xfrm>
            <a:off x="179705" y="903858"/>
            <a:ext cx="7772400" cy="724942"/>
          </a:xfrm>
        </p:spPr>
        <p:txBody>
          <a:bodyPr>
            <a:normAutofit fontScale="90000"/>
          </a:bodyPr>
          <a:lstStyle/>
          <a:p>
            <a:r>
              <a:rPr lang="ja-JP" altLang="en-US" u="sng" dirty="0"/>
              <a:t>手順</a:t>
            </a:r>
            <a:r>
              <a:rPr lang="en-US" altLang="ja-JP" u="sng" dirty="0"/>
              <a:t>2. </a:t>
            </a:r>
            <a:r>
              <a:rPr lang="ja-JP" altLang="en-US" u="sng" dirty="0"/>
              <a:t>頭の中で話を膨らませる</a:t>
            </a:r>
            <a:endParaRPr kumimoji="1" lang="ja-JP" altLang="en-US" dirty="0"/>
          </a:p>
        </p:txBody>
      </p:sp>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9</a:t>
            </a:fld>
            <a:endParaRPr kumimoji="1" lang="ja-JP" altLang="en-US"/>
          </a:p>
        </p:txBody>
      </p:sp>
      <p:sp>
        <p:nvSpPr>
          <p:cNvPr id="5" name="タイトル 5"/>
          <p:cNvSpPr txBox="1">
            <a:spLocks/>
          </p:cNvSpPr>
          <p:nvPr/>
        </p:nvSpPr>
        <p:spPr>
          <a:xfrm>
            <a:off x="914400" y="209427"/>
            <a:ext cx="7762056" cy="661466"/>
          </a:xfrm>
          <a:prstGeom prst="rect">
            <a:avLst/>
          </a:prstGeom>
        </p:spPr>
        <p:txBody>
          <a:bodyPr bIns="91440" anchor="b" anchorCtr="0">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r>
              <a:rPr lang="ja-JP" altLang="en-US" sz="2000" dirty="0">
                <a:solidFill>
                  <a:srgbClr val="00B050"/>
                </a:solidFill>
              </a:rPr>
              <a:t>　</a:t>
            </a:r>
            <a:r>
              <a:rPr lang="ja-JP" altLang="en-US" sz="3500" dirty="0">
                <a:solidFill>
                  <a:srgbClr val="00B050"/>
                </a:solidFill>
              </a:rPr>
              <a:t>テーマ</a:t>
            </a:r>
            <a:r>
              <a:rPr lang="ja-JP" altLang="en-US" sz="3500">
                <a:solidFill>
                  <a:srgbClr val="00B050"/>
                </a:solidFill>
              </a:rPr>
              <a:t>の考え方</a:t>
            </a:r>
            <a:r>
              <a:rPr lang="en-US" altLang="ja-JP" sz="2800" dirty="0">
                <a:solidFill>
                  <a:srgbClr val="00B050"/>
                </a:solidFill>
              </a:rPr>
              <a:t>④</a:t>
            </a:r>
            <a:endParaRPr lang="ja-JP" altLang="en-US" sz="2800" dirty="0">
              <a:solidFill>
                <a:srgbClr val="00B050"/>
              </a:solidFill>
            </a:endParaRPr>
          </a:p>
        </p:txBody>
      </p:sp>
    </p:spTree>
    <p:extLst>
      <p:ext uri="{BB962C8B-B14F-4D97-AF65-F5344CB8AC3E}">
        <p14:creationId xmlns:p14="http://schemas.microsoft.com/office/powerpoint/2010/main" val="341976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1192239"/>
            <a:ext cx="7772400" cy="634082"/>
          </a:xfrm>
        </p:spPr>
        <p:txBody>
          <a:bodyPr>
            <a:noAutofit/>
          </a:bodyPr>
          <a:lstStyle/>
          <a:p>
            <a:r>
              <a:rPr lang="ja-JP" altLang="en-US" sz="3600" u="sng" dirty="0"/>
              <a:t>手順</a:t>
            </a:r>
            <a:r>
              <a:rPr lang="en-US" altLang="ja-JP" sz="3600" u="sng" dirty="0"/>
              <a:t>2. </a:t>
            </a:r>
            <a:r>
              <a:rPr lang="ja-JP" altLang="en-US" sz="3600" u="sng" dirty="0"/>
              <a:t>頭の中で話を膨らませる</a:t>
            </a:r>
            <a:endParaRPr kumimoji="1" lang="ja-JP" altLang="en-US" sz="3600" dirty="0"/>
          </a:p>
        </p:txBody>
      </p:sp>
      <p:sp>
        <p:nvSpPr>
          <p:cNvPr id="5" name="コンテンツ プレースホルダー 4"/>
          <p:cNvSpPr>
            <a:spLocks noGrp="1"/>
          </p:cNvSpPr>
          <p:nvPr>
            <p:ph sz="quarter" idx="1"/>
          </p:nvPr>
        </p:nvSpPr>
        <p:spPr>
          <a:xfrm>
            <a:off x="285292" y="2147667"/>
            <a:ext cx="8568952" cy="4293870"/>
          </a:xfrm>
        </p:spPr>
        <p:txBody>
          <a:bodyPr/>
          <a:lstStyle/>
          <a:p>
            <a:pPr marL="274320" lvl="1" indent="0">
              <a:buNone/>
            </a:pPr>
            <a:r>
              <a:rPr lang="ja-JP" altLang="en-US" sz="3200" dirty="0"/>
              <a:t>以下のことも想像してみましょう</a:t>
            </a:r>
            <a:endParaRPr lang="en-US" altLang="ja-JP" sz="3200" dirty="0"/>
          </a:p>
          <a:p>
            <a:pPr marL="788670" lvl="1" indent="-514350">
              <a:buFont typeface="+mj-ea"/>
              <a:buAutoNum type="circleNumDbPlain"/>
            </a:pPr>
            <a:endParaRPr lang="en-US" altLang="ja-JP" sz="2800" dirty="0"/>
          </a:p>
          <a:p>
            <a:pPr marL="788670" lvl="1" indent="-514350">
              <a:buFont typeface="+mj-ea"/>
              <a:buAutoNum type="circleNumDbPlain"/>
            </a:pPr>
            <a:r>
              <a:rPr lang="ja-JP" altLang="en-US" sz="2800" dirty="0"/>
              <a:t>他の事例、地域では？</a:t>
            </a:r>
            <a:endParaRPr lang="en-US" altLang="ja-JP" sz="2800" dirty="0"/>
          </a:p>
          <a:p>
            <a:pPr marL="788670" lvl="1" indent="-514350">
              <a:buFont typeface="+mj-ea"/>
              <a:buAutoNum type="circleNumDbPlain"/>
            </a:pPr>
            <a:r>
              <a:rPr lang="ja-JP" altLang="en-US" sz="2800" dirty="0"/>
              <a:t>私が体験したことと違う／同じ！</a:t>
            </a:r>
            <a:endParaRPr lang="en-US" altLang="ja-JP" sz="2800" dirty="0"/>
          </a:p>
          <a:p>
            <a:pPr marL="788670" lvl="1" indent="-514350">
              <a:buFont typeface="+mj-ea"/>
              <a:buAutoNum type="circleNumDbPlain"/>
            </a:pPr>
            <a:r>
              <a:rPr lang="ja-JP" altLang="en-US" sz="2800" dirty="0"/>
              <a:t>趣味に当てはめると？</a:t>
            </a:r>
            <a:endParaRPr lang="en-US" altLang="ja-JP" sz="2800" dirty="0"/>
          </a:p>
          <a:p>
            <a:pPr marL="788670" lvl="1" indent="-514350">
              <a:buFont typeface="+mj-ea"/>
              <a:buAutoNum type="circleNumDbPlain"/>
            </a:pPr>
            <a:r>
              <a:rPr lang="ja-JP" altLang="en-US" sz="2800" dirty="0"/>
              <a:t>あの事件・出来事では？</a:t>
            </a:r>
            <a:endParaRPr lang="en-US" altLang="ja-JP" sz="2800" dirty="0"/>
          </a:p>
          <a:p>
            <a:pPr marL="788670" lvl="1" indent="-514350">
              <a:buFont typeface="+mj-ea"/>
              <a:buAutoNum type="circleNumDbPlain"/>
            </a:pPr>
            <a:r>
              <a:rPr lang="ja-JP" altLang="en-US" sz="2800" dirty="0"/>
              <a:t>関連しそうな書籍・論文ではこう書かれていた。</a:t>
            </a:r>
            <a:endParaRPr kumimoji="1" lang="ja-JP" altLang="en-US" dirty="0"/>
          </a:p>
        </p:txBody>
      </p:sp>
      <p:sp>
        <p:nvSpPr>
          <p:cNvPr id="3" name="スライド番号プレースホルダー 2"/>
          <p:cNvSpPr>
            <a:spLocks noGrp="1"/>
          </p:cNvSpPr>
          <p:nvPr>
            <p:ph type="sldNum" sz="quarter" idx="12"/>
          </p:nvPr>
        </p:nvSpPr>
        <p:spPr/>
        <p:txBody>
          <a:bodyPr/>
          <a:lstStyle/>
          <a:p>
            <a:fld id="{7BBC2F71-0BC9-4691-848C-353F74D45889}" type="slidenum">
              <a:rPr kumimoji="1" lang="ja-JP" altLang="en-US" smtClean="0"/>
              <a:t>10</a:t>
            </a:fld>
            <a:endParaRPr kumimoji="1" lang="ja-JP" altLang="en-US"/>
          </a:p>
        </p:txBody>
      </p:sp>
      <p:sp>
        <p:nvSpPr>
          <p:cNvPr id="6" name="タイトル 5"/>
          <p:cNvSpPr txBox="1">
            <a:spLocks/>
          </p:cNvSpPr>
          <p:nvPr/>
        </p:nvSpPr>
        <p:spPr>
          <a:xfrm>
            <a:off x="914400" y="209427"/>
            <a:ext cx="7762056" cy="661466"/>
          </a:xfrm>
          <a:prstGeom prst="rect">
            <a:avLst/>
          </a:prstGeom>
        </p:spPr>
        <p:txBody>
          <a:bodyPr bIns="91440" anchor="b" anchorCtr="0">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r>
              <a:rPr lang="ja-JP" altLang="en-US" sz="2000" dirty="0">
                <a:solidFill>
                  <a:srgbClr val="00B050"/>
                </a:solidFill>
              </a:rPr>
              <a:t>　</a:t>
            </a:r>
            <a:r>
              <a:rPr lang="ja-JP" altLang="en-US" sz="3500" dirty="0">
                <a:solidFill>
                  <a:srgbClr val="00B050"/>
                </a:solidFill>
              </a:rPr>
              <a:t>テーマ</a:t>
            </a:r>
            <a:r>
              <a:rPr lang="ja-JP" altLang="en-US" sz="3500">
                <a:solidFill>
                  <a:srgbClr val="00B050"/>
                </a:solidFill>
              </a:rPr>
              <a:t>の考え方</a:t>
            </a:r>
            <a:r>
              <a:rPr lang="en-US" altLang="ja-JP" sz="2800" dirty="0">
                <a:solidFill>
                  <a:srgbClr val="00B050"/>
                </a:solidFill>
              </a:rPr>
              <a:t>⑤</a:t>
            </a:r>
            <a:endParaRPr lang="ja-JP" altLang="en-US" sz="2800" dirty="0">
              <a:solidFill>
                <a:srgbClr val="00B050"/>
              </a:solidFill>
            </a:endParaRPr>
          </a:p>
        </p:txBody>
      </p:sp>
    </p:spTree>
    <p:extLst>
      <p:ext uri="{BB962C8B-B14F-4D97-AF65-F5344CB8AC3E}">
        <p14:creationId xmlns:p14="http://schemas.microsoft.com/office/powerpoint/2010/main" val="374703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085FA16-F20D-894D-8F76-15B30D522EAB}"/>
              </a:ext>
            </a:extLst>
          </p:cNvPr>
          <p:cNvSpPr>
            <a:spLocks noGrp="1"/>
          </p:cNvSpPr>
          <p:nvPr>
            <p:ph type="sldNum" sz="quarter" idx="12"/>
          </p:nvPr>
        </p:nvSpPr>
        <p:spPr/>
        <p:txBody>
          <a:bodyPr/>
          <a:lstStyle/>
          <a:p>
            <a:fld id="{7BBC2F71-0BC9-4691-848C-353F74D45889}" type="slidenum">
              <a:rPr kumimoji="1" lang="ja-JP" altLang="en-US" smtClean="0"/>
              <a:t>11</a:t>
            </a:fld>
            <a:endParaRPr kumimoji="1" lang="ja-JP" altLang="en-US"/>
          </a:p>
        </p:txBody>
      </p:sp>
      <p:sp>
        <p:nvSpPr>
          <p:cNvPr id="2" name="タイトル 1">
            <a:extLst>
              <a:ext uri="{FF2B5EF4-FFF2-40B4-BE49-F238E27FC236}">
                <a16:creationId xmlns:a16="http://schemas.microsoft.com/office/drawing/2014/main" id="{680FBC48-BC51-0A46-84DB-7EE551247EA3}"/>
              </a:ext>
            </a:extLst>
          </p:cNvPr>
          <p:cNvSpPr>
            <a:spLocks noGrp="1"/>
          </p:cNvSpPr>
          <p:nvPr>
            <p:ph type="title" idx="4294967295"/>
          </p:nvPr>
        </p:nvSpPr>
        <p:spPr>
          <a:xfrm>
            <a:off x="603504" y="864165"/>
            <a:ext cx="7772400" cy="691455"/>
          </a:xfrm>
        </p:spPr>
        <p:txBody>
          <a:bodyPr>
            <a:normAutofit fontScale="90000"/>
          </a:bodyPr>
          <a:lstStyle/>
          <a:p>
            <a:r>
              <a:rPr lang="ja-JP" altLang="en-US" u="sng" dirty="0"/>
              <a:t>手順</a:t>
            </a:r>
            <a:r>
              <a:rPr lang="en-US" altLang="ja-JP" u="sng" dirty="0"/>
              <a:t>2. </a:t>
            </a:r>
            <a:r>
              <a:rPr lang="ja-JP" altLang="en-US" u="sng" dirty="0"/>
              <a:t>頭の中で話を膨らませる</a:t>
            </a:r>
            <a:endParaRPr kumimoji="1" lang="ja-JP" altLang="en-US" dirty="0"/>
          </a:p>
        </p:txBody>
      </p:sp>
      <p:sp>
        <p:nvSpPr>
          <p:cNvPr id="5" name="円/楕円 4">
            <a:extLst>
              <a:ext uri="{FF2B5EF4-FFF2-40B4-BE49-F238E27FC236}">
                <a16:creationId xmlns:a16="http://schemas.microsoft.com/office/drawing/2014/main" id="{3AB376DB-1B09-F349-808E-DAE72795BD07}"/>
              </a:ext>
            </a:extLst>
          </p:cNvPr>
          <p:cNvSpPr/>
          <p:nvPr/>
        </p:nvSpPr>
        <p:spPr>
          <a:xfrm>
            <a:off x="2987824" y="3356992"/>
            <a:ext cx="3024336" cy="1440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6" name="テキスト ボックス 5">
            <a:extLst>
              <a:ext uri="{FF2B5EF4-FFF2-40B4-BE49-F238E27FC236}">
                <a16:creationId xmlns:a16="http://schemas.microsoft.com/office/drawing/2014/main" id="{41128CE5-BF12-904B-A66F-AB20B364F1D3}"/>
              </a:ext>
            </a:extLst>
          </p:cNvPr>
          <p:cNvSpPr txBox="1"/>
          <p:nvPr/>
        </p:nvSpPr>
        <p:spPr>
          <a:xfrm>
            <a:off x="3203848" y="3682246"/>
            <a:ext cx="2808312" cy="923330"/>
          </a:xfrm>
          <a:prstGeom prst="rect">
            <a:avLst/>
          </a:prstGeom>
          <a:noFill/>
        </p:spPr>
        <p:txBody>
          <a:bodyPr wrap="square" rtlCol="0">
            <a:spAutoFit/>
          </a:bodyPr>
          <a:lstStyle/>
          <a:p>
            <a:r>
              <a:rPr lang="ja-JP" altLang="en-US">
                <a:solidFill>
                  <a:srgbClr val="FF0000"/>
                </a:solidFill>
              </a:rPr>
              <a:t>未成年の</a:t>
            </a:r>
            <a:r>
              <a:rPr lang="en" altLang="ja-JP" dirty="0">
                <a:solidFill>
                  <a:srgbClr val="FF0000"/>
                </a:solidFill>
              </a:rPr>
              <a:t>SNS</a:t>
            </a:r>
            <a:r>
              <a:rPr lang="ja-JP" altLang="en-US">
                <a:solidFill>
                  <a:srgbClr val="FF0000"/>
                </a:solidFill>
              </a:rPr>
              <a:t>利用がコミュニケーション能力に与える影響について</a:t>
            </a:r>
            <a:endParaRPr kumimoji="1" lang="ja-JP" altLang="en-US"/>
          </a:p>
        </p:txBody>
      </p:sp>
      <p:cxnSp>
        <p:nvCxnSpPr>
          <p:cNvPr id="9" name="直線コネクタ 8">
            <a:extLst>
              <a:ext uri="{FF2B5EF4-FFF2-40B4-BE49-F238E27FC236}">
                <a16:creationId xmlns:a16="http://schemas.microsoft.com/office/drawing/2014/main" id="{95FDCFDC-3122-144F-BEE9-A0C2E76181A4}"/>
              </a:ext>
            </a:extLst>
          </p:cNvPr>
          <p:cNvCxnSpPr>
            <a:cxnSpLocks/>
          </p:cNvCxnSpPr>
          <p:nvPr/>
        </p:nvCxnSpPr>
        <p:spPr>
          <a:xfrm flipH="1" flipV="1">
            <a:off x="3635896" y="2708920"/>
            <a:ext cx="576065"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12E6B0E-10A1-D841-9006-16B6BBE4422C}"/>
              </a:ext>
            </a:extLst>
          </p:cNvPr>
          <p:cNvSpPr txBox="1"/>
          <p:nvPr/>
        </p:nvSpPr>
        <p:spPr>
          <a:xfrm>
            <a:off x="2518078" y="2293610"/>
            <a:ext cx="1221403" cy="646331"/>
          </a:xfrm>
          <a:prstGeom prst="rect">
            <a:avLst/>
          </a:prstGeom>
          <a:noFill/>
        </p:spPr>
        <p:txBody>
          <a:bodyPr wrap="square" rtlCol="0">
            <a:spAutoFit/>
          </a:bodyPr>
          <a:lstStyle/>
          <a:p>
            <a:r>
              <a:rPr lang="en-US" altLang="ja-JP" dirty="0"/>
              <a:t>SNS</a:t>
            </a:r>
            <a:r>
              <a:rPr lang="ja-JP" altLang="en-US" dirty="0"/>
              <a:t>とは具体的に？</a:t>
            </a:r>
            <a:endParaRPr kumimoji="1" lang="ja-JP" altLang="en-US" dirty="0"/>
          </a:p>
        </p:txBody>
      </p:sp>
      <p:sp>
        <p:nvSpPr>
          <p:cNvPr id="12" name="円/楕円 11">
            <a:extLst>
              <a:ext uri="{FF2B5EF4-FFF2-40B4-BE49-F238E27FC236}">
                <a16:creationId xmlns:a16="http://schemas.microsoft.com/office/drawing/2014/main" id="{AC21F154-2FFF-CA4D-9A5C-B7043A0E0B9B}"/>
              </a:ext>
            </a:extLst>
          </p:cNvPr>
          <p:cNvSpPr/>
          <p:nvPr/>
        </p:nvSpPr>
        <p:spPr>
          <a:xfrm>
            <a:off x="2411760" y="2132856"/>
            <a:ext cx="1293411" cy="8070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9F0EDBC3-D846-0340-9C7E-1C4E693B4816}"/>
              </a:ext>
            </a:extLst>
          </p:cNvPr>
          <p:cNvCxnSpPr>
            <a:cxnSpLocks/>
            <a:stCxn id="12" idx="2"/>
            <a:endCxn id="17" idx="0"/>
          </p:cNvCxnSpPr>
          <p:nvPr/>
        </p:nvCxnSpPr>
        <p:spPr>
          <a:xfrm flipH="1">
            <a:off x="1401384" y="2536399"/>
            <a:ext cx="1010376" cy="172521"/>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A5841312-5FAC-8B4E-92C5-D0AEDC6175EA}"/>
              </a:ext>
            </a:extLst>
          </p:cNvPr>
          <p:cNvSpPr txBox="1"/>
          <p:nvPr/>
        </p:nvSpPr>
        <p:spPr>
          <a:xfrm>
            <a:off x="163474" y="2953802"/>
            <a:ext cx="2492990" cy="646331"/>
          </a:xfrm>
          <a:prstGeom prst="rect">
            <a:avLst/>
          </a:prstGeom>
          <a:noFill/>
        </p:spPr>
        <p:txBody>
          <a:bodyPr wrap="none" rtlCol="0">
            <a:spAutoFit/>
          </a:bodyPr>
          <a:lstStyle/>
          <a:p>
            <a:r>
              <a:rPr lang="ja-JP" altLang="en-US"/>
              <a:t>ライン・ツイッター</a:t>
            </a:r>
            <a:endParaRPr lang="en-US" altLang="ja-JP" dirty="0"/>
          </a:p>
          <a:p>
            <a:r>
              <a:rPr lang="ja-JP" altLang="en-US"/>
              <a:t>・インスタグラムなど</a:t>
            </a:r>
            <a:endParaRPr lang="en-US" altLang="ja-JP" dirty="0"/>
          </a:p>
        </p:txBody>
      </p:sp>
      <p:sp>
        <p:nvSpPr>
          <p:cNvPr id="17" name="円/楕円 16">
            <a:extLst>
              <a:ext uri="{FF2B5EF4-FFF2-40B4-BE49-F238E27FC236}">
                <a16:creationId xmlns:a16="http://schemas.microsoft.com/office/drawing/2014/main" id="{60238933-2659-9C4C-A6C2-F861B8966CED}"/>
              </a:ext>
            </a:extLst>
          </p:cNvPr>
          <p:cNvSpPr/>
          <p:nvPr/>
        </p:nvSpPr>
        <p:spPr>
          <a:xfrm>
            <a:off x="146304" y="2708920"/>
            <a:ext cx="2510160" cy="1145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983E1A33-1231-2540-8769-69DE47C5B301}"/>
              </a:ext>
            </a:extLst>
          </p:cNvPr>
          <p:cNvCxnSpPr>
            <a:cxnSpLocks/>
            <a:stCxn id="17" idx="4"/>
            <a:endCxn id="23" idx="0"/>
          </p:cNvCxnSpPr>
          <p:nvPr/>
        </p:nvCxnSpPr>
        <p:spPr>
          <a:xfrm>
            <a:off x="1401384" y="3854341"/>
            <a:ext cx="381704" cy="415310"/>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3B1DABEB-098F-9D4B-851D-305E6AEAC665}"/>
              </a:ext>
            </a:extLst>
          </p:cNvPr>
          <p:cNvSpPr txBox="1"/>
          <p:nvPr/>
        </p:nvSpPr>
        <p:spPr>
          <a:xfrm>
            <a:off x="116608" y="4385989"/>
            <a:ext cx="2723823" cy="923330"/>
          </a:xfrm>
          <a:prstGeom prst="rect">
            <a:avLst/>
          </a:prstGeom>
          <a:noFill/>
        </p:spPr>
        <p:txBody>
          <a:bodyPr wrap="none" rtlCol="0">
            <a:spAutoFit/>
          </a:bodyPr>
          <a:lstStyle/>
          <a:p>
            <a:r>
              <a:rPr kumimoji="1" lang="ja-JP" altLang="en-US"/>
              <a:t>　　　それぞれで未成年</a:t>
            </a:r>
            <a:endParaRPr kumimoji="1" lang="en-US" altLang="ja-JP" dirty="0"/>
          </a:p>
          <a:p>
            <a:r>
              <a:rPr kumimoji="1" lang="ja-JP" altLang="en-US"/>
              <a:t>　　　に</a:t>
            </a:r>
            <a:r>
              <a:rPr lang="ja-JP" altLang="en-US"/>
              <a:t>与える影響に</a:t>
            </a:r>
            <a:endParaRPr lang="en-US" altLang="ja-JP" dirty="0"/>
          </a:p>
          <a:p>
            <a:r>
              <a:rPr lang="ja-JP" altLang="en-US"/>
              <a:t>　　　差異はあるのか？</a:t>
            </a:r>
            <a:endParaRPr kumimoji="1" lang="ja-JP" altLang="en-US"/>
          </a:p>
        </p:txBody>
      </p:sp>
      <p:sp>
        <p:nvSpPr>
          <p:cNvPr id="23" name="円/楕円 22">
            <a:extLst>
              <a:ext uri="{FF2B5EF4-FFF2-40B4-BE49-F238E27FC236}">
                <a16:creationId xmlns:a16="http://schemas.microsoft.com/office/drawing/2014/main" id="{819E8115-EF37-D040-9DCA-78762A9F4787}"/>
              </a:ext>
            </a:extLst>
          </p:cNvPr>
          <p:cNvSpPr/>
          <p:nvPr/>
        </p:nvSpPr>
        <p:spPr>
          <a:xfrm>
            <a:off x="146304" y="4269651"/>
            <a:ext cx="3273568" cy="11035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F74967DD-8AA0-9446-AD45-6B667F182CB1}"/>
              </a:ext>
            </a:extLst>
          </p:cNvPr>
          <p:cNvCxnSpPr>
            <a:cxnSpLocks/>
            <a:stCxn id="5" idx="0"/>
            <a:endCxn id="29" idx="4"/>
          </p:cNvCxnSpPr>
          <p:nvPr/>
        </p:nvCxnSpPr>
        <p:spPr>
          <a:xfrm flipV="1">
            <a:off x="4499992" y="2721911"/>
            <a:ext cx="367297" cy="635081"/>
          </a:xfrm>
          <a:prstGeom prst="line">
            <a:avLst/>
          </a:prstGeom>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2002D195-96B2-194F-A43A-0F85C158BC7F}"/>
              </a:ext>
            </a:extLst>
          </p:cNvPr>
          <p:cNvSpPr txBox="1"/>
          <p:nvPr/>
        </p:nvSpPr>
        <p:spPr>
          <a:xfrm>
            <a:off x="3857811" y="2035972"/>
            <a:ext cx="2018956" cy="646331"/>
          </a:xfrm>
          <a:prstGeom prst="rect">
            <a:avLst/>
          </a:prstGeom>
          <a:noFill/>
        </p:spPr>
        <p:txBody>
          <a:bodyPr wrap="square" rtlCol="0">
            <a:spAutoFit/>
          </a:bodyPr>
          <a:lstStyle/>
          <a:p>
            <a:r>
              <a:rPr kumimoji="1" lang="ja-JP" altLang="en-US" dirty="0"/>
              <a:t>未成年の内、どの年代に絞るのか？</a:t>
            </a:r>
          </a:p>
        </p:txBody>
      </p:sp>
      <p:sp>
        <p:nvSpPr>
          <p:cNvPr id="29" name="円/楕円 28">
            <a:extLst>
              <a:ext uri="{FF2B5EF4-FFF2-40B4-BE49-F238E27FC236}">
                <a16:creationId xmlns:a16="http://schemas.microsoft.com/office/drawing/2014/main" id="{6A7E3C55-4FD7-1344-A87B-DBE40E53587B}"/>
              </a:ext>
            </a:extLst>
          </p:cNvPr>
          <p:cNvSpPr/>
          <p:nvPr/>
        </p:nvSpPr>
        <p:spPr>
          <a:xfrm>
            <a:off x="3715161" y="1945780"/>
            <a:ext cx="2304255" cy="77613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a:extLst>
              <a:ext uri="{FF2B5EF4-FFF2-40B4-BE49-F238E27FC236}">
                <a16:creationId xmlns:a16="http://schemas.microsoft.com/office/drawing/2014/main" id="{FB2A8753-E72C-0C40-AD61-B8FEECCDA1FE}"/>
              </a:ext>
            </a:extLst>
          </p:cNvPr>
          <p:cNvCxnSpPr>
            <a:cxnSpLocks/>
            <a:stCxn id="29" idx="6"/>
            <a:endCxn id="33" idx="4"/>
          </p:cNvCxnSpPr>
          <p:nvPr/>
        </p:nvCxnSpPr>
        <p:spPr>
          <a:xfrm flipV="1">
            <a:off x="6019416" y="2294353"/>
            <a:ext cx="1155642" cy="39493"/>
          </a:xfrm>
          <a:prstGeom prst="line">
            <a:avLst/>
          </a:prstGeom>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6F051C42-4308-0747-9D0F-F7D98A5175D2}"/>
              </a:ext>
            </a:extLst>
          </p:cNvPr>
          <p:cNvSpPr txBox="1"/>
          <p:nvPr/>
        </p:nvSpPr>
        <p:spPr>
          <a:xfrm>
            <a:off x="6250679" y="1693574"/>
            <a:ext cx="2016224" cy="646331"/>
          </a:xfrm>
          <a:prstGeom prst="rect">
            <a:avLst/>
          </a:prstGeom>
          <a:noFill/>
        </p:spPr>
        <p:txBody>
          <a:bodyPr wrap="square" rtlCol="0">
            <a:spAutoFit/>
          </a:bodyPr>
          <a:lstStyle/>
          <a:p>
            <a:r>
              <a:rPr kumimoji="1" lang="ja-JP" altLang="en-US" dirty="0"/>
              <a:t>小学生？中学生？高校生？</a:t>
            </a:r>
          </a:p>
        </p:txBody>
      </p:sp>
      <p:sp>
        <p:nvSpPr>
          <p:cNvPr id="33" name="円/楕円 32">
            <a:extLst>
              <a:ext uri="{FF2B5EF4-FFF2-40B4-BE49-F238E27FC236}">
                <a16:creationId xmlns:a16="http://schemas.microsoft.com/office/drawing/2014/main" id="{47BA4871-DA23-0548-900D-8E45F661397A}"/>
              </a:ext>
            </a:extLst>
          </p:cNvPr>
          <p:cNvSpPr/>
          <p:nvPr/>
        </p:nvSpPr>
        <p:spPr>
          <a:xfrm>
            <a:off x="5914918" y="1582624"/>
            <a:ext cx="2520280" cy="7117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7106FC81-68DE-A44B-83DB-B425306A8EB9}"/>
              </a:ext>
            </a:extLst>
          </p:cNvPr>
          <p:cNvCxnSpPr>
            <a:stCxn id="5" idx="4"/>
          </p:cNvCxnSpPr>
          <p:nvPr/>
        </p:nvCxnSpPr>
        <p:spPr>
          <a:xfrm flipH="1">
            <a:off x="4495892" y="4797152"/>
            <a:ext cx="410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119E40F-A3DA-F545-8801-0AB1195AAEA3}"/>
              </a:ext>
            </a:extLst>
          </p:cNvPr>
          <p:cNvSpPr txBox="1"/>
          <p:nvPr/>
        </p:nvSpPr>
        <p:spPr>
          <a:xfrm>
            <a:off x="3039033" y="5291866"/>
            <a:ext cx="3024336" cy="646331"/>
          </a:xfrm>
          <a:prstGeom prst="rect">
            <a:avLst/>
          </a:prstGeom>
          <a:noFill/>
        </p:spPr>
        <p:txBody>
          <a:bodyPr wrap="square" rtlCol="0">
            <a:spAutoFit/>
          </a:bodyPr>
          <a:lstStyle/>
          <a:p>
            <a:r>
              <a:rPr kumimoji="1" lang="ja-JP" altLang="en-US"/>
              <a:t>そもそもコミュニケーションって何を指す？</a:t>
            </a:r>
          </a:p>
        </p:txBody>
      </p:sp>
      <p:sp>
        <p:nvSpPr>
          <p:cNvPr id="38" name="円/楕円 37">
            <a:extLst>
              <a:ext uri="{FF2B5EF4-FFF2-40B4-BE49-F238E27FC236}">
                <a16:creationId xmlns:a16="http://schemas.microsoft.com/office/drawing/2014/main" id="{C25C7334-43BE-0C4D-8DC5-C6F87CFA8FFD}"/>
              </a:ext>
            </a:extLst>
          </p:cNvPr>
          <p:cNvSpPr/>
          <p:nvPr/>
        </p:nvSpPr>
        <p:spPr>
          <a:xfrm>
            <a:off x="2870128" y="5085184"/>
            <a:ext cx="3193242" cy="9575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C01D61E4-E19D-C54C-BCBB-9A89DAAAD1D2}"/>
              </a:ext>
            </a:extLst>
          </p:cNvPr>
          <p:cNvCxnSpPr>
            <a:cxnSpLocks/>
            <a:stCxn id="38" idx="6"/>
            <a:endCxn id="42" idx="4"/>
          </p:cNvCxnSpPr>
          <p:nvPr/>
        </p:nvCxnSpPr>
        <p:spPr>
          <a:xfrm flipV="1">
            <a:off x="6063370" y="5292819"/>
            <a:ext cx="726454" cy="271140"/>
          </a:xfrm>
          <a:prstGeom prst="line">
            <a:avLst/>
          </a:prstGeom>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DA91094E-A3B7-6144-B5FF-AC6B4DECF623}"/>
              </a:ext>
            </a:extLst>
          </p:cNvPr>
          <p:cNvSpPr txBox="1"/>
          <p:nvPr/>
        </p:nvSpPr>
        <p:spPr>
          <a:xfrm>
            <a:off x="5733297" y="4539221"/>
            <a:ext cx="2367095" cy="646331"/>
          </a:xfrm>
          <a:prstGeom prst="rect">
            <a:avLst/>
          </a:prstGeom>
          <a:noFill/>
        </p:spPr>
        <p:txBody>
          <a:bodyPr wrap="square" rtlCol="0">
            <a:spAutoFit/>
          </a:bodyPr>
          <a:lstStyle/>
          <a:p>
            <a:r>
              <a:rPr kumimoji="1" lang="ja-JP" altLang="en-US"/>
              <a:t>コミュニケーション</a:t>
            </a:r>
            <a:endParaRPr kumimoji="1" lang="en-US" altLang="ja-JP" dirty="0"/>
          </a:p>
          <a:p>
            <a:r>
              <a:rPr kumimoji="1" lang="ja-JP" altLang="en-US"/>
              <a:t>の定義を考える</a:t>
            </a:r>
          </a:p>
        </p:txBody>
      </p:sp>
      <p:sp>
        <p:nvSpPr>
          <p:cNvPr id="42" name="円/楕円 41">
            <a:extLst>
              <a:ext uri="{FF2B5EF4-FFF2-40B4-BE49-F238E27FC236}">
                <a16:creationId xmlns:a16="http://schemas.microsoft.com/office/drawing/2014/main" id="{A9961BB9-442A-AC4A-937F-3F6D5CFC76B6}"/>
              </a:ext>
            </a:extLst>
          </p:cNvPr>
          <p:cNvSpPr/>
          <p:nvPr/>
        </p:nvSpPr>
        <p:spPr>
          <a:xfrm>
            <a:off x="5565688" y="4378605"/>
            <a:ext cx="2448272" cy="9142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a:extLst>
              <a:ext uri="{FF2B5EF4-FFF2-40B4-BE49-F238E27FC236}">
                <a16:creationId xmlns:a16="http://schemas.microsoft.com/office/drawing/2014/main" id="{497C7AA8-38D7-A047-981F-248A542C3DB0}"/>
              </a:ext>
            </a:extLst>
          </p:cNvPr>
          <p:cNvCxnSpPr>
            <a:cxnSpLocks/>
            <a:stCxn id="23" idx="4"/>
            <a:endCxn id="47" idx="0"/>
          </p:cNvCxnSpPr>
          <p:nvPr/>
        </p:nvCxnSpPr>
        <p:spPr>
          <a:xfrm flipH="1">
            <a:off x="1654410" y="5373216"/>
            <a:ext cx="128678"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919D5132-87C7-4548-8B34-10CF4D7E55D0}"/>
              </a:ext>
            </a:extLst>
          </p:cNvPr>
          <p:cNvSpPr txBox="1"/>
          <p:nvPr/>
        </p:nvSpPr>
        <p:spPr>
          <a:xfrm>
            <a:off x="683568" y="5806440"/>
            <a:ext cx="2021746" cy="646331"/>
          </a:xfrm>
          <a:prstGeom prst="rect">
            <a:avLst/>
          </a:prstGeom>
          <a:noFill/>
        </p:spPr>
        <p:txBody>
          <a:bodyPr wrap="square" rtlCol="0">
            <a:spAutoFit/>
          </a:bodyPr>
          <a:lstStyle/>
          <a:p>
            <a:r>
              <a:rPr kumimoji="1" lang="ja-JP" altLang="en-US"/>
              <a:t>種類別でどのように調査する？</a:t>
            </a:r>
          </a:p>
        </p:txBody>
      </p:sp>
      <p:sp>
        <p:nvSpPr>
          <p:cNvPr id="47" name="円/楕円 46">
            <a:extLst>
              <a:ext uri="{FF2B5EF4-FFF2-40B4-BE49-F238E27FC236}">
                <a16:creationId xmlns:a16="http://schemas.microsoft.com/office/drawing/2014/main" id="{B52804BB-C205-9540-A1EE-6612BFB2479E}"/>
              </a:ext>
            </a:extLst>
          </p:cNvPr>
          <p:cNvSpPr/>
          <p:nvPr/>
        </p:nvSpPr>
        <p:spPr>
          <a:xfrm>
            <a:off x="603505" y="5661248"/>
            <a:ext cx="2101810" cy="8739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a:extLst>
              <a:ext uri="{FF2B5EF4-FFF2-40B4-BE49-F238E27FC236}">
                <a16:creationId xmlns:a16="http://schemas.microsoft.com/office/drawing/2014/main" id="{8DDE4262-7BD1-444C-AB40-85243276398C}"/>
              </a:ext>
            </a:extLst>
          </p:cNvPr>
          <p:cNvCxnSpPr>
            <a:cxnSpLocks/>
            <a:stCxn id="47" idx="6"/>
            <a:endCxn id="52" idx="2"/>
          </p:cNvCxnSpPr>
          <p:nvPr/>
        </p:nvCxnSpPr>
        <p:spPr>
          <a:xfrm>
            <a:off x="2705315" y="6098233"/>
            <a:ext cx="468593" cy="328416"/>
          </a:xfrm>
          <a:prstGeom prst="line">
            <a:avLst/>
          </a:prstGeom>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83B51A0B-8536-0E47-A796-6F1B08BA353B}"/>
              </a:ext>
            </a:extLst>
          </p:cNvPr>
          <p:cNvSpPr txBox="1"/>
          <p:nvPr/>
        </p:nvSpPr>
        <p:spPr>
          <a:xfrm>
            <a:off x="3200704" y="6241982"/>
            <a:ext cx="2331461" cy="369332"/>
          </a:xfrm>
          <a:prstGeom prst="rect">
            <a:avLst/>
          </a:prstGeom>
          <a:noFill/>
        </p:spPr>
        <p:txBody>
          <a:bodyPr wrap="square" rtlCol="0">
            <a:spAutoFit/>
          </a:bodyPr>
          <a:lstStyle/>
          <a:p>
            <a:r>
              <a:rPr kumimoji="1" lang="ja-JP" altLang="en-US"/>
              <a:t>どんな統計がある？</a:t>
            </a:r>
          </a:p>
        </p:txBody>
      </p:sp>
      <p:sp>
        <p:nvSpPr>
          <p:cNvPr id="52" name="円/楕円 51">
            <a:extLst>
              <a:ext uri="{FF2B5EF4-FFF2-40B4-BE49-F238E27FC236}">
                <a16:creationId xmlns:a16="http://schemas.microsoft.com/office/drawing/2014/main" id="{24FC57DD-AD9F-634F-81E2-E58119D5CC95}"/>
              </a:ext>
            </a:extLst>
          </p:cNvPr>
          <p:cNvSpPr/>
          <p:nvPr/>
        </p:nvSpPr>
        <p:spPr>
          <a:xfrm>
            <a:off x="3173908" y="6188749"/>
            <a:ext cx="2331461" cy="4757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a:extLst>
              <a:ext uri="{FF2B5EF4-FFF2-40B4-BE49-F238E27FC236}">
                <a16:creationId xmlns:a16="http://schemas.microsoft.com/office/drawing/2014/main" id="{A2C7761A-5C8A-B74B-A846-1C7917702106}"/>
              </a:ext>
            </a:extLst>
          </p:cNvPr>
          <p:cNvCxnSpPr>
            <a:cxnSpLocks/>
            <a:stCxn id="52" idx="6"/>
            <a:endCxn id="58" idx="2"/>
          </p:cNvCxnSpPr>
          <p:nvPr/>
        </p:nvCxnSpPr>
        <p:spPr>
          <a:xfrm flipV="1">
            <a:off x="5505369" y="6176615"/>
            <a:ext cx="146750" cy="250034"/>
          </a:xfrm>
          <a:prstGeom prst="line">
            <a:avLst/>
          </a:prstGeom>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433EFF9D-58DA-9F44-8F18-4BFF670792CD}"/>
              </a:ext>
            </a:extLst>
          </p:cNvPr>
          <p:cNvSpPr txBox="1"/>
          <p:nvPr/>
        </p:nvSpPr>
        <p:spPr>
          <a:xfrm>
            <a:off x="5652120" y="6042734"/>
            <a:ext cx="2016224" cy="369332"/>
          </a:xfrm>
          <a:prstGeom prst="rect">
            <a:avLst/>
          </a:prstGeom>
          <a:noFill/>
        </p:spPr>
        <p:txBody>
          <a:bodyPr wrap="square" rtlCol="0">
            <a:spAutoFit/>
          </a:bodyPr>
          <a:lstStyle/>
          <a:p>
            <a:r>
              <a:rPr kumimoji="1" lang="ja-JP" altLang="en-US"/>
              <a:t>論者</a:t>
            </a:r>
            <a:r>
              <a:rPr lang="ja-JP" altLang="en-US"/>
              <a:t>によって違う</a:t>
            </a:r>
            <a:endParaRPr kumimoji="1" lang="ja-JP" altLang="en-US"/>
          </a:p>
        </p:txBody>
      </p:sp>
      <p:sp>
        <p:nvSpPr>
          <p:cNvPr id="58" name="円/楕円 57">
            <a:extLst>
              <a:ext uri="{FF2B5EF4-FFF2-40B4-BE49-F238E27FC236}">
                <a16:creationId xmlns:a16="http://schemas.microsoft.com/office/drawing/2014/main" id="{1EFCA218-F063-8B42-B3A8-F814273ABD50}"/>
              </a:ext>
            </a:extLst>
          </p:cNvPr>
          <p:cNvSpPr/>
          <p:nvPr/>
        </p:nvSpPr>
        <p:spPr>
          <a:xfrm>
            <a:off x="5652119" y="5806440"/>
            <a:ext cx="2016225" cy="7403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a:extLst>
              <a:ext uri="{FF2B5EF4-FFF2-40B4-BE49-F238E27FC236}">
                <a16:creationId xmlns:a16="http://schemas.microsoft.com/office/drawing/2014/main" id="{C0232E45-731A-6D43-8061-9D1D3D92867C}"/>
              </a:ext>
            </a:extLst>
          </p:cNvPr>
          <p:cNvCxnSpPr>
            <a:stCxn id="42" idx="4"/>
            <a:endCxn id="58" idx="0"/>
          </p:cNvCxnSpPr>
          <p:nvPr/>
        </p:nvCxnSpPr>
        <p:spPr>
          <a:xfrm flipH="1">
            <a:off x="6660232" y="5292819"/>
            <a:ext cx="129592" cy="513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5E7D987C-6965-8347-A008-776AC5659F5E}"/>
              </a:ext>
            </a:extLst>
          </p:cNvPr>
          <p:cNvCxnSpPr>
            <a:stCxn id="58" idx="6"/>
          </p:cNvCxnSpPr>
          <p:nvPr/>
        </p:nvCxnSpPr>
        <p:spPr>
          <a:xfrm flipV="1">
            <a:off x="7668344" y="5806440"/>
            <a:ext cx="216024" cy="370175"/>
          </a:xfrm>
          <a:prstGeom prst="line">
            <a:avLst/>
          </a:prstGeom>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08DD9C08-1020-104D-BC2E-E80E366C3A4B}"/>
              </a:ext>
            </a:extLst>
          </p:cNvPr>
          <p:cNvSpPr txBox="1"/>
          <p:nvPr/>
        </p:nvSpPr>
        <p:spPr>
          <a:xfrm>
            <a:off x="7351237" y="5194066"/>
            <a:ext cx="1613251" cy="646331"/>
          </a:xfrm>
          <a:prstGeom prst="rect">
            <a:avLst/>
          </a:prstGeom>
          <a:noFill/>
        </p:spPr>
        <p:txBody>
          <a:bodyPr wrap="square" rtlCol="0">
            <a:spAutoFit/>
          </a:bodyPr>
          <a:lstStyle/>
          <a:p>
            <a:r>
              <a:rPr kumimoji="1" lang="ja-JP" altLang="en-US"/>
              <a:t>その違いとは何か？</a:t>
            </a:r>
          </a:p>
        </p:txBody>
      </p:sp>
      <p:sp>
        <p:nvSpPr>
          <p:cNvPr id="67" name="円/楕円 66">
            <a:extLst>
              <a:ext uri="{FF2B5EF4-FFF2-40B4-BE49-F238E27FC236}">
                <a16:creationId xmlns:a16="http://schemas.microsoft.com/office/drawing/2014/main" id="{E0D2DBD5-B6A0-1444-9ABA-196F684EC5F6}"/>
              </a:ext>
            </a:extLst>
          </p:cNvPr>
          <p:cNvSpPr/>
          <p:nvPr/>
        </p:nvSpPr>
        <p:spPr>
          <a:xfrm>
            <a:off x="7164013" y="5130943"/>
            <a:ext cx="1800475" cy="6609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CFEA494C-A109-CA44-86E6-0FB865C7BB90}"/>
              </a:ext>
            </a:extLst>
          </p:cNvPr>
          <p:cNvCxnSpPr>
            <a:cxnSpLocks/>
            <a:stCxn id="33" idx="4"/>
            <a:endCxn id="72" idx="4"/>
          </p:cNvCxnSpPr>
          <p:nvPr/>
        </p:nvCxnSpPr>
        <p:spPr>
          <a:xfrm>
            <a:off x="7175058" y="2294353"/>
            <a:ext cx="205254" cy="544895"/>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AD391B05-C06B-C94D-A63C-AC10AC0689F4}"/>
              </a:ext>
            </a:extLst>
          </p:cNvPr>
          <p:cNvSpPr txBox="1"/>
          <p:nvPr/>
        </p:nvSpPr>
        <p:spPr>
          <a:xfrm>
            <a:off x="6372202" y="2914650"/>
            <a:ext cx="2232246" cy="923330"/>
          </a:xfrm>
          <a:prstGeom prst="rect">
            <a:avLst/>
          </a:prstGeom>
          <a:noFill/>
        </p:spPr>
        <p:txBody>
          <a:bodyPr wrap="square" rtlCol="0">
            <a:spAutoFit/>
          </a:bodyPr>
          <a:lstStyle/>
          <a:p>
            <a:r>
              <a:rPr lang="ja-JP" altLang="en-US"/>
              <a:t>学生別で使用している</a:t>
            </a:r>
            <a:r>
              <a:rPr lang="en-US" altLang="ja-JP" dirty="0"/>
              <a:t>SNS</a:t>
            </a:r>
            <a:r>
              <a:rPr lang="ja-JP" altLang="en-US"/>
              <a:t>に違いはあるのか？</a:t>
            </a:r>
            <a:endParaRPr kumimoji="1" lang="ja-JP" altLang="en-US"/>
          </a:p>
        </p:txBody>
      </p:sp>
      <p:sp>
        <p:nvSpPr>
          <p:cNvPr id="72" name="円/楕円 71">
            <a:extLst>
              <a:ext uri="{FF2B5EF4-FFF2-40B4-BE49-F238E27FC236}">
                <a16:creationId xmlns:a16="http://schemas.microsoft.com/office/drawing/2014/main" id="{1D8F59CB-C7DC-DB4E-8425-D4C6C9216DF2}"/>
              </a:ext>
            </a:extLst>
          </p:cNvPr>
          <p:cNvSpPr/>
          <p:nvPr/>
        </p:nvSpPr>
        <p:spPr>
          <a:xfrm flipV="1">
            <a:off x="6012160" y="2839248"/>
            <a:ext cx="2736304" cy="10257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矢印コネクタ 82">
            <a:extLst>
              <a:ext uri="{FF2B5EF4-FFF2-40B4-BE49-F238E27FC236}">
                <a16:creationId xmlns:a16="http://schemas.microsoft.com/office/drawing/2014/main" id="{03BF29F7-665B-9140-AB1C-B3899873D22A}"/>
              </a:ext>
            </a:extLst>
          </p:cNvPr>
          <p:cNvCxnSpPr>
            <a:cxnSpLocks/>
            <a:endCxn id="42" idx="0"/>
          </p:cNvCxnSpPr>
          <p:nvPr/>
        </p:nvCxnSpPr>
        <p:spPr>
          <a:xfrm flipH="1">
            <a:off x="6789824" y="3873498"/>
            <a:ext cx="490450" cy="50510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テキスト ボックス 84">
            <a:extLst>
              <a:ext uri="{FF2B5EF4-FFF2-40B4-BE49-F238E27FC236}">
                <a16:creationId xmlns:a16="http://schemas.microsoft.com/office/drawing/2014/main" id="{A72E3544-7EAE-2741-99EE-CB5450345BA3}"/>
              </a:ext>
            </a:extLst>
          </p:cNvPr>
          <p:cNvSpPr txBox="1"/>
          <p:nvPr/>
        </p:nvSpPr>
        <p:spPr>
          <a:xfrm>
            <a:off x="7175058" y="4016790"/>
            <a:ext cx="1904598" cy="369332"/>
          </a:xfrm>
          <a:prstGeom prst="rect">
            <a:avLst/>
          </a:prstGeom>
          <a:noFill/>
        </p:spPr>
        <p:txBody>
          <a:bodyPr wrap="square" rtlCol="0">
            <a:spAutoFit/>
          </a:bodyPr>
          <a:lstStyle/>
          <a:p>
            <a:r>
              <a:rPr kumimoji="1" lang="ja-JP" altLang="en-US"/>
              <a:t>関連がありそう</a:t>
            </a:r>
          </a:p>
        </p:txBody>
      </p:sp>
      <p:sp>
        <p:nvSpPr>
          <p:cNvPr id="48" name="タイトル 5"/>
          <p:cNvSpPr txBox="1">
            <a:spLocks/>
          </p:cNvSpPr>
          <p:nvPr/>
        </p:nvSpPr>
        <p:spPr>
          <a:xfrm>
            <a:off x="914400" y="209427"/>
            <a:ext cx="7762056" cy="661466"/>
          </a:xfrm>
          <a:prstGeom prst="rect">
            <a:avLst/>
          </a:prstGeom>
        </p:spPr>
        <p:txBody>
          <a:bodyPr bIns="91440" anchor="b" anchorCtr="0">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r>
              <a:rPr lang="ja-JP" altLang="en-US" sz="2000" dirty="0">
                <a:solidFill>
                  <a:srgbClr val="00B050"/>
                </a:solidFill>
              </a:rPr>
              <a:t>　</a:t>
            </a:r>
            <a:r>
              <a:rPr lang="ja-JP" altLang="en-US" sz="3500" dirty="0">
                <a:solidFill>
                  <a:srgbClr val="00B050"/>
                </a:solidFill>
              </a:rPr>
              <a:t>テーマ</a:t>
            </a:r>
            <a:r>
              <a:rPr lang="ja-JP" altLang="en-US" sz="3500">
                <a:solidFill>
                  <a:srgbClr val="00B050"/>
                </a:solidFill>
              </a:rPr>
              <a:t>の考え方</a:t>
            </a:r>
            <a:r>
              <a:rPr lang="en-US" altLang="ja-JP" sz="2800" dirty="0">
                <a:solidFill>
                  <a:srgbClr val="00B050"/>
                </a:solidFill>
              </a:rPr>
              <a:t>⑥</a:t>
            </a:r>
            <a:endParaRPr lang="ja-JP" altLang="en-US" sz="2800" dirty="0">
              <a:solidFill>
                <a:srgbClr val="00B050"/>
              </a:solidFill>
            </a:endParaRPr>
          </a:p>
        </p:txBody>
      </p:sp>
    </p:spTree>
    <p:extLst>
      <p:ext uri="{BB962C8B-B14F-4D97-AF65-F5344CB8AC3E}">
        <p14:creationId xmlns:p14="http://schemas.microsoft.com/office/powerpoint/2010/main" val="371573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L 字 52"/>
          <p:cNvSpPr/>
          <p:nvPr/>
        </p:nvSpPr>
        <p:spPr>
          <a:xfrm rot="10800000">
            <a:off x="402703" y="3533914"/>
            <a:ext cx="8489776" cy="3063438"/>
          </a:xfrm>
          <a:prstGeom prst="corner">
            <a:avLst>
              <a:gd name="adj1" fmla="val 57406"/>
              <a:gd name="adj2" fmla="val 115449"/>
            </a:avLst>
          </a:prstGeom>
          <a:solidFill>
            <a:schemeClr val="bg1">
              <a:lumMod val="95000"/>
            </a:schemeClr>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95536" y="188640"/>
            <a:ext cx="8496944" cy="3209720"/>
          </a:xfrm>
          <a:prstGeom prst="rect">
            <a:avLst/>
          </a:prstGeom>
          <a:solidFill>
            <a:schemeClr val="bg1">
              <a:lumMod val="95000"/>
            </a:schemeClr>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rgbClr val="00B0F0"/>
              </a:solidFill>
            </a:endParaRPr>
          </a:p>
        </p:txBody>
      </p:sp>
      <p:sp>
        <p:nvSpPr>
          <p:cNvPr id="6" name="角丸四角形 5"/>
          <p:cNvSpPr/>
          <p:nvPr/>
        </p:nvSpPr>
        <p:spPr>
          <a:xfrm>
            <a:off x="1905772" y="343384"/>
            <a:ext cx="2095128" cy="15121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講義内容</a:t>
            </a:r>
            <a:endParaRPr lang="en-US" altLang="ja-JP" sz="2400" dirty="0">
              <a:solidFill>
                <a:schemeClr val="tx1"/>
              </a:solidFill>
            </a:endParaRPr>
          </a:p>
          <a:p>
            <a:pPr algn="ctr"/>
            <a:endParaRPr lang="en-US" altLang="ja-JP" sz="1400" dirty="0">
              <a:solidFill>
                <a:schemeClr val="tx1"/>
              </a:solidFill>
            </a:endParaRPr>
          </a:p>
          <a:p>
            <a:pPr algn="ctr"/>
            <a:r>
              <a:rPr lang="ja-JP" altLang="en-US" sz="2400" dirty="0">
                <a:solidFill>
                  <a:schemeClr val="tx1"/>
                </a:solidFill>
              </a:rPr>
              <a:t>関連する</a:t>
            </a:r>
            <a:endParaRPr lang="en-US" altLang="ja-JP" sz="2400" dirty="0">
              <a:solidFill>
                <a:schemeClr val="tx1"/>
              </a:solidFill>
            </a:endParaRPr>
          </a:p>
          <a:p>
            <a:pPr algn="ctr"/>
            <a:r>
              <a:rPr lang="ja-JP" altLang="en-US" sz="2400" dirty="0">
                <a:solidFill>
                  <a:schemeClr val="tx1"/>
                </a:solidFill>
              </a:rPr>
              <a:t>理論・主張</a:t>
            </a:r>
            <a:endParaRPr kumimoji="1" lang="ja-JP" altLang="en-US" sz="2400" dirty="0">
              <a:solidFill>
                <a:schemeClr val="tx1"/>
              </a:solidFill>
            </a:endParaRPr>
          </a:p>
        </p:txBody>
      </p:sp>
      <p:sp>
        <p:nvSpPr>
          <p:cNvPr id="7" name="角丸四角形 6"/>
          <p:cNvSpPr/>
          <p:nvPr/>
        </p:nvSpPr>
        <p:spPr>
          <a:xfrm>
            <a:off x="5083225" y="437930"/>
            <a:ext cx="2016224" cy="5758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思案</a:t>
            </a:r>
            <a:endParaRPr kumimoji="1" lang="ja-JP" altLang="en-US" sz="2400" dirty="0">
              <a:solidFill>
                <a:schemeClr val="tx1"/>
              </a:solidFill>
            </a:endParaRPr>
          </a:p>
        </p:txBody>
      </p:sp>
      <p:sp>
        <p:nvSpPr>
          <p:cNvPr id="8" name="テキスト ボックス 7"/>
          <p:cNvSpPr txBox="1"/>
          <p:nvPr/>
        </p:nvSpPr>
        <p:spPr>
          <a:xfrm>
            <a:off x="5083225" y="1013827"/>
            <a:ext cx="3643626" cy="830997"/>
          </a:xfrm>
          <a:prstGeom prst="rect">
            <a:avLst/>
          </a:prstGeom>
          <a:noFill/>
        </p:spPr>
        <p:txBody>
          <a:bodyPr wrap="square" rtlCol="0">
            <a:spAutoFit/>
          </a:bodyPr>
          <a:lstStyle/>
          <a:p>
            <a:r>
              <a:rPr kumimoji="1" lang="ja-JP" altLang="en-US" sz="2400" dirty="0"/>
              <a:t>＊納得／反対</a:t>
            </a:r>
            <a:endParaRPr kumimoji="1" lang="en-US" altLang="ja-JP" sz="2400" dirty="0"/>
          </a:p>
          <a:p>
            <a:r>
              <a:rPr lang="ja-JP" altLang="en-US" sz="2400" dirty="0">
                <a:solidFill>
                  <a:srgbClr val="FF0000"/>
                </a:solidFill>
              </a:rPr>
              <a:t>＊他の文献・事例では？</a:t>
            </a:r>
            <a:endParaRPr lang="en-US" altLang="ja-JP" sz="2400" dirty="0">
              <a:solidFill>
                <a:srgbClr val="FF0000"/>
              </a:solidFill>
            </a:endParaRPr>
          </a:p>
        </p:txBody>
      </p:sp>
      <p:sp>
        <p:nvSpPr>
          <p:cNvPr id="10" name="角丸四角形 9"/>
          <p:cNvSpPr/>
          <p:nvPr/>
        </p:nvSpPr>
        <p:spPr>
          <a:xfrm>
            <a:off x="2490937" y="2653544"/>
            <a:ext cx="2016224" cy="5758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仮説</a:t>
            </a:r>
          </a:p>
        </p:txBody>
      </p:sp>
      <p:sp>
        <p:nvSpPr>
          <p:cNvPr id="11" name="テキスト ボックス 10"/>
          <p:cNvSpPr txBox="1"/>
          <p:nvPr/>
        </p:nvSpPr>
        <p:spPr>
          <a:xfrm>
            <a:off x="4456766" y="2525995"/>
            <a:ext cx="3427602" cy="830997"/>
          </a:xfrm>
          <a:prstGeom prst="rect">
            <a:avLst/>
          </a:prstGeom>
          <a:noFill/>
        </p:spPr>
        <p:txBody>
          <a:bodyPr wrap="square" rtlCol="0">
            <a:spAutoFit/>
          </a:bodyPr>
          <a:lstStyle/>
          <a:p>
            <a:r>
              <a:rPr kumimoji="1" lang="ja-JP" altLang="en-US" sz="2400"/>
              <a:t>＊</a:t>
            </a:r>
            <a:r>
              <a:rPr lang="en-US" altLang="ja-JP" sz="2400" dirty="0"/>
              <a:t>X</a:t>
            </a:r>
            <a:r>
              <a:rPr kumimoji="1" lang="ja-JP" altLang="en-US" sz="2400"/>
              <a:t>は</a:t>
            </a:r>
            <a:r>
              <a:rPr kumimoji="1" lang="en-US" altLang="ja-JP" sz="2400" dirty="0"/>
              <a:t>Y</a:t>
            </a:r>
            <a:r>
              <a:rPr lang="ja-JP" altLang="en-US" sz="2400"/>
              <a:t>で</a:t>
            </a:r>
            <a:r>
              <a:rPr lang="ja-JP" altLang="en-US" sz="2400" dirty="0"/>
              <a:t>ある。</a:t>
            </a:r>
            <a:endParaRPr kumimoji="1" lang="en-US" altLang="ja-JP" sz="2400" dirty="0"/>
          </a:p>
          <a:p>
            <a:r>
              <a:rPr lang="ja-JP" altLang="en-US" sz="2400"/>
              <a:t>＊</a:t>
            </a:r>
            <a:r>
              <a:rPr lang="en-US" altLang="ja-JP" sz="2400" dirty="0"/>
              <a:t>S</a:t>
            </a:r>
            <a:r>
              <a:rPr lang="ja-JP" altLang="en-US" sz="2400"/>
              <a:t>と</a:t>
            </a:r>
            <a:r>
              <a:rPr lang="en-US" altLang="ja-JP" sz="2400" dirty="0"/>
              <a:t>T</a:t>
            </a:r>
            <a:r>
              <a:rPr lang="ja-JP" altLang="en-US" sz="2400"/>
              <a:t>は</a:t>
            </a:r>
            <a:r>
              <a:rPr lang="ja-JP" altLang="en-US" sz="2400" dirty="0"/>
              <a:t>関連がある。</a:t>
            </a:r>
            <a:endParaRPr lang="en-US" altLang="ja-JP" sz="2400" dirty="0"/>
          </a:p>
        </p:txBody>
      </p:sp>
      <p:sp>
        <p:nvSpPr>
          <p:cNvPr id="14" name="角丸四角形 13"/>
          <p:cNvSpPr/>
          <p:nvPr/>
        </p:nvSpPr>
        <p:spPr>
          <a:xfrm>
            <a:off x="2483768" y="3647881"/>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理由</a:t>
            </a:r>
            <a:r>
              <a:rPr kumimoji="1" lang="en-US" altLang="ja-JP" sz="2400" dirty="0">
                <a:solidFill>
                  <a:schemeClr val="tx1"/>
                </a:solidFill>
              </a:rPr>
              <a:t>1</a:t>
            </a:r>
            <a:endParaRPr kumimoji="1" lang="ja-JP" altLang="en-US" sz="2400" dirty="0">
              <a:solidFill>
                <a:schemeClr val="tx1"/>
              </a:solidFill>
            </a:endParaRPr>
          </a:p>
        </p:txBody>
      </p:sp>
      <p:sp>
        <p:nvSpPr>
          <p:cNvPr id="15" name="角丸四角形 14"/>
          <p:cNvSpPr/>
          <p:nvPr/>
        </p:nvSpPr>
        <p:spPr>
          <a:xfrm>
            <a:off x="2483768" y="4511977"/>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理由</a:t>
            </a:r>
            <a:r>
              <a:rPr lang="en-US" altLang="ja-JP" sz="2400" dirty="0">
                <a:solidFill>
                  <a:schemeClr val="tx1"/>
                </a:solidFill>
              </a:rPr>
              <a:t>2</a:t>
            </a:r>
            <a:endParaRPr kumimoji="1" lang="ja-JP" altLang="en-US" sz="2400" dirty="0">
              <a:solidFill>
                <a:schemeClr val="tx1"/>
              </a:solidFill>
            </a:endParaRPr>
          </a:p>
        </p:txBody>
      </p:sp>
      <p:sp>
        <p:nvSpPr>
          <p:cNvPr id="16" name="角丸四角形 15"/>
          <p:cNvSpPr/>
          <p:nvPr/>
        </p:nvSpPr>
        <p:spPr>
          <a:xfrm>
            <a:off x="6084168" y="3725113"/>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根拠</a:t>
            </a:r>
            <a:r>
              <a:rPr lang="en-US" altLang="ja-JP" sz="2400" dirty="0">
                <a:solidFill>
                  <a:schemeClr val="tx1"/>
                </a:solidFill>
              </a:rPr>
              <a:t>1,2…</a:t>
            </a:r>
            <a:endParaRPr kumimoji="1" lang="ja-JP" altLang="en-US" sz="2400" dirty="0">
              <a:solidFill>
                <a:schemeClr val="tx1"/>
              </a:solidFill>
            </a:endParaRPr>
          </a:p>
        </p:txBody>
      </p:sp>
      <p:sp>
        <p:nvSpPr>
          <p:cNvPr id="17" name="テキスト ボックス 16"/>
          <p:cNvSpPr txBox="1"/>
          <p:nvPr/>
        </p:nvSpPr>
        <p:spPr>
          <a:xfrm>
            <a:off x="6012160" y="4289028"/>
            <a:ext cx="2987825" cy="2308324"/>
          </a:xfrm>
          <a:prstGeom prst="rect">
            <a:avLst/>
          </a:prstGeom>
          <a:noFill/>
        </p:spPr>
        <p:txBody>
          <a:bodyPr wrap="square" rtlCol="0">
            <a:spAutoFit/>
          </a:bodyPr>
          <a:lstStyle/>
          <a:p>
            <a:r>
              <a:rPr kumimoji="1" lang="ja-JP" altLang="en-US" sz="2400" dirty="0">
                <a:solidFill>
                  <a:srgbClr val="FF0000"/>
                </a:solidFill>
              </a:rPr>
              <a:t>＊文献</a:t>
            </a:r>
            <a:endParaRPr kumimoji="1" lang="en-US" altLang="ja-JP" sz="2400" dirty="0">
              <a:solidFill>
                <a:srgbClr val="FF0000"/>
              </a:solidFill>
            </a:endParaRPr>
          </a:p>
          <a:p>
            <a:r>
              <a:rPr lang="ja-JP" altLang="en-US" sz="2400" dirty="0">
                <a:solidFill>
                  <a:srgbClr val="FF0000"/>
                </a:solidFill>
              </a:rPr>
              <a:t>＊統計</a:t>
            </a:r>
            <a:endParaRPr lang="en-US" altLang="ja-JP" sz="2400" dirty="0">
              <a:solidFill>
                <a:srgbClr val="FF0000"/>
              </a:solidFill>
            </a:endParaRPr>
          </a:p>
          <a:p>
            <a:r>
              <a:rPr kumimoji="1" lang="ja-JP" altLang="en-US" sz="2400" dirty="0">
                <a:solidFill>
                  <a:srgbClr val="FF0000"/>
                </a:solidFill>
              </a:rPr>
              <a:t>＊事例</a:t>
            </a:r>
            <a:endParaRPr kumimoji="1" lang="en-US" altLang="ja-JP" sz="2400" dirty="0">
              <a:solidFill>
                <a:srgbClr val="FF0000"/>
              </a:solidFill>
            </a:endParaRPr>
          </a:p>
          <a:p>
            <a:r>
              <a:rPr lang="ja-JP" altLang="en-US" sz="2400" dirty="0"/>
              <a:t>＊アンケート</a:t>
            </a:r>
            <a:endParaRPr lang="en-US" altLang="ja-JP" sz="2400" dirty="0"/>
          </a:p>
          <a:p>
            <a:r>
              <a:rPr kumimoji="1" lang="ja-JP" altLang="en-US" sz="2400" dirty="0"/>
              <a:t>＊聞き取り</a:t>
            </a:r>
            <a:endParaRPr kumimoji="1" lang="en-US" altLang="ja-JP" sz="2400" dirty="0"/>
          </a:p>
          <a:p>
            <a:r>
              <a:rPr lang="ja-JP" altLang="en-US" sz="2400" dirty="0"/>
              <a:t>＊現地調査データ</a:t>
            </a:r>
            <a:endParaRPr kumimoji="1" lang="ja-JP" altLang="en-US" sz="2400" dirty="0"/>
          </a:p>
        </p:txBody>
      </p:sp>
      <p:sp>
        <p:nvSpPr>
          <p:cNvPr id="18" name="角丸四角形 17"/>
          <p:cNvSpPr/>
          <p:nvPr/>
        </p:nvSpPr>
        <p:spPr>
          <a:xfrm>
            <a:off x="2483768" y="6104512"/>
            <a:ext cx="2016224" cy="57320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結論</a:t>
            </a:r>
          </a:p>
        </p:txBody>
      </p:sp>
      <p:sp>
        <p:nvSpPr>
          <p:cNvPr id="20" name="テキスト ボックス 19"/>
          <p:cNvSpPr txBox="1"/>
          <p:nvPr/>
        </p:nvSpPr>
        <p:spPr>
          <a:xfrm>
            <a:off x="467544" y="476672"/>
            <a:ext cx="677108" cy="2593137"/>
          </a:xfrm>
          <a:prstGeom prst="rect">
            <a:avLst/>
          </a:prstGeom>
          <a:noFill/>
        </p:spPr>
        <p:txBody>
          <a:bodyPr vert="eaVert" wrap="square" rtlCol="0">
            <a:spAutoFit/>
          </a:bodyPr>
          <a:lstStyle/>
          <a:p>
            <a:pPr algn="ctr"/>
            <a:r>
              <a:rPr kumimoji="1" lang="ja-JP" altLang="en-US" sz="3200" b="1" dirty="0">
                <a:solidFill>
                  <a:srgbClr val="0070C0"/>
                </a:solidFill>
                <a:latin typeface="+mj-ea"/>
                <a:ea typeface="+mj-ea"/>
              </a:rPr>
              <a:t>テーマ設定</a:t>
            </a:r>
          </a:p>
        </p:txBody>
      </p:sp>
      <p:cxnSp>
        <p:nvCxnSpPr>
          <p:cNvPr id="22" name="直線矢印コネクタ 21"/>
          <p:cNvCxnSpPr>
            <a:stCxn id="7" idx="1"/>
          </p:cNvCxnSpPr>
          <p:nvPr/>
        </p:nvCxnSpPr>
        <p:spPr>
          <a:xfrm flipH="1" flipV="1">
            <a:off x="4000900" y="725878"/>
            <a:ext cx="1082325"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下矢印 22"/>
          <p:cNvSpPr/>
          <p:nvPr/>
        </p:nvSpPr>
        <p:spPr>
          <a:xfrm>
            <a:off x="3779912" y="1894461"/>
            <a:ext cx="1584176" cy="59843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a:stCxn id="10" idx="1"/>
          </p:cNvCxnSpPr>
          <p:nvPr/>
        </p:nvCxnSpPr>
        <p:spPr>
          <a:xfrm flipH="1">
            <a:off x="1547664" y="2941493"/>
            <a:ext cx="94327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547664" y="2941493"/>
            <a:ext cx="0" cy="145504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14" idx="1"/>
          </p:cNvCxnSpPr>
          <p:nvPr/>
        </p:nvCxnSpPr>
        <p:spPr>
          <a:xfrm>
            <a:off x="2019300" y="3934484"/>
            <a:ext cx="464468"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2019300" y="4798579"/>
            <a:ext cx="464468"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019300" y="3934484"/>
            <a:ext cx="0" cy="8640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547664" y="4396535"/>
            <a:ext cx="4716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507161" y="3933056"/>
            <a:ext cx="1584176" cy="142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4499992" y="4221088"/>
            <a:ext cx="1591345" cy="56941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467544" y="3644175"/>
            <a:ext cx="677108" cy="1623641"/>
          </a:xfrm>
          <a:prstGeom prst="rect">
            <a:avLst/>
          </a:prstGeom>
          <a:noFill/>
        </p:spPr>
        <p:txBody>
          <a:bodyPr vert="eaVert" wrap="square" rtlCol="0">
            <a:spAutoFit/>
          </a:bodyPr>
          <a:lstStyle/>
          <a:p>
            <a:pPr algn="ctr"/>
            <a:r>
              <a:rPr lang="ja-JP" altLang="en-US" sz="3200" b="1" dirty="0">
                <a:solidFill>
                  <a:srgbClr val="0070C0"/>
                </a:solidFill>
                <a:latin typeface="+mj-ea"/>
                <a:ea typeface="+mj-ea"/>
              </a:rPr>
              <a:t>本論</a:t>
            </a:r>
            <a:endParaRPr kumimoji="1" lang="ja-JP" altLang="en-US" sz="3200" b="1" dirty="0">
              <a:solidFill>
                <a:srgbClr val="0070C0"/>
              </a:solidFill>
              <a:latin typeface="+mj-ea"/>
              <a:ea typeface="+mj-ea"/>
            </a:endParaRPr>
          </a:p>
        </p:txBody>
      </p:sp>
      <p:sp>
        <p:nvSpPr>
          <p:cNvPr id="56" name="下矢印 55"/>
          <p:cNvSpPr/>
          <p:nvPr/>
        </p:nvSpPr>
        <p:spPr>
          <a:xfrm>
            <a:off x="2699792" y="5445224"/>
            <a:ext cx="1584176" cy="59843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12</a:t>
            </a:fld>
            <a:endParaRPr kumimoji="1" lang="ja-JP" altLang="en-US"/>
          </a:p>
        </p:txBody>
      </p:sp>
    </p:spTree>
    <p:extLst>
      <p:ext uri="{BB962C8B-B14F-4D97-AF65-F5344CB8AC3E}">
        <p14:creationId xmlns:p14="http://schemas.microsoft.com/office/powerpoint/2010/main" val="3877172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788024" y="2132856"/>
            <a:ext cx="3816424" cy="42616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400" dirty="0"/>
          </a:p>
          <a:p>
            <a:pPr algn="ctr">
              <a:spcBef>
                <a:spcPts val="600"/>
              </a:spcBef>
            </a:pPr>
            <a:r>
              <a:rPr lang="ja-JP" altLang="en-US" sz="2800" u="sng" dirty="0">
                <a:solidFill>
                  <a:sysClr val="windowText" lastClr="000000"/>
                </a:solidFill>
              </a:rPr>
              <a:t>新聞・雑誌記事</a:t>
            </a:r>
            <a:endParaRPr lang="en-US" altLang="ja-JP" sz="2800" u="sng" dirty="0">
              <a:solidFill>
                <a:sysClr val="windowText" lastClr="000000"/>
              </a:solidFill>
            </a:endParaRPr>
          </a:p>
          <a:p>
            <a:pPr>
              <a:spcBef>
                <a:spcPts val="600"/>
              </a:spcBef>
            </a:pPr>
            <a:r>
              <a:rPr lang="ja-JP" altLang="en-US" sz="2400">
                <a:solidFill>
                  <a:schemeClr val="tx1"/>
                </a:solidFill>
              </a:rPr>
              <a:t>日経</a:t>
            </a:r>
            <a:r>
              <a:rPr lang="ja-JP" altLang="en-US" sz="2400" dirty="0">
                <a:solidFill>
                  <a:schemeClr val="tx1"/>
                </a:solidFill>
              </a:rPr>
              <a:t>テレコン</a:t>
            </a:r>
            <a:r>
              <a:rPr lang="en-US" altLang="ja-JP" sz="2400" dirty="0">
                <a:solidFill>
                  <a:schemeClr val="tx1"/>
                </a:solidFill>
              </a:rPr>
              <a:t>21</a:t>
            </a:r>
          </a:p>
          <a:p>
            <a:pPr>
              <a:spcBef>
                <a:spcPts val="600"/>
              </a:spcBef>
            </a:pPr>
            <a:r>
              <a:rPr lang="ja-JP" altLang="en-US" sz="2400" dirty="0">
                <a:solidFill>
                  <a:schemeClr val="tx1"/>
                </a:solidFill>
              </a:rPr>
              <a:t>聞蔵</a:t>
            </a:r>
            <a:r>
              <a:rPr lang="en-US" altLang="ja-JP" sz="2400" dirty="0">
                <a:solidFill>
                  <a:schemeClr val="tx1"/>
                </a:solidFill>
              </a:rPr>
              <a:t>Ⅱ</a:t>
            </a:r>
            <a:r>
              <a:rPr lang="ja-JP" altLang="en-US" sz="2400" dirty="0">
                <a:solidFill>
                  <a:schemeClr val="tx1"/>
                </a:solidFill>
              </a:rPr>
              <a:t>ビジュアル</a:t>
            </a:r>
            <a:endParaRPr lang="en-US" altLang="ja-JP" sz="2400" dirty="0">
              <a:solidFill>
                <a:schemeClr val="tx1"/>
              </a:solidFill>
            </a:endParaRPr>
          </a:p>
          <a:p>
            <a:pPr>
              <a:spcBef>
                <a:spcPts val="600"/>
              </a:spcBef>
            </a:pPr>
            <a:r>
              <a:rPr lang="ja-JP" altLang="en-US" sz="2400" dirty="0">
                <a:solidFill>
                  <a:schemeClr val="tx1"/>
                </a:solidFill>
              </a:rPr>
              <a:t>産経新聞データベース</a:t>
            </a:r>
            <a:endParaRPr lang="en-US" altLang="ja-JP" sz="2400" dirty="0">
              <a:solidFill>
                <a:schemeClr val="tx1"/>
              </a:solidFill>
            </a:endParaRPr>
          </a:p>
          <a:p>
            <a:pPr>
              <a:spcBef>
                <a:spcPts val="600"/>
              </a:spcBef>
            </a:pPr>
            <a:r>
              <a:rPr lang="ja-JP" altLang="en-US" sz="2400" dirty="0">
                <a:solidFill>
                  <a:schemeClr val="tx1"/>
                </a:solidFill>
              </a:rPr>
              <a:t>ヨミダス歴史館</a:t>
            </a:r>
            <a:endParaRPr lang="en-US" altLang="ja-JP" sz="2400" dirty="0">
              <a:solidFill>
                <a:schemeClr val="tx1"/>
              </a:solidFill>
            </a:endParaRPr>
          </a:p>
          <a:p>
            <a:pPr>
              <a:spcBef>
                <a:spcPts val="600"/>
              </a:spcBef>
            </a:pPr>
            <a:r>
              <a:rPr lang="ja-JP" altLang="en-US" sz="2400" dirty="0">
                <a:solidFill>
                  <a:schemeClr val="tx1"/>
                </a:solidFill>
              </a:rPr>
              <a:t>毎索</a:t>
            </a:r>
            <a:endParaRPr lang="en-US" altLang="ja-JP" sz="2400" dirty="0">
              <a:solidFill>
                <a:schemeClr val="tx1"/>
              </a:solidFill>
            </a:endParaRPr>
          </a:p>
          <a:p>
            <a:pPr>
              <a:spcBef>
                <a:spcPts val="600"/>
              </a:spcBef>
            </a:pPr>
            <a:r>
              <a:rPr lang="ja-JP" altLang="en-US" sz="2400" dirty="0">
                <a:solidFill>
                  <a:schemeClr val="tx1"/>
                </a:solidFill>
              </a:rPr>
              <a:t>大宅壮一文庫</a:t>
            </a:r>
            <a:endParaRPr lang="en-US" altLang="ja-JP" sz="2400" dirty="0">
              <a:solidFill>
                <a:schemeClr val="tx1"/>
              </a:solidFill>
            </a:endParaRPr>
          </a:p>
          <a:p>
            <a:pPr>
              <a:spcBef>
                <a:spcPts val="600"/>
              </a:spcBef>
            </a:pPr>
            <a:r>
              <a:rPr lang="en-US" altLang="ja-JP" sz="2400" dirty="0">
                <a:solidFill>
                  <a:schemeClr val="tx1"/>
                </a:solidFill>
              </a:rPr>
              <a:t>Nexis Uni</a:t>
            </a:r>
          </a:p>
          <a:p>
            <a:pPr>
              <a:spcBef>
                <a:spcPts val="600"/>
              </a:spcBef>
            </a:pPr>
            <a:r>
              <a:rPr lang="ja-JP" altLang="en-US" sz="2400">
                <a:solidFill>
                  <a:schemeClr val="tx1"/>
                </a:solidFill>
              </a:rPr>
              <a:t>ざっさくプラス</a:t>
            </a:r>
            <a:endParaRPr lang="en-US" altLang="ja-JP" sz="2400" dirty="0">
              <a:solidFill>
                <a:schemeClr val="tx1"/>
              </a:solidFill>
            </a:endParaRPr>
          </a:p>
          <a:p>
            <a:pPr algn="ctr">
              <a:spcBef>
                <a:spcPts val="600"/>
              </a:spcBef>
            </a:pPr>
            <a:endParaRPr kumimoji="1" lang="ja-JP" altLang="en-US" sz="2400" dirty="0">
              <a:solidFill>
                <a:schemeClr val="tx1"/>
              </a:solidFill>
            </a:endParaRPr>
          </a:p>
        </p:txBody>
      </p:sp>
      <p:sp>
        <p:nvSpPr>
          <p:cNvPr id="10" name="角丸四角形 9"/>
          <p:cNvSpPr/>
          <p:nvPr/>
        </p:nvSpPr>
        <p:spPr>
          <a:xfrm>
            <a:off x="601216" y="2132856"/>
            <a:ext cx="3816424" cy="42466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sz="2800" u="sng" dirty="0">
                <a:solidFill>
                  <a:schemeClr val="tx1"/>
                </a:solidFill>
              </a:rPr>
              <a:t>図書・</a:t>
            </a:r>
            <a:r>
              <a:rPr lang="ja-JP" altLang="en-US" sz="2800" u="sng">
                <a:solidFill>
                  <a:schemeClr val="tx1"/>
                </a:solidFill>
              </a:rPr>
              <a:t>雑誌論文</a:t>
            </a:r>
            <a:endParaRPr lang="en-US" altLang="ja-JP" sz="2400" dirty="0">
              <a:solidFill>
                <a:schemeClr val="tx1"/>
              </a:solidFill>
            </a:endParaRPr>
          </a:p>
          <a:p>
            <a:pPr>
              <a:spcBef>
                <a:spcPts val="600"/>
              </a:spcBef>
            </a:pPr>
            <a:r>
              <a:rPr lang="en-US" altLang="ja-JP" sz="2400" dirty="0">
                <a:solidFill>
                  <a:schemeClr val="tx1"/>
                </a:solidFill>
              </a:rPr>
              <a:t>OPAC</a:t>
            </a:r>
            <a:r>
              <a:rPr lang="ja-JP" altLang="en-US" sz="2400" dirty="0">
                <a:solidFill>
                  <a:schemeClr val="tx1"/>
                </a:solidFill>
              </a:rPr>
              <a:t>（立教大学図書館蔵書</a:t>
            </a:r>
            <a:r>
              <a:rPr lang="ja-JP" altLang="en-US" sz="2400">
                <a:solidFill>
                  <a:schemeClr val="tx1"/>
                </a:solidFill>
              </a:rPr>
              <a:t>目録）</a:t>
            </a:r>
            <a:endParaRPr lang="en-US" altLang="ja-JP" sz="2400" dirty="0">
              <a:solidFill>
                <a:schemeClr val="tx1"/>
              </a:solidFill>
            </a:endParaRPr>
          </a:p>
          <a:p>
            <a:pPr>
              <a:spcBef>
                <a:spcPts val="600"/>
              </a:spcBef>
            </a:pPr>
            <a:r>
              <a:rPr lang="en-US" altLang="ja-JP" sz="2400" dirty="0" err="1">
                <a:solidFill>
                  <a:schemeClr val="tx1"/>
                </a:solidFill>
              </a:rPr>
              <a:t>CiNii</a:t>
            </a:r>
            <a:r>
              <a:rPr lang="en-US" altLang="ja-JP" sz="2400" dirty="0">
                <a:solidFill>
                  <a:schemeClr val="tx1"/>
                </a:solidFill>
              </a:rPr>
              <a:t> Articles</a:t>
            </a:r>
          </a:p>
          <a:p>
            <a:pPr>
              <a:spcBef>
                <a:spcPts val="600"/>
              </a:spcBef>
            </a:pPr>
            <a:r>
              <a:rPr lang="en-US" altLang="ja-JP" sz="2400" dirty="0">
                <a:solidFill>
                  <a:schemeClr val="tx1"/>
                </a:solidFill>
              </a:rPr>
              <a:t>J-STAGE</a:t>
            </a:r>
          </a:p>
          <a:p>
            <a:pPr>
              <a:spcBef>
                <a:spcPts val="600"/>
              </a:spcBef>
            </a:pPr>
            <a:r>
              <a:rPr lang="en-US" altLang="ja-JP" sz="2400" dirty="0">
                <a:solidFill>
                  <a:schemeClr val="tx1"/>
                </a:solidFill>
              </a:rPr>
              <a:t>Google Scholar</a:t>
            </a:r>
          </a:p>
          <a:p>
            <a:pPr>
              <a:spcBef>
                <a:spcPts val="600"/>
              </a:spcBef>
            </a:pPr>
            <a:r>
              <a:rPr lang="en-US" altLang="ja-JP" sz="2400" dirty="0">
                <a:solidFill>
                  <a:schemeClr val="tx1"/>
                </a:solidFill>
              </a:rPr>
              <a:t>Science Direct</a:t>
            </a:r>
            <a:endParaRPr lang="ja-JP" altLang="en-US" sz="2400" dirty="0">
              <a:solidFill>
                <a:schemeClr val="tx1"/>
              </a:solidFill>
            </a:endParaRPr>
          </a:p>
          <a:p>
            <a:pPr>
              <a:spcBef>
                <a:spcPts val="600"/>
              </a:spcBef>
            </a:pPr>
            <a:endParaRPr kumimoji="1" lang="ja-JP" altLang="en-US" sz="2400" dirty="0"/>
          </a:p>
        </p:txBody>
      </p:sp>
      <p:sp>
        <p:nvSpPr>
          <p:cNvPr id="2" name="タイトル 1"/>
          <p:cNvSpPr>
            <a:spLocks noGrp="1"/>
          </p:cNvSpPr>
          <p:nvPr>
            <p:ph type="title"/>
          </p:nvPr>
        </p:nvSpPr>
        <p:spPr>
          <a:xfrm>
            <a:off x="251520" y="188640"/>
            <a:ext cx="8568952" cy="792088"/>
          </a:xfrm>
        </p:spPr>
        <p:txBody>
          <a:bodyPr>
            <a:normAutofit/>
          </a:bodyPr>
          <a:lstStyle/>
          <a:p>
            <a:r>
              <a:rPr lang="en-US" altLang="ja-JP" sz="3600" u="sng" dirty="0"/>
              <a:t>4. </a:t>
            </a:r>
            <a:r>
              <a:rPr lang="ja-JP" altLang="en-US" sz="3600" u="sng" dirty="0"/>
              <a:t>資料の探し方</a:t>
            </a:r>
            <a:endParaRPr kumimoji="1" lang="ja-JP" altLang="en-US" sz="2700" dirty="0">
              <a:solidFill>
                <a:schemeClr val="tx1"/>
              </a:solidFill>
            </a:endParaRPr>
          </a:p>
        </p:txBody>
      </p:sp>
      <p:sp>
        <p:nvSpPr>
          <p:cNvPr id="9" name="テキスト ボックス 8"/>
          <p:cNvSpPr txBox="1"/>
          <p:nvPr/>
        </p:nvSpPr>
        <p:spPr>
          <a:xfrm>
            <a:off x="467544" y="1052736"/>
            <a:ext cx="8219256" cy="830997"/>
          </a:xfrm>
          <a:prstGeom prst="rect">
            <a:avLst/>
          </a:prstGeom>
          <a:noFill/>
        </p:spPr>
        <p:txBody>
          <a:bodyPr wrap="square" rtlCol="0">
            <a:spAutoFit/>
          </a:bodyPr>
          <a:lstStyle/>
          <a:p>
            <a:pPr algn="ctr"/>
            <a:r>
              <a:rPr lang="ja-JP" altLang="en-US" sz="2400" dirty="0"/>
              <a:t>テーマの設定・絞り込み、仮説の検証のために</a:t>
            </a:r>
            <a:br>
              <a:rPr lang="en-US" altLang="ja-JP" sz="2400" dirty="0"/>
            </a:br>
            <a:r>
              <a:rPr lang="ja-JP" altLang="en-US" sz="2400" dirty="0"/>
              <a:t>文献・資料を探しましょう。</a:t>
            </a:r>
            <a:endParaRPr kumimoji="1" lang="ja-JP" altLang="en-US" sz="2400" dirty="0"/>
          </a:p>
        </p:txBody>
      </p:sp>
      <p:sp>
        <p:nvSpPr>
          <p:cNvPr id="3" name="スライド番号プレースホルダー 2"/>
          <p:cNvSpPr>
            <a:spLocks noGrp="1"/>
          </p:cNvSpPr>
          <p:nvPr>
            <p:ph type="sldNum" sz="quarter" idx="12"/>
          </p:nvPr>
        </p:nvSpPr>
        <p:spPr/>
        <p:txBody>
          <a:bodyPr/>
          <a:lstStyle/>
          <a:p>
            <a:fld id="{7BBC2F71-0BC9-4691-848C-353F74D45889}" type="slidenum">
              <a:rPr kumimoji="1" lang="ja-JP" altLang="en-US" smtClean="0"/>
              <a:t>13</a:t>
            </a:fld>
            <a:endParaRPr kumimoji="1" lang="ja-JP" altLang="en-US"/>
          </a:p>
        </p:txBody>
      </p:sp>
    </p:spTree>
    <p:extLst>
      <p:ext uri="{BB962C8B-B14F-4D97-AF65-F5344CB8AC3E}">
        <p14:creationId xmlns:p14="http://schemas.microsoft.com/office/powerpoint/2010/main" val="40188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A2362E-D1F4-4B4A-BB2C-A48F11B8B158}"/>
              </a:ext>
            </a:extLst>
          </p:cNvPr>
          <p:cNvSpPr>
            <a:spLocks noGrp="1"/>
          </p:cNvSpPr>
          <p:nvPr>
            <p:ph type="title"/>
          </p:nvPr>
        </p:nvSpPr>
        <p:spPr/>
        <p:txBody>
          <a:bodyPr/>
          <a:lstStyle/>
          <a:p>
            <a:r>
              <a:rPr lang="ja-JP" altLang="en-US" u="sng"/>
              <a:t>さまざまな分野に役立つサイト</a:t>
            </a:r>
            <a:endParaRPr kumimoji="1" lang="ja-JP" altLang="en-US" u="sng"/>
          </a:p>
        </p:txBody>
      </p:sp>
      <p:sp>
        <p:nvSpPr>
          <p:cNvPr id="5" name="スライド番号プレースホルダー 4">
            <a:extLst>
              <a:ext uri="{FF2B5EF4-FFF2-40B4-BE49-F238E27FC236}">
                <a16:creationId xmlns:a16="http://schemas.microsoft.com/office/drawing/2014/main" id="{8A6AA9C5-E2AA-0445-816D-079B40C3FEE3}"/>
              </a:ext>
            </a:extLst>
          </p:cNvPr>
          <p:cNvSpPr>
            <a:spLocks noGrp="1"/>
          </p:cNvSpPr>
          <p:nvPr>
            <p:ph type="sldNum" sz="quarter" idx="12"/>
          </p:nvPr>
        </p:nvSpPr>
        <p:spPr/>
        <p:txBody>
          <a:bodyPr/>
          <a:lstStyle/>
          <a:p>
            <a:fld id="{7BBC2F71-0BC9-4691-848C-353F74D45889}" type="slidenum">
              <a:rPr kumimoji="1" lang="ja-JP" altLang="en-US" smtClean="0"/>
              <a:t>14</a:t>
            </a:fld>
            <a:endParaRPr kumimoji="1" lang="ja-JP" altLang="en-US"/>
          </a:p>
        </p:txBody>
      </p:sp>
      <p:sp>
        <p:nvSpPr>
          <p:cNvPr id="9" name="コンテンツ プレースホルダー 8">
            <a:extLst>
              <a:ext uri="{FF2B5EF4-FFF2-40B4-BE49-F238E27FC236}">
                <a16:creationId xmlns:a16="http://schemas.microsoft.com/office/drawing/2014/main" id="{D1B5CD8C-2306-D44E-A455-DCB1DC5C8AF4}"/>
              </a:ext>
            </a:extLst>
          </p:cNvPr>
          <p:cNvSpPr>
            <a:spLocks noGrp="1"/>
          </p:cNvSpPr>
          <p:nvPr>
            <p:ph sz="quarter" idx="1"/>
          </p:nvPr>
        </p:nvSpPr>
        <p:spPr>
          <a:xfrm>
            <a:off x="251520" y="1628800"/>
            <a:ext cx="8435280" cy="4581500"/>
          </a:xfrm>
        </p:spPr>
        <p:txBody>
          <a:bodyPr>
            <a:normAutofit lnSpcReduction="10000"/>
          </a:bodyPr>
          <a:lstStyle/>
          <a:p>
            <a:r>
              <a:rPr kumimoji="1" lang="ja-JP" altLang="en-US" sz="1800" b="1"/>
              <a:t>新書マップ</a:t>
            </a:r>
            <a:r>
              <a:rPr kumimoji="1" lang="ja-JP" altLang="en-US" sz="1800"/>
              <a:t>・・・分野別に整理してくれる。表示は実際の書棚に新著が並ぶ。</a:t>
            </a:r>
            <a:endParaRPr kumimoji="1" lang="en-US" altLang="ja-JP" sz="1800" dirty="0"/>
          </a:p>
          <a:p>
            <a:r>
              <a:rPr lang="en-US" altLang="ja-JP" sz="1800" b="1" dirty="0" err="1"/>
              <a:t>Webcat</a:t>
            </a:r>
            <a:r>
              <a:rPr lang="en-US" altLang="ja-JP" sz="1800" b="1" dirty="0"/>
              <a:t> Plus</a:t>
            </a:r>
            <a:r>
              <a:rPr lang="ja-JP" altLang="en-US" sz="1800"/>
              <a:t>・・・国立情報学研究所のサービス。「連想検索」と「一致検索」の両方から検索でき、曖昧な記憶や断片的キーワードをもとに、関連図書を探し出すことができる。</a:t>
            </a:r>
            <a:endParaRPr kumimoji="1" lang="en-US" altLang="ja-JP" sz="1800" dirty="0"/>
          </a:p>
          <a:p>
            <a:r>
              <a:rPr lang="ja-JP" altLang="en-US" sz="1800" b="1"/>
              <a:t>国文学研究資料館</a:t>
            </a:r>
            <a:r>
              <a:rPr lang="ja-JP" altLang="en-US" sz="1800"/>
              <a:t>・・・国文学関係の論文や古書類などを総合的に検索できる。雑誌論文検索の必須データベース「国文学論文目録データベース」がある。</a:t>
            </a:r>
            <a:endParaRPr lang="en-US" altLang="ja-JP" sz="1800" dirty="0"/>
          </a:p>
          <a:p>
            <a:r>
              <a:rPr lang="ja-JP" altLang="en-US" sz="1800" b="1"/>
              <a:t>国立古文書館</a:t>
            </a:r>
            <a:r>
              <a:rPr lang="ja-JP" altLang="en-US" sz="1800"/>
              <a:t>・・・「デジタルアーカイブ」と「アジア歴史資料センター」とがある。近現代史研究に役立つ。</a:t>
            </a:r>
            <a:endParaRPr lang="en-US" altLang="ja-JP" sz="1800" dirty="0"/>
          </a:p>
          <a:p>
            <a:r>
              <a:rPr lang="ja-JP" altLang="en-US" sz="1800" b="1"/>
              <a:t>日本の古本屋</a:t>
            </a:r>
            <a:r>
              <a:rPr lang="ja-JP" altLang="en-US" sz="1800"/>
              <a:t>・・・全国古書籍商組合連合会が運営するサイト。少し専門的な古書籍を探すには、こういうところを利用するのも良い。</a:t>
            </a:r>
            <a:endParaRPr lang="en-US" altLang="ja-JP" sz="1800" dirty="0"/>
          </a:p>
          <a:p>
            <a:r>
              <a:rPr lang="ja-JP" altLang="en-US" sz="1800" b="1"/>
              <a:t>科学技術総合リンクセンターｊ</a:t>
            </a:r>
            <a:r>
              <a:rPr lang="en-US" altLang="ja-JP" sz="1800" b="1" dirty="0"/>
              <a:t>−GLOBAL</a:t>
            </a:r>
            <a:r>
              <a:rPr lang="ja-JP" altLang="en-US" sz="1800"/>
              <a:t>・・・科学技術関連の総合的情報リンクのサイト。</a:t>
            </a:r>
            <a:endParaRPr lang="en-US" altLang="ja-JP" sz="1800" dirty="0"/>
          </a:p>
          <a:p>
            <a:r>
              <a:rPr lang="ja-JP" altLang="en-US" sz="1800" b="1"/>
              <a:t>研究開発支援総合ディレクトリ</a:t>
            </a:r>
            <a:r>
              <a:rPr lang="en-US" altLang="ja-JP" sz="1800" b="1" dirty="0" err="1"/>
              <a:t>ReaD</a:t>
            </a:r>
            <a:r>
              <a:rPr lang="ja-JP" altLang="en-US" sz="1800"/>
              <a:t> ・・・研究者情報サイト。特定の研究者の情報を探すのに使いやすい。</a:t>
            </a:r>
            <a:endParaRPr lang="en-US" altLang="ja-JP" sz="1800" dirty="0"/>
          </a:p>
          <a:p>
            <a:r>
              <a:rPr lang="ja-JP" altLang="en-US" sz="1800" b="1"/>
              <a:t>国会図書館サーチ・・・</a:t>
            </a:r>
            <a:r>
              <a:rPr lang="ja-JP" altLang="en-US" sz="1800"/>
              <a:t>多様な情報を総合的に検索できるサービス</a:t>
            </a:r>
            <a:r>
              <a:rPr lang="ja-JP" altLang="en-US" sz="1800" b="1"/>
              <a:t>。</a:t>
            </a:r>
            <a:endParaRPr lang="en-US" altLang="ja-JP" sz="1800" b="1" dirty="0"/>
          </a:p>
          <a:p>
            <a:pPr marL="0" indent="0">
              <a:buNone/>
            </a:pPr>
            <a:endParaRPr kumimoji="1" lang="ja-JP" altLang="en-US" sz="1800"/>
          </a:p>
        </p:txBody>
      </p:sp>
      <p:sp>
        <p:nvSpPr>
          <p:cNvPr id="6" name="タイトル 1"/>
          <p:cNvSpPr txBox="1">
            <a:spLocks/>
          </p:cNvSpPr>
          <p:nvPr/>
        </p:nvSpPr>
        <p:spPr>
          <a:xfrm>
            <a:off x="284921" y="207492"/>
            <a:ext cx="8568952" cy="504056"/>
          </a:xfrm>
          <a:prstGeom prst="rect">
            <a:avLst/>
          </a:prstGeom>
        </p:spPr>
        <p:txBody>
          <a:bodyPr bIns="91440" anchor="b" anchorCtr="0">
            <a:normAutofit fontScale="7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3600" dirty="0">
                <a:solidFill>
                  <a:srgbClr val="00B050"/>
                </a:solidFill>
                <a:latin typeface="+mj-ea"/>
              </a:rPr>
              <a:t>4. </a:t>
            </a:r>
            <a:r>
              <a:rPr lang="ja-JP" altLang="en-US" sz="3600" dirty="0">
                <a:solidFill>
                  <a:srgbClr val="00B050"/>
                </a:solidFill>
                <a:latin typeface="+mj-ea"/>
              </a:rPr>
              <a:t>資料</a:t>
            </a:r>
            <a:r>
              <a:rPr lang="ja-JP" altLang="en-US" sz="3600">
                <a:solidFill>
                  <a:srgbClr val="00B050"/>
                </a:solidFill>
              </a:rPr>
              <a:t>の探し方</a:t>
            </a:r>
            <a:r>
              <a:rPr lang="ja-JP" altLang="en-US" sz="2600">
                <a:solidFill>
                  <a:srgbClr val="00B050"/>
                </a:solidFill>
              </a:rPr>
              <a:t>（２）</a:t>
            </a:r>
            <a:endParaRPr lang="ja-JP" altLang="en-US" sz="2600" dirty="0">
              <a:solidFill>
                <a:srgbClr val="00B050"/>
              </a:solidFill>
            </a:endParaRPr>
          </a:p>
        </p:txBody>
      </p:sp>
    </p:spTree>
    <p:extLst>
      <p:ext uri="{BB962C8B-B14F-4D97-AF65-F5344CB8AC3E}">
        <p14:creationId xmlns:p14="http://schemas.microsoft.com/office/powerpoint/2010/main" val="10685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3"/>
          <a:srcRect t="12751"/>
          <a:stretch/>
        </p:blipFill>
        <p:spPr>
          <a:xfrm>
            <a:off x="331155" y="2919235"/>
            <a:ext cx="8461058" cy="3246069"/>
          </a:xfrm>
          <a:prstGeom prst="rect">
            <a:avLst/>
          </a:prstGeom>
        </p:spPr>
      </p:pic>
      <p:sp>
        <p:nvSpPr>
          <p:cNvPr id="6" name="タイトル 5"/>
          <p:cNvSpPr>
            <a:spLocks noGrp="1"/>
          </p:cNvSpPr>
          <p:nvPr>
            <p:ph type="title"/>
          </p:nvPr>
        </p:nvSpPr>
        <p:spPr>
          <a:xfrm>
            <a:off x="446912" y="533913"/>
            <a:ext cx="7762056" cy="792088"/>
          </a:xfrm>
        </p:spPr>
        <p:txBody>
          <a:bodyPr>
            <a:normAutofit/>
          </a:bodyPr>
          <a:lstStyle/>
          <a:p>
            <a:r>
              <a:rPr kumimoji="1" lang="ja-JP" altLang="en-US" u="sng" dirty="0"/>
              <a:t>図書・雑誌論文の検索</a:t>
            </a:r>
          </a:p>
        </p:txBody>
      </p:sp>
      <p:sp>
        <p:nvSpPr>
          <p:cNvPr id="7" name="円/楕円 6"/>
          <p:cNvSpPr/>
          <p:nvPr/>
        </p:nvSpPr>
        <p:spPr>
          <a:xfrm>
            <a:off x="611560" y="4653136"/>
            <a:ext cx="3168352" cy="474774"/>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18653" y="1326001"/>
            <a:ext cx="8373560" cy="1569660"/>
          </a:xfrm>
          <a:prstGeom prst="rect">
            <a:avLst/>
          </a:prstGeom>
          <a:noFill/>
        </p:spPr>
        <p:txBody>
          <a:bodyPr wrap="square" rtlCol="0">
            <a:spAutoFit/>
          </a:bodyPr>
          <a:lstStyle/>
          <a:p>
            <a:r>
              <a:rPr kumimoji="1" lang="en-US" altLang="ja-JP" sz="2400" b="1" dirty="0">
                <a:solidFill>
                  <a:srgbClr val="FF0000"/>
                </a:solidFill>
              </a:rPr>
              <a:t>OPAC</a:t>
            </a:r>
            <a:r>
              <a:rPr kumimoji="1" lang="ja-JP" altLang="en-US" sz="2400" dirty="0"/>
              <a:t>：立教大学所蔵の書籍・雑誌検索</a:t>
            </a:r>
            <a:endParaRPr kumimoji="1" lang="en-US" altLang="ja-JP" sz="2400" dirty="0"/>
          </a:p>
          <a:p>
            <a:r>
              <a:rPr kumimoji="1" lang="en-US" altLang="ja-JP" sz="2400" b="1" dirty="0" err="1">
                <a:solidFill>
                  <a:srgbClr val="0070C0"/>
                </a:solidFill>
              </a:rPr>
              <a:t>CiNii</a:t>
            </a:r>
            <a:r>
              <a:rPr kumimoji="1" lang="en-US" altLang="ja-JP" sz="2400" b="1" dirty="0">
                <a:solidFill>
                  <a:srgbClr val="0070C0"/>
                </a:solidFill>
              </a:rPr>
              <a:t> Articles</a:t>
            </a:r>
            <a:r>
              <a:rPr kumimoji="1" lang="ja-JP" altLang="en-US" sz="2400" dirty="0"/>
              <a:t>：学術論文情報の検索</a:t>
            </a:r>
            <a:endParaRPr kumimoji="1" lang="en-US" altLang="ja-JP" sz="2400" dirty="0"/>
          </a:p>
          <a:p>
            <a:r>
              <a:rPr lang="en-US" altLang="ja-JP" sz="2400" b="1" dirty="0" err="1">
                <a:solidFill>
                  <a:srgbClr val="00B050"/>
                </a:solidFill>
              </a:rPr>
              <a:t>CiNii</a:t>
            </a:r>
            <a:r>
              <a:rPr lang="en-US" altLang="ja-JP" sz="2400" b="1" dirty="0">
                <a:solidFill>
                  <a:srgbClr val="00B050"/>
                </a:solidFill>
              </a:rPr>
              <a:t> Books</a:t>
            </a:r>
            <a:r>
              <a:rPr lang="ja-JP" altLang="en-US" sz="2400" dirty="0"/>
              <a:t>：探している図書が、国内のどの大学図書館や</a:t>
            </a:r>
            <a:endParaRPr lang="en-US" altLang="ja-JP" sz="2400" dirty="0"/>
          </a:p>
          <a:p>
            <a:r>
              <a:rPr lang="en-US" altLang="ja-JP" sz="2400" dirty="0"/>
              <a:t>                           </a:t>
            </a:r>
            <a:r>
              <a:rPr lang="ja-JP" altLang="en-US" sz="2400" dirty="0"/>
              <a:t>研究機関に所蔵されているかを検索</a:t>
            </a:r>
            <a:endParaRPr lang="en-US" altLang="ja-JP" sz="2400" dirty="0"/>
          </a:p>
        </p:txBody>
      </p:sp>
      <p:sp>
        <p:nvSpPr>
          <p:cNvPr id="10" name="円/楕円 6"/>
          <p:cNvSpPr/>
          <p:nvPr/>
        </p:nvSpPr>
        <p:spPr>
          <a:xfrm>
            <a:off x="709656" y="5805264"/>
            <a:ext cx="1198048" cy="317489"/>
          </a:xfrm>
          <a:prstGeom prst="ellipse">
            <a:avLst/>
          </a:prstGeom>
          <a:noFill/>
          <a:ln w="38100" cmpd="sng">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6"/>
          <p:cNvSpPr/>
          <p:nvPr/>
        </p:nvSpPr>
        <p:spPr>
          <a:xfrm>
            <a:off x="2120358" y="5805265"/>
            <a:ext cx="1155498" cy="314942"/>
          </a:xfrm>
          <a:prstGeom prst="ellipse">
            <a:avLst/>
          </a:prstGeom>
          <a:noFill/>
          <a:ln w="381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20406" y="6186790"/>
            <a:ext cx="8082556" cy="338554"/>
          </a:xfrm>
          <a:prstGeom prst="rect">
            <a:avLst/>
          </a:prstGeom>
          <a:noFill/>
        </p:spPr>
        <p:txBody>
          <a:bodyPr wrap="square" rtlCol="0">
            <a:spAutoFit/>
          </a:bodyPr>
          <a:lstStyle/>
          <a:p>
            <a:pPr algn="ctr"/>
            <a:r>
              <a:rPr lang="ja-JP" altLang="en-US" sz="1600" dirty="0">
                <a:latin typeface="Century" panose="02040604050505020304" pitchFamily="18" charset="0"/>
                <a:ea typeface="ＭＳ 明朝" panose="02020609040205080304" pitchFamily="17" charset="-128"/>
              </a:rPr>
              <a:t>立教大学図書館トップページ（</a:t>
            </a:r>
            <a:r>
              <a:rPr lang="de-AT" altLang="ja-JP" sz="1600" dirty="0">
                <a:latin typeface="Century" panose="02040604050505020304" pitchFamily="18" charset="0"/>
                <a:ea typeface="ＭＳ 明朝" panose="02020609040205080304" pitchFamily="17" charset="-128"/>
              </a:rPr>
              <a:t>http://library.rikkyo.ac.jp/</a:t>
            </a:r>
            <a:r>
              <a:rPr lang="ja-JP" altLang="en-US" sz="1600">
                <a:latin typeface="Century" panose="02040604050505020304" pitchFamily="18" charset="0"/>
                <a:ea typeface="ＭＳ 明朝" panose="02020609040205080304" pitchFamily="17" charset="-128"/>
              </a:rPr>
              <a:t> </a:t>
            </a:r>
            <a:r>
              <a:rPr lang="en-US" altLang="ja-JP" sz="1600" dirty="0">
                <a:latin typeface="Century" panose="02040604050505020304" pitchFamily="18" charset="0"/>
                <a:ea typeface="ＭＳ 明朝" panose="02020609040205080304" pitchFamily="17" charset="-128"/>
              </a:rPr>
              <a:t>2021/7/1</a:t>
            </a:r>
            <a:r>
              <a:rPr lang="ja-JP" altLang="en-US" sz="1600">
                <a:latin typeface="Century" panose="02040604050505020304" pitchFamily="18" charset="0"/>
                <a:ea typeface="ＭＳ 明朝" panose="02020609040205080304" pitchFamily="17" charset="-128"/>
              </a:rPr>
              <a:t>閲覧</a:t>
            </a:r>
            <a:r>
              <a:rPr lang="ja-JP" altLang="en-US" sz="1600" dirty="0">
                <a:latin typeface="Century" panose="02040604050505020304" pitchFamily="18" charset="0"/>
                <a:ea typeface="ＭＳ 明朝" panose="02020609040205080304" pitchFamily="17" charset="-128"/>
              </a:rPr>
              <a:t>）を編集</a:t>
            </a:r>
            <a:endParaRPr kumimoji="1" lang="ja-JP" altLang="en-US" sz="1600" dirty="0">
              <a:latin typeface="Century" panose="02040604050505020304" pitchFamily="18" charset="0"/>
              <a:ea typeface="ＭＳ 明朝" panose="02020609040205080304" pitchFamily="17" charset="-128"/>
            </a:endParaRPr>
          </a:p>
        </p:txBody>
      </p:sp>
      <p:sp>
        <p:nvSpPr>
          <p:cNvPr id="5" name="スライド番号プレースホルダー 4"/>
          <p:cNvSpPr>
            <a:spLocks noGrp="1"/>
          </p:cNvSpPr>
          <p:nvPr>
            <p:ph type="sldNum" sz="quarter" idx="12"/>
          </p:nvPr>
        </p:nvSpPr>
        <p:spPr/>
        <p:txBody>
          <a:bodyPr/>
          <a:lstStyle/>
          <a:p>
            <a:fld id="{7BBC2F71-0BC9-4691-848C-353F74D45889}" type="slidenum">
              <a:rPr kumimoji="1" lang="ja-JP" altLang="en-US" smtClean="0"/>
              <a:t>15</a:t>
            </a:fld>
            <a:endParaRPr kumimoji="1" lang="ja-JP" altLang="en-US"/>
          </a:p>
        </p:txBody>
      </p:sp>
      <p:sp>
        <p:nvSpPr>
          <p:cNvPr id="12" name="タイトル 1"/>
          <p:cNvSpPr txBox="1">
            <a:spLocks/>
          </p:cNvSpPr>
          <p:nvPr/>
        </p:nvSpPr>
        <p:spPr>
          <a:xfrm>
            <a:off x="284921" y="207492"/>
            <a:ext cx="8568952" cy="504056"/>
          </a:xfrm>
          <a:prstGeom prst="rect">
            <a:avLst/>
          </a:prstGeom>
        </p:spPr>
        <p:txBody>
          <a:bodyPr bIns="91440" anchor="b" anchorCtr="0">
            <a:normAutofit fontScale="7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3600" dirty="0">
                <a:solidFill>
                  <a:srgbClr val="00B050"/>
                </a:solidFill>
                <a:latin typeface="+mj-ea"/>
              </a:rPr>
              <a:t>4. </a:t>
            </a:r>
            <a:r>
              <a:rPr lang="ja-JP" altLang="en-US" sz="3600" dirty="0">
                <a:solidFill>
                  <a:srgbClr val="00B050"/>
                </a:solidFill>
                <a:latin typeface="+mj-ea"/>
              </a:rPr>
              <a:t>資料</a:t>
            </a:r>
            <a:r>
              <a:rPr lang="ja-JP" altLang="en-US" sz="3600">
                <a:solidFill>
                  <a:srgbClr val="00B050"/>
                </a:solidFill>
              </a:rPr>
              <a:t>の探し方</a:t>
            </a:r>
            <a:r>
              <a:rPr lang="ja-JP" altLang="en-US" sz="2600">
                <a:solidFill>
                  <a:srgbClr val="00B050"/>
                </a:solidFill>
              </a:rPr>
              <a:t>（３）</a:t>
            </a:r>
            <a:endParaRPr lang="ja-JP" altLang="en-US" sz="2600" dirty="0">
              <a:solidFill>
                <a:srgbClr val="00B050"/>
              </a:solidFill>
            </a:endParaRPr>
          </a:p>
        </p:txBody>
      </p:sp>
    </p:spTree>
    <p:extLst>
      <p:ext uri="{BB962C8B-B14F-4D97-AF65-F5344CB8AC3E}">
        <p14:creationId xmlns:p14="http://schemas.microsoft.com/office/powerpoint/2010/main" val="1351193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608456"/>
            <a:ext cx="7772400" cy="868958"/>
          </a:xfrm>
        </p:spPr>
        <p:txBody>
          <a:bodyPr>
            <a:normAutofit/>
          </a:bodyPr>
          <a:lstStyle/>
          <a:p>
            <a:r>
              <a:rPr lang="ja-JP" altLang="en-US" u="sng" dirty="0"/>
              <a:t>新聞・雑誌記事の検索</a:t>
            </a:r>
            <a:endParaRPr kumimoji="1" lang="ja-JP" altLang="en-US" u="sng" dirty="0"/>
          </a:p>
        </p:txBody>
      </p:sp>
      <p:sp>
        <p:nvSpPr>
          <p:cNvPr id="5" name="コンテンツ プレースホルダー 4"/>
          <p:cNvSpPr>
            <a:spLocks noGrp="1"/>
          </p:cNvSpPr>
          <p:nvPr>
            <p:ph sz="quarter" idx="1"/>
          </p:nvPr>
        </p:nvSpPr>
        <p:spPr>
          <a:xfrm>
            <a:off x="539552" y="1700808"/>
            <a:ext cx="8060432" cy="1008112"/>
          </a:xfrm>
        </p:spPr>
        <p:txBody>
          <a:bodyPr>
            <a:normAutofit/>
          </a:bodyPr>
          <a:lstStyle/>
          <a:p>
            <a:r>
              <a:rPr kumimoji="1" lang="ja-JP" altLang="en-US" dirty="0"/>
              <a:t>オンラインデータベースから各種新聞・雑誌記事データベースへアクセスできます。</a:t>
            </a:r>
            <a:endParaRPr lang="en-US" altLang="ja-JP" dirty="0"/>
          </a:p>
        </p:txBody>
      </p:sp>
      <p:pic>
        <p:nvPicPr>
          <p:cNvPr id="6" name="図 5"/>
          <p:cNvPicPr>
            <a:picLocks noChangeAspect="1"/>
          </p:cNvPicPr>
          <p:nvPr/>
        </p:nvPicPr>
        <p:blipFill rotWithShape="1">
          <a:blip r:embed="rId3"/>
          <a:srcRect t="11703"/>
          <a:stretch/>
        </p:blipFill>
        <p:spPr>
          <a:xfrm>
            <a:off x="674995" y="2780928"/>
            <a:ext cx="7789545" cy="3024336"/>
          </a:xfrm>
          <a:prstGeom prst="rect">
            <a:avLst/>
          </a:prstGeom>
        </p:spPr>
      </p:pic>
      <p:sp>
        <p:nvSpPr>
          <p:cNvPr id="7" name="円/楕円 6"/>
          <p:cNvSpPr/>
          <p:nvPr/>
        </p:nvSpPr>
        <p:spPr>
          <a:xfrm>
            <a:off x="909482" y="5229200"/>
            <a:ext cx="1922512" cy="360040"/>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28489" y="5830762"/>
            <a:ext cx="8082556" cy="338554"/>
          </a:xfrm>
          <a:prstGeom prst="rect">
            <a:avLst/>
          </a:prstGeom>
          <a:noFill/>
        </p:spPr>
        <p:txBody>
          <a:bodyPr wrap="square" rtlCol="0">
            <a:spAutoFit/>
          </a:bodyPr>
          <a:lstStyle/>
          <a:p>
            <a:pPr algn="ctr"/>
            <a:r>
              <a:rPr lang="ja-JP" altLang="en-US" sz="1600" dirty="0">
                <a:latin typeface="Century" panose="02040604050505020304" pitchFamily="18" charset="0"/>
                <a:ea typeface="ＭＳ 明朝" panose="02020609040205080304" pitchFamily="17" charset="-128"/>
              </a:rPr>
              <a:t>立教大学図書館トップページ（</a:t>
            </a:r>
            <a:r>
              <a:rPr lang="de-AT" altLang="ja-JP" sz="1600" dirty="0">
                <a:latin typeface="Century" panose="02040604050505020304" pitchFamily="18" charset="0"/>
                <a:ea typeface="ＭＳ 明朝" panose="02020609040205080304" pitchFamily="17" charset="-128"/>
              </a:rPr>
              <a:t>http://library.rikkyo.ac.jp/</a:t>
            </a:r>
            <a:r>
              <a:rPr lang="ja-JP" altLang="en-US" sz="1600">
                <a:latin typeface="Century" panose="02040604050505020304" pitchFamily="18" charset="0"/>
                <a:ea typeface="ＭＳ 明朝" panose="02020609040205080304" pitchFamily="17" charset="-128"/>
              </a:rPr>
              <a:t> </a:t>
            </a:r>
            <a:r>
              <a:rPr lang="en-US" altLang="ja-JP" sz="1600" dirty="0">
                <a:latin typeface="Century" panose="02040604050505020304" pitchFamily="18" charset="0"/>
                <a:ea typeface="ＭＳ 明朝" panose="02020609040205080304" pitchFamily="17" charset="-128"/>
              </a:rPr>
              <a:t>2021/7/1</a:t>
            </a:r>
            <a:r>
              <a:rPr lang="ja-JP" altLang="en-US" sz="1600">
                <a:latin typeface="Century" panose="02040604050505020304" pitchFamily="18" charset="0"/>
                <a:ea typeface="ＭＳ 明朝" panose="02020609040205080304" pitchFamily="17" charset="-128"/>
              </a:rPr>
              <a:t>閲覧</a:t>
            </a:r>
            <a:r>
              <a:rPr lang="ja-JP" altLang="en-US" sz="1600" dirty="0">
                <a:latin typeface="Century" panose="02040604050505020304" pitchFamily="18" charset="0"/>
                <a:ea typeface="ＭＳ 明朝" panose="02020609040205080304" pitchFamily="17" charset="-128"/>
              </a:rPr>
              <a:t>）を編集</a:t>
            </a:r>
            <a:endParaRPr kumimoji="1" lang="ja-JP" altLang="en-US" sz="1600" dirty="0">
              <a:latin typeface="Century" panose="02040604050505020304" pitchFamily="18" charset="0"/>
              <a:ea typeface="ＭＳ 明朝" panose="02020609040205080304" pitchFamily="17" charset="-128"/>
            </a:endParaRPr>
          </a:p>
        </p:txBody>
      </p:sp>
      <p:sp>
        <p:nvSpPr>
          <p:cNvPr id="3" name="スライド番号プレースホルダー 2"/>
          <p:cNvSpPr>
            <a:spLocks noGrp="1"/>
          </p:cNvSpPr>
          <p:nvPr>
            <p:ph type="sldNum" sz="quarter" idx="12"/>
          </p:nvPr>
        </p:nvSpPr>
        <p:spPr/>
        <p:txBody>
          <a:bodyPr/>
          <a:lstStyle/>
          <a:p>
            <a:fld id="{7BBC2F71-0BC9-4691-848C-353F74D45889}" type="slidenum">
              <a:rPr kumimoji="1" lang="ja-JP" altLang="en-US" smtClean="0"/>
              <a:t>16</a:t>
            </a:fld>
            <a:endParaRPr kumimoji="1" lang="ja-JP" altLang="en-US"/>
          </a:p>
        </p:txBody>
      </p:sp>
      <p:sp>
        <p:nvSpPr>
          <p:cNvPr id="8" name="タイトル 1"/>
          <p:cNvSpPr txBox="1">
            <a:spLocks/>
          </p:cNvSpPr>
          <p:nvPr/>
        </p:nvSpPr>
        <p:spPr>
          <a:xfrm>
            <a:off x="284921" y="207492"/>
            <a:ext cx="8568952" cy="504056"/>
          </a:xfrm>
          <a:prstGeom prst="rect">
            <a:avLst/>
          </a:prstGeom>
        </p:spPr>
        <p:txBody>
          <a:bodyPr bIns="91440" anchor="b" anchorCtr="0">
            <a:normAutofit fontScale="7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3600" dirty="0">
                <a:solidFill>
                  <a:srgbClr val="00B050"/>
                </a:solidFill>
                <a:latin typeface="+mj-ea"/>
              </a:rPr>
              <a:t>4. </a:t>
            </a:r>
            <a:r>
              <a:rPr lang="ja-JP" altLang="en-US" sz="3600" dirty="0">
                <a:solidFill>
                  <a:srgbClr val="00B050"/>
                </a:solidFill>
                <a:latin typeface="+mj-ea"/>
              </a:rPr>
              <a:t>資料</a:t>
            </a:r>
            <a:r>
              <a:rPr lang="ja-JP" altLang="en-US" sz="3600">
                <a:solidFill>
                  <a:srgbClr val="00B050"/>
                </a:solidFill>
              </a:rPr>
              <a:t>の探し方</a:t>
            </a:r>
            <a:r>
              <a:rPr lang="ja-JP" altLang="en-US" sz="2600">
                <a:solidFill>
                  <a:srgbClr val="00B050"/>
                </a:solidFill>
              </a:rPr>
              <a:t>（４）</a:t>
            </a:r>
            <a:endParaRPr lang="ja-JP" altLang="en-US" sz="2600" dirty="0">
              <a:solidFill>
                <a:srgbClr val="00B050"/>
              </a:solidFill>
            </a:endParaRPr>
          </a:p>
        </p:txBody>
      </p:sp>
    </p:spTree>
    <p:extLst>
      <p:ext uri="{BB962C8B-B14F-4D97-AF65-F5344CB8AC3E}">
        <p14:creationId xmlns:p14="http://schemas.microsoft.com/office/powerpoint/2010/main" val="949331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635350" y="501289"/>
            <a:ext cx="7762056" cy="792088"/>
          </a:xfrm>
        </p:spPr>
        <p:txBody>
          <a:bodyPr>
            <a:normAutofit fontScale="90000"/>
          </a:bodyPr>
          <a:lstStyle/>
          <a:p>
            <a:r>
              <a:rPr lang="ja-JP" altLang="en-US" u="sng" dirty="0"/>
              <a:t>学外からデータベースを利用する</a:t>
            </a:r>
            <a:endParaRPr kumimoji="1" lang="ja-JP" altLang="en-US" u="sng" dirty="0"/>
          </a:p>
        </p:txBody>
      </p:sp>
      <p:sp>
        <p:nvSpPr>
          <p:cNvPr id="2" name="テキスト ボックス 1"/>
          <p:cNvSpPr txBox="1"/>
          <p:nvPr/>
        </p:nvSpPr>
        <p:spPr>
          <a:xfrm>
            <a:off x="513443" y="1278362"/>
            <a:ext cx="8373560" cy="1569660"/>
          </a:xfrm>
          <a:prstGeom prst="rect">
            <a:avLst/>
          </a:prstGeom>
          <a:noFill/>
        </p:spPr>
        <p:txBody>
          <a:bodyPr wrap="square" rtlCol="0">
            <a:spAutoFit/>
          </a:bodyPr>
          <a:lstStyle/>
          <a:p>
            <a:r>
              <a:rPr lang="ja-JP" altLang="en-US" sz="2400" dirty="0"/>
              <a:t>立教大学が契約しているデータベースには、</a:t>
            </a:r>
            <a:endParaRPr lang="en-US" altLang="ja-JP" sz="2400" dirty="0"/>
          </a:p>
          <a:p>
            <a:r>
              <a:rPr lang="ja-JP" altLang="en-US" sz="2400" dirty="0"/>
              <a:t>学外からリモートで利用できるものがあります。</a:t>
            </a:r>
            <a:endParaRPr lang="en-US" altLang="ja-JP" sz="2400" dirty="0"/>
          </a:p>
          <a:p>
            <a:r>
              <a:rPr lang="ja-JP" altLang="en-US" sz="2400" dirty="0"/>
              <a:t>以下のページを参考に</a:t>
            </a:r>
            <a:r>
              <a:rPr lang="ja-JP" altLang="en-US" sz="2400" dirty="0">
                <a:solidFill>
                  <a:srgbClr val="FF0000"/>
                </a:solidFill>
              </a:rPr>
              <a:t>プロキシ設定</a:t>
            </a:r>
            <a:r>
              <a:rPr lang="ja-JP" altLang="en-US" sz="2400" dirty="0"/>
              <a:t>を行なってから</a:t>
            </a:r>
            <a:br>
              <a:rPr lang="en-US" altLang="ja-JP" sz="2400" dirty="0"/>
            </a:br>
            <a:r>
              <a:rPr lang="ja-JP" altLang="en-US" sz="2400" dirty="0"/>
              <a:t>ご利用ください。</a:t>
            </a:r>
            <a:endParaRPr lang="en-US" altLang="ja-JP" sz="2400" dirty="0"/>
          </a:p>
        </p:txBody>
      </p:sp>
      <p:sp>
        <p:nvSpPr>
          <p:cNvPr id="3" name="テキスト ボックス 2"/>
          <p:cNvSpPr txBox="1"/>
          <p:nvPr/>
        </p:nvSpPr>
        <p:spPr>
          <a:xfrm>
            <a:off x="520406" y="6186790"/>
            <a:ext cx="8082556" cy="584775"/>
          </a:xfrm>
          <a:prstGeom prst="rect">
            <a:avLst/>
          </a:prstGeom>
          <a:noFill/>
        </p:spPr>
        <p:txBody>
          <a:bodyPr wrap="square" rtlCol="0">
            <a:spAutoFit/>
          </a:bodyPr>
          <a:lstStyle/>
          <a:p>
            <a:pPr algn="ctr"/>
            <a:r>
              <a:rPr lang="en-US" altLang="ja-JP" sz="1600" dirty="0">
                <a:latin typeface="Century" panose="02040604050505020304" pitchFamily="18" charset="0"/>
                <a:ea typeface="ＭＳ 明朝" panose="02020609040205080304" pitchFamily="17" charset="-128"/>
              </a:rPr>
              <a:t>RIKKYO SPIRIT</a:t>
            </a:r>
            <a:r>
              <a:rPr lang="ja-JP" altLang="en-US" sz="1600">
                <a:latin typeface="Century" panose="02040604050505020304" pitchFamily="18" charset="0"/>
                <a:ea typeface="ＭＳ 明朝" panose="02020609040205080304" pitchFamily="17" charset="-128"/>
              </a:rPr>
              <a:t>（</a:t>
            </a:r>
            <a:r>
              <a:rPr lang="en" altLang="ja-JP" sz="1600" dirty="0">
                <a:latin typeface="Century" panose="02040604050505020304" pitchFamily="18" charset="0"/>
                <a:ea typeface="ＭＳ 明朝" panose="02020609040205080304" pitchFamily="17" charset="-128"/>
              </a:rPr>
              <a:t>https://spirit.rikkyo.ac.jp/mc/network/intra/SitePages/013.aspx </a:t>
            </a:r>
            <a:r>
              <a:rPr lang="en-US" altLang="ja-JP" sz="1600" dirty="0">
                <a:latin typeface="Century" panose="02040604050505020304" pitchFamily="18" charset="0"/>
                <a:ea typeface="ＭＳ 明朝" panose="02020609040205080304" pitchFamily="17" charset="-128"/>
              </a:rPr>
              <a:t>2021/7/1</a:t>
            </a:r>
            <a:r>
              <a:rPr lang="ja-JP" altLang="en-US" sz="1600">
                <a:latin typeface="Century" panose="02040604050505020304" pitchFamily="18" charset="0"/>
                <a:ea typeface="ＭＳ 明朝" panose="02020609040205080304" pitchFamily="17" charset="-128"/>
              </a:rPr>
              <a:t>閲覧）</a:t>
            </a:r>
            <a:endParaRPr kumimoji="1" lang="ja-JP" altLang="en-US" sz="1600" dirty="0">
              <a:latin typeface="Century" panose="02040604050505020304" pitchFamily="18" charset="0"/>
              <a:ea typeface="ＭＳ 明朝" panose="02020609040205080304" pitchFamily="17" charset="-128"/>
            </a:endParaRPr>
          </a:p>
        </p:txBody>
      </p:sp>
      <p:sp>
        <p:nvSpPr>
          <p:cNvPr id="5" name="スライド番号プレースホルダー 4"/>
          <p:cNvSpPr>
            <a:spLocks noGrp="1"/>
          </p:cNvSpPr>
          <p:nvPr>
            <p:ph type="sldNum" sz="quarter" idx="12"/>
          </p:nvPr>
        </p:nvSpPr>
        <p:spPr/>
        <p:txBody>
          <a:bodyPr/>
          <a:lstStyle/>
          <a:p>
            <a:fld id="{7BBC2F71-0BC9-4691-848C-353F74D45889}" type="slidenum">
              <a:rPr kumimoji="1" lang="ja-JP" altLang="en-US" smtClean="0"/>
              <a:t>17</a:t>
            </a:fld>
            <a:endParaRPr kumimoji="1" lang="ja-JP" altLang="en-US"/>
          </a:p>
        </p:txBody>
      </p:sp>
      <p:pic>
        <p:nvPicPr>
          <p:cNvPr id="10" name="図 9">
            <a:extLst>
              <a:ext uri="{FF2B5EF4-FFF2-40B4-BE49-F238E27FC236}">
                <a16:creationId xmlns:a16="http://schemas.microsoft.com/office/drawing/2014/main" id="{AE8638EE-1FBA-3B4E-B5E4-53FDBA85A6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904" y="2782363"/>
            <a:ext cx="5046499" cy="3168352"/>
          </a:xfrm>
          <a:prstGeom prst="rect">
            <a:avLst/>
          </a:prstGeom>
          <a:ln>
            <a:solidFill>
              <a:schemeClr val="tx1"/>
            </a:solidFill>
          </a:ln>
        </p:spPr>
      </p:pic>
      <p:sp>
        <p:nvSpPr>
          <p:cNvPr id="11" name="円/楕円 10">
            <a:extLst>
              <a:ext uri="{FF2B5EF4-FFF2-40B4-BE49-F238E27FC236}">
                <a16:creationId xmlns:a16="http://schemas.microsoft.com/office/drawing/2014/main" id="{3BA21F45-4419-0C40-9718-6BF83B94A634}"/>
              </a:ext>
            </a:extLst>
          </p:cNvPr>
          <p:cNvSpPr/>
          <p:nvPr/>
        </p:nvSpPr>
        <p:spPr>
          <a:xfrm>
            <a:off x="975641" y="5157192"/>
            <a:ext cx="1922512" cy="576064"/>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四角形吹き出し 11">
            <a:extLst>
              <a:ext uri="{FF2B5EF4-FFF2-40B4-BE49-F238E27FC236}">
                <a16:creationId xmlns:a16="http://schemas.microsoft.com/office/drawing/2014/main" id="{F47FC243-FE8E-334E-A6C0-F1BB72FF8A97}"/>
              </a:ext>
            </a:extLst>
          </p:cNvPr>
          <p:cNvSpPr/>
          <p:nvPr/>
        </p:nvSpPr>
        <p:spPr>
          <a:xfrm>
            <a:off x="3324339" y="2734385"/>
            <a:ext cx="4920069" cy="3216329"/>
          </a:xfrm>
          <a:prstGeom prst="wedgeRectCallout">
            <a:avLst>
              <a:gd name="adj1" fmla="val -66443"/>
              <a:gd name="adj2" fmla="val 357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664F842A-5D4C-BD4A-B51E-EAD179B7C9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4358" y="2844006"/>
            <a:ext cx="4560029" cy="3043630"/>
          </a:xfrm>
          <a:prstGeom prst="rect">
            <a:avLst/>
          </a:prstGeom>
          <a:ln>
            <a:solidFill>
              <a:schemeClr val="tx1"/>
            </a:solidFill>
          </a:ln>
        </p:spPr>
      </p:pic>
      <p:sp>
        <p:nvSpPr>
          <p:cNvPr id="13" name="タイトル 1"/>
          <p:cNvSpPr txBox="1">
            <a:spLocks/>
          </p:cNvSpPr>
          <p:nvPr/>
        </p:nvSpPr>
        <p:spPr>
          <a:xfrm>
            <a:off x="284921" y="207492"/>
            <a:ext cx="8568952" cy="504056"/>
          </a:xfrm>
          <a:prstGeom prst="rect">
            <a:avLst/>
          </a:prstGeom>
        </p:spPr>
        <p:txBody>
          <a:bodyPr bIns="91440" anchor="b" anchorCtr="0">
            <a:normAutofit fontScale="7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3600" dirty="0">
                <a:solidFill>
                  <a:srgbClr val="00B050"/>
                </a:solidFill>
                <a:latin typeface="+mj-ea"/>
              </a:rPr>
              <a:t>4. </a:t>
            </a:r>
            <a:r>
              <a:rPr lang="ja-JP" altLang="en-US" sz="3600" dirty="0">
                <a:solidFill>
                  <a:srgbClr val="00B050"/>
                </a:solidFill>
                <a:latin typeface="+mj-ea"/>
              </a:rPr>
              <a:t>資料</a:t>
            </a:r>
            <a:r>
              <a:rPr lang="ja-JP" altLang="en-US" sz="3600">
                <a:solidFill>
                  <a:srgbClr val="00B050"/>
                </a:solidFill>
              </a:rPr>
              <a:t>の探し方</a:t>
            </a:r>
            <a:r>
              <a:rPr lang="ja-JP" altLang="en-US" sz="2600">
                <a:solidFill>
                  <a:srgbClr val="00B050"/>
                </a:solidFill>
              </a:rPr>
              <a:t>（５）</a:t>
            </a:r>
            <a:endParaRPr lang="ja-JP" altLang="en-US" sz="2600" dirty="0">
              <a:solidFill>
                <a:srgbClr val="00B050"/>
              </a:solidFill>
            </a:endParaRPr>
          </a:p>
        </p:txBody>
      </p:sp>
    </p:spTree>
    <p:extLst>
      <p:ext uri="{BB962C8B-B14F-4D97-AF65-F5344CB8AC3E}">
        <p14:creationId xmlns:p14="http://schemas.microsoft.com/office/powerpoint/2010/main" val="1495819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4A091029-783B-6A42-B18B-DA29B359D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863" y="3116904"/>
            <a:ext cx="7571580" cy="2908856"/>
          </a:xfrm>
          <a:prstGeom prst="rect">
            <a:avLst/>
          </a:prstGeom>
        </p:spPr>
      </p:pic>
      <p:sp>
        <p:nvSpPr>
          <p:cNvPr id="6" name="タイトル 5"/>
          <p:cNvSpPr>
            <a:spLocks noGrp="1"/>
          </p:cNvSpPr>
          <p:nvPr>
            <p:ph type="title"/>
          </p:nvPr>
        </p:nvSpPr>
        <p:spPr>
          <a:xfrm>
            <a:off x="680656" y="582364"/>
            <a:ext cx="7762056" cy="677517"/>
          </a:xfrm>
        </p:spPr>
        <p:txBody>
          <a:bodyPr>
            <a:normAutofit fontScale="90000"/>
          </a:bodyPr>
          <a:lstStyle/>
          <a:p>
            <a:r>
              <a:rPr lang="ja-JP" altLang="en-US" u="sng" dirty="0"/>
              <a:t>資料</a:t>
            </a:r>
            <a:r>
              <a:rPr kumimoji="1" lang="ja-JP" altLang="en-US" u="sng" dirty="0"/>
              <a:t>の統合検索</a:t>
            </a:r>
          </a:p>
        </p:txBody>
      </p:sp>
      <p:sp>
        <p:nvSpPr>
          <p:cNvPr id="2" name="テキスト ボックス 1"/>
          <p:cNvSpPr txBox="1"/>
          <p:nvPr/>
        </p:nvSpPr>
        <p:spPr>
          <a:xfrm>
            <a:off x="446912" y="1211268"/>
            <a:ext cx="8373560" cy="1938992"/>
          </a:xfrm>
          <a:prstGeom prst="rect">
            <a:avLst/>
          </a:prstGeom>
          <a:noFill/>
        </p:spPr>
        <p:txBody>
          <a:bodyPr wrap="square" rtlCol="0">
            <a:spAutoFit/>
          </a:bodyPr>
          <a:lstStyle/>
          <a:p>
            <a:r>
              <a:rPr lang="en" altLang="ja-JP" sz="2400" b="1" dirty="0">
                <a:solidFill>
                  <a:srgbClr val="7030A0"/>
                </a:solidFill>
              </a:rPr>
              <a:t>READ</a:t>
            </a:r>
            <a:r>
              <a:rPr lang="ja-JP" altLang="en" sz="2400" b="1" dirty="0">
                <a:solidFill>
                  <a:srgbClr val="7030A0"/>
                </a:solidFill>
              </a:rPr>
              <a:t>（</a:t>
            </a:r>
            <a:r>
              <a:rPr lang="en" altLang="ja-JP" sz="2400" b="1" dirty="0" err="1">
                <a:solidFill>
                  <a:srgbClr val="7030A0"/>
                </a:solidFill>
              </a:rPr>
              <a:t>Rikkyo</a:t>
            </a:r>
            <a:r>
              <a:rPr lang="en" altLang="ja-JP" sz="2400" b="1" dirty="0">
                <a:solidFill>
                  <a:srgbClr val="7030A0"/>
                </a:solidFill>
              </a:rPr>
              <a:t> Educational and Academic Discovery Service</a:t>
            </a:r>
            <a:r>
              <a:rPr lang="ja-JP" altLang="en" sz="2400" b="1" dirty="0">
                <a:solidFill>
                  <a:srgbClr val="7030A0"/>
                </a:solidFill>
              </a:rPr>
              <a:t>）</a:t>
            </a:r>
            <a:br>
              <a:rPr lang="en-US" altLang="ja-JP" sz="2400" dirty="0"/>
            </a:br>
            <a:r>
              <a:rPr lang="ja-JP" altLang="en-US" sz="2400" dirty="0"/>
              <a:t>立教大学が契約するデータベースの一部をまとめて検索</a:t>
            </a:r>
            <a:br>
              <a:rPr lang="en-US" altLang="ja-JP" sz="2400" dirty="0"/>
            </a:br>
            <a:r>
              <a:rPr lang="ja-JP" altLang="en-US" sz="2400" dirty="0"/>
              <a:t>できるツールです。</a:t>
            </a:r>
            <a:br>
              <a:rPr lang="en-US" altLang="ja-JP" sz="2400" dirty="0"/>
            </a:br>
            <a:r>
              <a:rPr lang="ja-JP" altLang="en-US" sz="2400" dirty="0"/>
              <a:t>一つの検索窓から、図書館リソースを一括で検索し、</a:t>
            </a:r>
            <a:br>
              <a:rPr lang="en-US" altLang="ja-JP" sz="2400" dirty="0"/>
            </a:br>
            <a:r>
              <a:rPr lang="ja-JP" altLang="en-US" sz="2400" dirty="0"/>
              <a:t>信頼性の高い情報へ素早くアクセスすることができます。</a:t>
            </a:r>
            <a:endParaRPr lang="en-US" altLang="ja-JP" sz="2400" dirty="0"/>
          </a:p>
        </p:txBody>
      </p:sp>
      <p:sp>
        <p:nvSpPr>
          <p:cNvPr id="3" name="テキスト ボックス 2"/>
          <p:cNvSpPr txBox="1"/>
          <p:nvPr/>
        </p:nvSpPr>
        <p:spPr>
          <a:xfrm>
            <a:off x="520406" y="6186790"/>
            <a:ext cx="8082556" cy="338554"/>
          </a:xfrm>
          <a:prstGeom prst="rect">
            <a:avLst/>
          </a:prstGeom>
          <a:noFill/>
        </p:spPr>
        <p:txBody>
          <a:bodyPr wrap="square" rtlCol="0">
            <a:spAutoFit/>
          </a:bodyPr>
          <a:lstStyle/>
          <a:p>
            <a:pPr algn="ctr"/>
            <a:r>
              <a:rPr lang="ja-JP" altLang="en-US" sz="1600" dirty="0">
                <a:latin typeface="Century" panose="02040604050505020304" pitchFamily="18" charset="0"/>
                <a:ea typeface="ＭＳ 明朝" panose="02020609040205080304" pitchFamily="17" charset="-128"/>
              </a:rPr>
              <a:t>立教</a:t>
            </a:r>
            <a:r>
              <a:rPr lang="ja-JP" altLang="en-US" sz="1600">
                <a:latin typeface="Century" panose="02040604050505020304" pitchFamily="18" charset="0"/>
                <a:ea typeface="ＭＳ 明朝" panose="02020609040205080304" pitchFamily="17" charset="-128"/>
              </a:rPr>
              <a:t>大学図書館ページ（</a:t>
            </a:r>
            <a:r>
              <a:rPr lang="en" altLang="ja-JP" sz="1600" dirty="0">
                <a:latin typeface="Century" panose="02040604050505020304" pitchFamily="18" charset="0"/>
                <a:ea typeface="ＭＳ 明朝" panose="02020609040205080304" pitchFamily="17" charset="-128"/>
              </a:rPr>
              <a:t>http://library.rikkyo.ac.jp/search/read/ </a:t>
            </a:r>
            <a:r>
              <a:rPr lang="en-US" altLang="ja-JP" sz="1600" dirty="0">
                <a:latin typeface="Century" panose="02040604050505020304" pitchFamily="18" charset="0"/>
                <a:ea typeface="ＭＳ 明朝" panose="02020609040205080304" pitchFamily="17" charset="-128"/>
              </a:rPr>
              <a:t>2021/7/1</a:t>
            </a:r>
            <a:r>
              <a:rPr lang="ja-JP" altLang="en-US" sz="1600">
                <a:latin typeface="Century" panose="02040604050505020304" pitchFamily="18" charset="0"/>
                <a:ea typeface="ＭＳ 明朝" panose="02020609040205080304" pitchFamily="17" charset="-128"/>
              </a:rPr>
              <a:t>閲覧）</a:t>
            </a:r>
            <a:endParaRPr kumimoji="1" lang="ja-JP" altLang="en-US" sz="1600" dirty="0">
              <a:latin typeface="Century" panose="02040604050505020304" pitchFamily="18" charset="0"/>
              <a:ea typeface="ＭＳ 明朝" panose="02020609040205080304" pitchFamily="17" charset="-128"/>
            </a:endParaRPr>
          </a:p>
        </p:txBody>
      </p:sp>
      <p:sp>
        <p:nvSpPr>
          <p:cNvPr id="5" name="スライド番号プレースホルダー 4"/>
          <p:cNvSpPr>
            <a:spLocks noGrp="1"/>
          </p:cNvSpPr>
          <p:nvPr>
            <p:ph type="sldNum" sz="quarter" idx="12"/>
          </p:nvPr>
        </p:nvSpPr>
        <p:spPr/>
        <p:txBody>
          <a:bodyPr/>
          <a:lstStyle/>
          <a:p>
            <a:fld id="{7BBC2F71-0BC9-4691-848C-353F74D45889}" type="slidenum">
              <a:rPr kumimoji="1" lang="ja-JP" altLang="en-US" smtClean="0"/>
              <a:t>18</a:t>
            </a:fld>
            <a:endParaRPr kumimoji="1" lang="ja-JP" altLang="en-US"/>
          </a:p>
        </p:txBody>
      </p:sp>
      <p:sp>
        <p:nvSpPr>
          <p:cNvPr id="7" name="タイトル 1"/>
          <p:cNvSpPr txBox="1">
            <a:spLocks/>
          </p:cNvSpPr>
          <p:nvPr/>
        </p:nvSpPr>
        <p:spPr>
          <a:xfrm>
            <a:off x="251520" y="0"/>
            <a:ext cx="8712968" cy="692696"/>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800" dirty="0">
                <a:solidFill>
                  <a:srgbClr val="00B050"/>
                </a:solidFill>
                <a:latin typeface="+mj-ea"/>
              </a:rPr>
              <a:t>4. </a:t>
            </a:r>
            <a:r>
              <a:rPr lang="ja-JP" altLang="en-US" sz="2800">
                <a:solidFill>
                  <a:srgbClr val="00B050"/>
                </a:solidFill>
              </a:rPr>
              <a:t>資料の探し方</a:t>
            </a:r>
            <a:r>
              <a:rPr lang="ja-JP" altLang="en-US" sz="2000">
                <a:solidFill>
                  <a:srgbClr val="00B050"/>
                </a:solidFill>
              </a:rPr>
              <a:t>（６）</a:t>
            </a:r>
            <a:endParaRPr lang="ja-JP" altLang="en-US" sz="2000" dirty="0">
              <a:solidFill>
                <a:srgbClr val="00B050"/>
              </a:solidFill>
            </a:endParaRPr>
          </a:p>
        </p:txBody>
      </p:sp>
    </p:spTree>
    <p:extLst>
      <p:ext uri="{BB962C8B-B14F-4D97-AF65-F5344CB8AC3E}">
        <p14:creationId xmlns:p14="http://schemas.microsoft.com/office/powerpoint/2010/main" val="203592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6150"/>
            <a:ext cx="8229600" cy="1143000"/>
          </a:xfrm>
        </p:spPr>
        <p:txBody>
          <a:bodyPr>
            <a:normAutofit/>
          </a:bodyPr>
          <a:lstStyle/>
          <a:p>
            <a:r>
              <a:rPr kumimoji="1" lang="en-US" altLang="ja-JP" u="sng" dirty="0"/>
              <a:t>1.</a:t>
            </a:r>
            <a:r>
              <a:rPr kumimoji="1" lang="ja-JP" altLang="en-US" u="sng"/>
              <a:t>レポート</a:t>
            </a:r>
            <a:r>
              <a:rPr lang="ja-JP" altLang="en-US" u="sng" dirty="0"/>
              <a:t>って</a:t>
            </a:r>
            <a:r>
              <a:rPr lang="ja-JP" altLang="en-US" u="sng"/>
              <a:t>何？</a:t>
            </a:r>
            <a:endParaRPr kumimoji="1" lang="ja-JP" altLang="en-US" u="sng" dirty="0"/>
          </a:p>
        </p:txBody>
      </p:sp>
      <p:sp>
        <p:nvSpPr>
          <p:cNvPr id="3" name="コンテンツ プレースホルダー 2"/>
          <p:cNvSpPr>
            <a:spLocks noGrp="1"/>
          </p:cNvSpPr>
          <p:nvPr>
            <p:ph sz="quarter" idx="1"/>
          </p:nvPr>
        </p:nvSpPr>
        <p:spPr>
          <a:xfrm>
            <a:off x="457200" y="4137819"/>
            <a:ext cx="8229600" cy="1523430"/>
          </a:xfrm>
        </p:spPr>
        <p:txBody>
          <a:bodyPr>
            <a:normAutofit/>
          </a:bodyPr>
          <a:lstStyle/>
          <a:p>
            <a:r>
              <a:rPr lang="ja-JP" altLang="en-US" sz="2800" dirty="0"/>
              <a:t>ある素材</a:t>
            </a:r>
            <a:r>
              <a:rPr lang="en-US" altLang="ja-JP" sz="2800" dirty="0"/>
              <a:t>(</a:t>
            </a:r>
            <a:r>
              <a:rPr lang="ja-JP" altLang="en-US" sz="2800" dirty="0"/>
              <a:t>テキスト、考え方、出来事等</a:t>
            </a:r>
            <a:r>
              <a:rPr lang="en-US" altLang="ja-JP" sz="2800" dirty="0"/>
              <a:t>)</a:t>
            </a:r>
            <a:r>
              <a:rPr lang="ja-JP" altLang="en-US" sz="2800" dirty="0"/>
              <a:t>について思考した途中経過を文章にしたもの</a:t>
            </a:r>
            <a:endParaRPr lang="en-US" altLang="ja-JP" sz="2800" dirty="0"/>
          </a:p>
          <a:p>
            <a:r>
              <a:rPr lang="ja-JP" altLang="en-US" sz="2800"/>
              <a:t>自分の</a:t>
            </a:r>
            <a:r>
              <a:rPr lang="en-US" altLang="ja-JP" sz="2800" dirty="0"/>
              <a:t>〝</a:t>
            </a:r>
            <a:r>
              <a:rPr lang="ja-JP" altLang="en-US" sz="2800"/>
              <a:t>いいたいこと</a:t>
            </a:r>
            <a:r>
              <a:rPr lang="en-US" altLang="ja-JP" sz="2800" dirty="0"/>
              <a:t>〟</a:t>
            </a:r>
            <a:r>
              <a:rPr lang="ja-JP" altLang="en-US" sz="2800"/>
              <a:t>を</a:t>
            </a:r>
            <a:r>
              <a:rPr lang="ja-JP" altLang="en-US" sz="2800" dirty="0"/>
              <a:t>第三者に伝える</a:t>
            </a:r>
            <a:endParaRPr lang="en-US" altLang="ja-JP" sz="2800" dirty="0"/>
          </a:p>
        </p:txBody>
      </p:sp>
      <p:sp>
        <p:nvSpPr>
          <p:cNvPr id="7" name="角丸四角形 6"/>
          <p:cNvSpPr/>
          <p:nvPr/>
        </p:nvSpPr>
        <p:spPr>
          <a:xfrm>
            <a:off x="1087016" y="1628800"/>
            <a:ext cx="6969968" cy="18722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2800" dirty="0"/>
              <a:t>　自ら</a:t>
            </a:r>
            <a:r>
              <a:rPr lang="ja-JP" altLang="en-US" sz="2800" u="sng" dirty="0"/>
              <a:t>問題を提起</a:t>
            </a:r>
            <a:r>
              <a:rPr lang="ja-JP" altLang="en-US" sz="2800" dirty="0"/>
              <a:t>し、その問題について論理的に説明し、</a:t>
            </a:r>
            <a:r>
              <a:rPr lang="ja-JP" altLang="en-US" sz="2800" u="sng" dirty="0"/>
              <a:t>自らの意見</a:t>
            </a:r>
            <a:r>
              <a:rPr lang="ja-JP" altLang="en-US" sz="2800" dirty="0"/>
              <a:t>を客観的に検証可能なかたちで</a:t>
            </a:r>
            <a:r>
              <a:rPr lang="ja-JP" altLang="en-US" sz="2800" u="sng" dirty="0"/>
              <a:t>論証していく</a:t>
            </a:r>
            <a:r>
              <a:rPr lang="ja-JP" altLang="en-US" sz="2800" dirty="0"/>
              <a:t>文章</a:t>
            </a:r>
            <a:endParaRPr kumimoji="1" lang="ja-JP" altLang="en-US" sz="2800" dirty="0"/>
          </a:p>
        </p:txBody>
      </p:sp>
      <p:sp>
        <p:nvSpPr>
          <p:cNvPr id="4" name="スライド番号プレースホルダー 3"/>
          <p:cNvSpPr>
            <a:spLocks noGrp="1"/>
          </p:cNvSpPr>
          <p:nvPr>
            <p:ph type="sldNum" sz="quarter" idx="12"/>
          </p:nvPr>
        </p:nvSpPr>
        <p:spPr/>
        <p:txBody>
          <a:bodyPr/>
          <a:lstStyle/>
          <a:p>
            <a:fld id="{7BBC2F71-0BC9-4691-848C-353F74D45889}" type="slidenum">
              <a:rPr kumimoji="1" lang="ja-JP" altLang="en-US" smtClean="0"/>
              <a:t>1</a:t>
            </a:fld>
            <a:endParaRPr kumimoji="1" lang="ja-JP" altLang="en-US"/>
          </a:p>
        </p:txBody>
      </p:sp>
    </p:spTree>
    <p:extLst>
      <p:ext uri="{BB962C8B-B14F-4D97-AF65-F5344CB8AC3E}">
        <p14:creationId xmlns:p14="http://schemas.microsoft.com/office/powerpoint/2010/main" val="2460130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709656" y="290092"/>
            <a:ext cx="7762056" cy="921175"/>
          </a:xfrm>
        </p:spPr>
        <p:txBody>
          <a:bodyPr>
            <a:normAutofit/>
          </a:bodyPr>
          <a:lstStyle/>
          <a:p>
            <a:r>
              <a:rPr lang="en-US" altLang="ja-JP" u="sng" dirty="0"/>
              <a:t>Maruzen eBook Library</a:t>
            </a:r>
            <a:endParaRPr kumimoji="1" lang="ja-JP" altLang="en-US" u="sng" dirty="0"/>
          </a:p>
        </p:txBody>
      </p:sp>
      <p:sp>
        <p:nvSpPr>
          <p:cNvPr id="2" name="テキスト ボックス 1"/>
          <p:cNvSpPr txBox="1"/>
          <p:nvPr/>
        </p:nvSpPr>
        <p:spPr>
          <a:xfrm>
            <a:off x="446912" y="1211268"/>
            <a:ext cx="8373560" cy="1200329"/>
          </a:xfrm>
          <a:prstGeom prst="rect">
            <a:avLst/>
          </a:prstGeom>
          <a:noFill/>
        </p:spPr>
        <p:txBody>
          <a:bodyPr wrap="square" rtlCol="0">
            <a:spAutoFit/>
          </a:bodyPr>
          <a:lstStyle/>
          <a:p>
            <a:r>
              <a:rPr lang="ja-JP" altLang="en-US" sz="2400"/>
              <a:t>  国内の学術書籍電子書籍プラットフォームとして代表的な「</a:t>
            </a:r>
            <a:r>
              <a:rPr lang="en-US" altLang="ja-JP" sz="2400" b="1" dirty="0">
                <a:solidFill>
                  <a:srgbClr val="FF0000"/>
                </a:solidFill>
              </a:rPr>
              <a:t>Maruzen eBook Library</a:t>
            </a:r>
            <a:r>
              <a:rPr lang="ja-JP" altLang="en-US" sz="2400"/>
              <a:t>」。学外からのアクセスが簡略化され、</a:t>
            </a:r>
            <a:r>
              <a:rPr lang="en" altLang="ja-JP" sz="2400" dirty="0"/>
              <a:t>V-</a:t>
            </a:r>
            <a:r>
              <a:rPr lang="en" altLang="ja-JP" sz="2400" dirty="0" err="1"/>
              <a:t>CampusID</a:t>
            </a:r>
            <a:r>
              <a:rPr lang="en" altLang="ja-JP" sz="2400" dirty="0"/>
              <a:t>/PW</a:t>
            </a:r>
            <a:r>
              <a:rPr lang="ja-JP" altLang="en-US" sz="2400"/>
              <a:t>での接続が可能になりました。</a:t>
            </a:r>
            <a:endParaRPr lang="en-US" altLang="ja-JP" sz="2400" dirty="0"/>
          </a:p>
        </p:txBody>
      </p:sp>
      <p:sp>
        <p:nvSpPr>
          <p:cNvPr id="3" name="テキスト ボックス 2"/>
          <p:cNvSpPr txBox="1"/>
          <p:nvPr/>
        </p:nvSpPr>
        <p:spPr>
          <a:xfrm>
            <a:off x="603504" y="6278478"/>
            <a:ext cx="8082556" cy="338554"/>
          </a:xfrm>
          <a:prstGeom prst="rect">
            <a:avLst/>
          </a:prstGeom>
          <a:noFill/>
        </p:spPr>
        <p:txBody>
          <a:bodyPr wrap="square" rtlCol="0">
            <a:spAutoFit/>
          </a:bodyPr>
          <a:lstStyle/>
          <a:p>
            <a:pPr algn="ctr"/>
            <a:r>
              <a:rPr lang="ja-JP" altLang="en-US" sz="1600">
                <a:latin typeface="Century" panose="02040604050505020304" pitchFamily="18" charset="0"/>
                <a:ea typeface="ＭＳ 明朝" panose="02020609040205080304" pitchFamily="17" charset="-128"/>
              </a:rPr>
              <a:t>立教大学図書館特設ページ（</a:t>
            </a:r>
            <a:r>
              <a:rPr lang="en" altLang="ja-JP" sz="1600" dirty="0">
                <a:latin typeface="Century" panose="02040604050505020304" pitchFamily="18" charset="0"/>
                <a:ea typeface="ＭＳ 明朝" panose="02020609040205080304" pitchFamily="17" charset="-128"/>
              </a:rPr>
              <a:t>http://library.rikkyo.ac.jp/spc/spc3.html</a:t>
            </a:r>
            <a:r>
              <a:rPr lang="en-US" altLang="ja-JP" sz="1600" dirty="0">
                <a:latin typeface="Century" panose="02040604050505020304" pitchFamily="18" charset="0"/>
                <a:ea typeface="ＭＳ 明朝" panose="02020609040205080304" pitchFamily="17" charset="-128"/>
              </a:rPr>
              <a:t> 2020/12/1</a:t>
            </a:r>
            <a:r>
              <a:rPr lang="ja-JP" altLang="en-US" sz="1600">
                <a:latin typeface="Century" panose="02040604050505020304" pitchFamily="18" charset="0"/>
                <a:ea typeface="ＭＳ 明朝" panose="02020609040205080304" pitchFamily="17" charset="-128"/>
              </a:rPr>
              <a:t>閲覧）</a:t>
            </a:r>
            <a:endParaRPr kumimoji="1" lang="ja-JP" altLang="en-US" sz="1600" dirty="0">
              <a:latin typeface="Century" panose="02040604050505020304" pitchFamily="18" charset="0"/>
              <a:ea typeface="ＭＳ 明朝" panose="02020609040205080304" pitchFamily="17" charset="-128"/>
            </a:endParaRPr>
          </a:p>
        </p:txBody>
      </p:sp>
      <p:sp>
        <p:nvSpPr>
          <p:cNvPr id="5" name="スライド番号プレースホルダー 4"/>
          <p:cNvSpPr>
            <a:spLocks noGrp="1"/>
          </p:cNvSpPr>
          <p:nvPr>
            <p:ph type="sldNum" sz="quarter" idx="12"/>
          </p:nvPr>
        </p:nvSpPr>
        <p:spPr/>
        <p:txBody>
          <a:bodyPr/>
          <a:lstStyle/>
          <a:p>
            <a:fld id="{7BBC2F71-0BC9-4691-848C-353F74D45889}" type="slidenum">
              <a:rPr kumimoji="1" lang="ja-JP" altLang="en-US" smtClean="0"/>
              <a:t>19</a:t>
            </a:fld>
            <a:endParaRPr kumimoji="1" lang="ja-JP" altLang="en-US"/>
          </a:p>
        </p:txBody>
      </p:sp>
      <p:pic>
        <p:nvPicPr>
          <p:cNvPr id="8" name="図 7">
            <a:extLst>
              <a:ext uri="{FF2B5EF4-FFF2-40B4-BE49-F238E27FC236}">
                <a16:creationId xmlns:a16="http://schemas.microsoft.com/office/drawing/2014/main" id="{08E66104-8C5B-7542-9821-919CCD2675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054" y="2462436"/>
            <a:ext cx="5940152" cy="1836757"/>
          </a:xfrm>
          <a:prstGeom prst="rect">
            <a:avLst/>
          </a:prstGeom>
          <a:ln>
            <a:solidFill>
              <a:schemeClr val="tx1"/>
            </a:solidFill>
          </a:ln>
        </p:spPr>
      </p:pic>
      <p:sp>
        <p:nvSpPr>
          <p:cNvPr id="14" name="円/楕円 13">
            <a:extLst>
              <a:ext uri="{FF2B5EF4-FFF2-40B4-BE49-F238E27FC236}">
                <a16:creationId xmlns:a16="http://schemas.microsoft.com/office/drawing/2014/main" id="{5A131054-A21C-E441-9C0E-E7C46FE8FC0F}"/>
              </a:ext>
            </a:extLst>
          </p:cNvPr>
          <p:cNvSpPr/>
          <p:nvPr/>
        </p:nvSpPr>
        <p:spPr>
          <a:xfrm>
            <a:off x="877881" y="3513666"/>
            <a:ext cx="4504112" cy="49139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四角形吹き出し 14">
            <a:extLst>
              <a:ext uri="{FF2B5EF4-FFF2-40B4-BE49-F238E27FC236}">
                <a16:creationId xmlns:a16="http://schemas.microsoft.com/office/drawing/2014/main" id="{60B94C4E-C3EB-2D41-9F0B-20D47E04C328}"/>
              </a:ext>
            </a:extLst>
          </p:cNvPr>
          <p:cNvSpPr/>
          <p:nvPr/>
        </p:nvSpPr>
        <p:spPr>
          <a:xfrm>
            <a:off x="3129937" y="3920398"/>
            <a:ext cx="5546519" cy="2289902"/>
          </a:xfrm>
          <a:prstGeom prst="wedgeRectCallout">
            <a:avLst>
              <a:gd name="adj1" fmla="val -59488"/>
              <a:gd name="adj2" fmla="val -4598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E2AB9065-983E-9044-91D7-3B62647F1E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0410" y="3971237"/>
            <a:ext cx="5317003" cy="2207831"/>
          </a:xfrm>
          <a:prstGeom prst="rect">
            <a:avLst/>
          </a:prstGeom>
          <a:ln>
            <a:solidFill>
              <a:schemeClr val="tx1"/>
            </a:solidFill>
          </a:ln>
        </p:spPr>
      </p:pic>
      <p:sp>
        <p:nvSpPr>
          <p:cNvPr id="4" name="正方形/長方形 3"/>
          <p:cNvSpPr/>
          <p:nvPr/>
        </p:nvSpPr>
        <p:spPr>
          <a:xfrm>
            <a:off x="372054" y="-1"/>
            <a:ext cx="8592434" cy="7647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rgbClr val="00B050"/>
              </a:solidFill>
            </a:endParaRPr>
          </a:p>
          <a:p>
            <a:r>
              <a:rPr lang="en-US" altLang="ja-JP" sz="2800" dirty="0">
                <a:solidFill>
                  <a:srgbClr val="00B050"/>
                </a:solidFill>
                <a:latin typeface="+mj-ea"/>
                <a:ea typeface="+mj-ea"/>
              </a:rPr>
              <a:t>4. </a:t>
            </a:r>
            <a:r>
              <a:rPr lang="ja-JP" altLang="en-US" sz="2800">
                <a:solidFill>
                  <a:srgbClr val="00B050"/>
                </a:solidFill>
                <a:latin typeface="+mj-ea"/>
                <a:ea typeface="+mj-ea"/>
              </a:rPr>
              <a:t>資料の探し方</a:t>
            </a:r>
            <a:r>
              <a:rPr lang="ja-JP" altLang="en-US" sz="2000">
                <a:solidFill>
                  <a:srgbClr val="00B050"/>
                </a:solidFill>
                <a:latin typeface="+mj-ea"/>
                <a:ea typeface="+mj-ea"/>
              </a:rPr>
              <a:t>（７）</a:t>
            </a:r>
          </a:p>
          <a:p>
            <a:endParaRPr kumimoji="1" lang="ja-JP" altLang="en-US" dirty="0">
              <a:solidFill>
                <a:srgbClr val="92D050"/>
              </a:solidFill>
            </a:endParaRPr>
          </a:p>
        </p:txBody>
      </p:sp>
    </p:spTree>
    <p:extLst>
      <p:ext uri="{BB962C8B-B14F-4D97-AF65-F5344CB8AC3E}">
        <p14:creationId xmlns:p14="http://schemas.microsoft.com/office/powerpoint/2010/main" val="3749961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116632"/>
            <a:ext cx="7772400" cy="1143000"/>
          </a:xfrm>
        </p:spPr>
        <p:txBody>
          <a:bodyPr/>
          <a:lstStyle/>
          <a:p>
            <a:r>
              <a:rPr lang="ja-JP" altLang="en-US" u="sng" dirty="0"/>
              <a:t>検索の論理演算</a:t>
            </a:r>
            <a:endParaRPr kumimoji="1" lang="ja-JP" altLang="en-US" u="sng" dirty="0"/>
          </a:p>
        </p:txBody>
      </p:sp>
      <p:sp>
        <p:nvSpPr>
          <p:cNvPr id="5" name="コンテンツ プレースホルダー 4"/>
          <p:cNvSpPr>
            <a:spLocks noGrp="1"/>
          </p:cNvSpPr>
          <p:nvPr>
            <p:ph sz="quarter" idx="1"/>
          </p:nvPr>
        </p:nvSpPr>
        <p:spPr>
          <a:xfrm>
            <a:off x="251520" y="1447800"/>
            <a:ext cx="8640960" cy="4572000"/>
          </a:xfrm>
        </p:spPr>
        <p:txBody>
          <a:bodyPr/>
          <a:lstStyle/>
          <a:p>
            <a:pPr marL="0" indent="0" algn="ctr">
              <a:buNone/>
            </a:pPr>
            <a:r>
              <a:rPr lang="en-US" altLang="ja-JP" dirty="0"/>
              <a:t>‘AND’ ‘OR’ ‘NOT’</a:t>
            </a:r>
            <a:r>
              <a:rPr lang="ja-JP" altLang="en-US" dirty="0"/>
              <a:t>検索を使い、</a:t>
            </a:r>
            <a:endParaRPr lang="en-US" altLang="ja-JP" dirty="0"/>
          </a:p>
          <a:p>
            <a:pPr marL="0" indent="0" algn="ctr">
              <a:buNone/>
            </a:pPr>
            <a:r>
              <a:rPr lang="ja-JP" altLang="en-US" dirty="0"/>
              <a:t>欲しい文献・資料を探しましょう。</a:t>
            </a:r>
            <a:endParaRPr lang="en-US" altLang="ja-JP" dirty="0"/>
          </a:p>
          <a:p>
            <a:endParaRPr kumimoji="1" lang="en-US" altLang="ja-JP" sz="1200" dirty="0"/>
          </a:p>
          <a:p>
            <a:r>
              <a:rPr lang="en-US" altLang="ja-JP" dirty="0"/>
              <a:t>#1</a:t>
            </a:r>
            <a:r>
              <a:rPr kumimoji="1" lang="en-US" altLang="ja-JP" dirty="0"/>
              <a:t> AND #2</a:t>
            </a:r>
            <a:r>
              <a:rPr kumimoji="1" lang="ja-JP" altLang="en-US" dirty="0"/>
              <a:t>：</a:t>
            </a:r>
            <a:r>
              <a:rPr lang="en-US" altLang="ja-JP" dirty="0"/>
              <a:t>#1</a:t>
            </a:r>
            <a:r>
              <a:rPr kumimoji="1" lang="ja-JP" altLang="en-US" dirty="0"/>
              <a:t>と</a:t>
            </a:r>
            <a:r>
              <a:rPr lang="en-US" altLang="ja-JP" dirty="0"/>
              <a:t>#2</a:t>
            </a:r>
            <a:r>
              <a:rPr kumimoji="1" lang="ja-JP" altLang="en-US" dirty="0"/>
              <a:t>の両方が含まれるデータを検索</a:t>
            </a:r>
            <a:endParaRPr kumimoji="1" lang="en-US" altLang="ja-JP" dirty="0"/>
          </a:p>
          <a:p>
            <a:r>
              <a:rPr lang="en-US" altLang="ja-JP" dirty="0"/>
              <a:t>#1 OR #2</a:t>
            </a:r>
            <a:r>
              <a:rPr lang="ja-JP" altLang="en-US" dirty="0"/>
              <a:t>：</a:t>
            </a:r>
            <a:r>
              <a:rPr lang="en-US" altLang="ja-JP" dirty="0"/>
              <a:t>#1</a:t>
            </a:r>
            <a:r>
              <a:rPr lang="ja-JP" altLang="en-US" dirty="0"/>
              <a:t>または</a:t>
            </a:r>
            <a:r>
              <a:rPr lang="en-US" altLang="ja-JP" dirty="0"/>
              <a:t>#2</a:t>
            </a:r>
            <a:r>
              <a:rPr lang="ja-JP" altLang="en-US" dirty="0"/>
              <a:t>のいずれかを含むデータを検索</a:t>
            </a:r>
            <a:endParaRPr lang="en-US" altLang="ja-JP" dirty="0"/>
          </a:p>
          <a:p>
            <a:r>
              <a:rPr lang="en-US" altLang="ja-JP" dirty="0"/>
              <a:t>#1 NOT #2</a:t>
            </a:r>
            <a:r>
              <a:rPr lang="ja-JP" altLang="en-US" dirty="0"/>
              <a:t>：</a:t>
            </a:r>
            <a:r>
              <a:rPr lang="en-US" altLang="ja-JP" dirty="0"/>
              <a:t>#1</a:t>
            </a:r>
            <a:r>
              <a:rPr lang="ja-JP" altLang="en-US" dirty="0"/>
              <a:t>を含むが、</a:t>
            </a:r>
            <a:r>
              <a:rPr lang="en-US" altLang="ja-JP" dirty="0"/>
              <a:t>#2</a:t>
            </a:r>
            <a:r>
              <a:rPr lang="ja-JP" altLang="en-US" dirty="0"/>
              <a:t>を含まないデータを検索</a:t>
            </a:r>
            <a:endParaRPr lang="en-US" altLang="ja-JP"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182348"/>
            <a:ext cx="7620000" cy="2076450"/>
          </a:xfrm>
          <a:prstGeom prst="rect">
            <a:avLst/>
          </a:prstGeom>
        </p:spPr>
      </p:pic>
      <p:sp>
        <p:nvSpPr>
          <p:cNvPr id="7" name="テキスト ボックス 6"/>
          <p:cNvSpPr txBox="1"/>
          <p:nvPr/>
        </p:nvSpPr>
        <p:spPr>
          <a:xfrm>
            <a:off x="611560" y="6258798"/>
            <a:ext cx="7848872" cy="338554"/>
          </a:xfrm>
          <a:prstGeom prst="rect">
            <a:avLst/>
          </a:prstGeom>
          <a:noFill/>
        </p:spPr>
        <p:txBody>
          <a:bodyPr wrap="square" rtlCol="0">
            <a:spAutoFit/>
          </a:bodyPr>
          <a:lstStyle/>
          <a:p>
            <a:pPr algn="ctr"/>
            <a:r>
              <a:rPr kumimoji="1" lang="ja-JP" altLang="en-US" sz="1600" dirty="0">
                <a:latin typeface="Century" panose="02040604050505020304" pitchFamily="18" charset="0"/>
                <a:ea typeface="ＭＳ 明朝" panose="02020609040205080304" pitchFamily="17" charset="-128"/>
              </a:rPr>
              <a:t>医学誌</a:t>
            </a:r>
            <a:r>
              <a:rPr lang="en-US" altLang="ja-JP" sz="1600" dirty="0">
                <a:latin typeface="Century" panose="02040604050505020304" pitchFamily="18" charset="0"/>
                <a:ea typeface="ＭＳ 明朝" panose="02020609040205080304" pitchFamily="17" charset="-128"/>
              </a:rPr>
              <a:t>W</a:t>
            </a:r>
            <a:r>
              <a:rPr kumimoji="1" lang="en-US" altLang="ja-JP" sz="1600" dirty="0">
                <a:latin typeface="Century" panose="02040604050505020304" pitchFamily="18" charset="0"/>
                <a:ea typeface="ＭＳ 明朝" panose="02020609040205080304" pitchFamily="17" charset="-128"/>
              </a:rPr>
              <a:t>eb HELP</a:t>
            </a:r>
            <a:r>
              <a:rPr kumimoji="1" lang="ja-JP" altLang="en-US" sz="1600" dirty="0">
                <a:latin typeface="Century" panose="02040604050505020304" pitchFamily="18" charset="0"/>
                <a:ea typeface="ＭＳ 明朝" panose="02020609040205080304" pitchFamily="17" charset="-128"/>
              </a:rPr>
              <a:t>（</a:t>
            </a:r>
            <a:r>
              <a:rPr lang="de-AT" altLang="ja-JP" sz="1600" dirty="0">
                <a:latin typeface="Century" panose="02040604050505020304" pitchFamily="18" charset="0"/>
                <a:ea typeface="ＭＳ 明朝" panose="02020609040205080304" pitchFamily="17" charset="-128"/>
              </a:rPr>
              <a:t>http://www.jamas.or.jp/web_help5/</a:t>
            </a:r>
            <a:r>
              <a:rPr lang="ja-JP" altLang="en-US" sz="1600">
                <a:latin typeface="Century" panose="02040604050505020304" pitchFamily="18" charset="0"/>
                <a:ea typeface="ＭＳ 明朝" panose="02020609040205080304" pitchFamily="17" charset="-128"/>
              </a:rPr>
              <a:t> </a:t>
            </a:r>
            <a:r>
              <a:rPr lang="en-US" altLang="ja-JP" sz="1600" dirty="0">
                <a:latin typeface="Century" panose="02040604050505020304" pitchFamily="18" charset="0"/>
                <a:ea typeface="ＭＳ 明朝" panose="02020609040205080304" pitchFamily="17" charset="-128"/>
              </a:rPr>
              <a:t>2017/12/19</a:t>
            </a:r>
            <a:r>
              <a:rPr lang="ja-JP" altLang="en-US" sz="1600">
                <a:latin typeface="Century" panose="02040604050505020304" pitchFamily="18" charset="0"/>
                <a:ea typeface="ＭＳ 明朝" panose="02020609040205080304" pitchFamily="17" charset="-128"/>
              </a:rPr>
              <a:t>閲覧</a:t>
            </a:r>
            <a:r>
              <a:rPr lang="ja-JP" altLang="en-US" sz="1600" dirty="0">
                <a:latin typeface="Century" panose="02040604050505020304" pitchFamily="18" charset="0"/>
                <a:ea typeface="ＭＳ 明朝" panose="02020609040205080304" pitchFamily="17" charset="-128"/>
              </a:rPr>
              <a:t>）より転載</a:t>
            </a:r>
            <a:endParaRPr kumimoji="1" lang="ja-JP" altLang="en-US" sz="1600" dirty="0">
              <a:latin typeface="Century" panose="02040604050505020304" pitchFamily="18" charset="0"/>
              <a:ea typeface="ＭＳ 明朝" panose="02020609040205080304" pitchFamily="17" charset="-128"/>
            </a:endParaRPr>
          </a:p>
        </p:txBody>
      </p:sp>
      <p:sp>
        <p:nvSpPr>
          <p:cNvPr id="3" name="スライド番号プレースホルダー 2"/>
          <p:cNvSpPr>
            <a:spLocks noGrp="1"/>
          </p:cNvSpPr>
          <p:nvPr>
            <p:ph type="sldNum" sz="quarter" idx="12"/>
          </p:nvPr>
        </p:nvSpPr>
        <p:spPr/>
        <p:txBody>
          <a:bodyPr/>
          <a:lstStyle/>
          <a:p>
            <a:fld id="{7BBC2F71-0BC9-4691-848C-353F74D45889}" type="slidenum">
              <a:rPr kumimoji="1" lang="ja-JP" altLang="en-US" smtClean="0"/>
              <a:t>20</a:t>
            </a:fld>
            <a:endParaRPr kumimoji="1" lang="ja-JP" altLang="en-US"/>
          </a:p>
        </p:txBody>
      </p:sp>
      <p:sp>
        <p:nvSpPr>
          <p:cNvPr id="8" name="正方形/長方形 7"/>
          <p:cNvSpPr/>
          <p:nvPr/>
        </p:nvSpPr>
        <p:spPr>
          <a:xfrm>
            <a:off x="251520" y="0"/>
            <a:ext cx="6624736"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4" name="テキスト ボックス 3">
            <a:extLst>
              <a:ext uri="{FF2B5EF4-FFF2-40B4-BE49-F238E27FC236}">
                <a16:creationId xmlns:a16="http://schemas.microsoft.com/office/drawing/2014/main" id="{8601CABC-0B89-E84A-AAEE-9F61688D49BD}"/>
              </a:ext>
            </a:extLst>
          </p:cNvPr>
          <p:cNvSpPr txBox="1"/>
          <p:nvPr/>
        </p:nvSpPr>
        <p:spPr>
          <a:xfrm>
            <a:off x="251520" y="116632"/>
            <a:ext cx="8640960" cy="800219"/>
          </a:xfrm>
          <a:prstGeom prst="rect">
            <a:avLst/>
          </a:prstGeom>
          <a:noFill/>
        </p:spPr>
        <p:txBody>
          <a:bodyPr wrap="square" rtlCol="0">
            <a:spAutoFit/>
          </a:bodyPr>
          <a:lstStyle/>
          <a:p>
            <a:r>
              <a:rPr lang="en-US" altLang="ja-JP" sz="2800" dirty="0">
                <a:solidFill>
                  <a:srgbClr val="00B050"/>
                </a:solidFill>
                <a:latin typeface="+mj-ea"/>
                <a:ea typeface="+mj-ea"/>
              </a:rPr>
              <a:t>4. </a:t>
            </a:r>
            <a:r>
              <a:rPr lang="ja-JP" altLang="en-US" sz="2800">
                <a:solidFill>
                  <a:srgbClr val="00B050"/>
                </a:solidFill>
                <a:latin typeface="+mj-ea"/>
                <a:ea typeface="+mj-ea"/>
              </a:rPr>
              <a:t>資料の探し方</a:t>
            </a:r>
            <a:r>
              <a:rPr lang="ja-JP" altLang="en-US" sz="2000">
                <a:solidFill>
                  <a:srgbClr val="00B050"/>
                </a:solidFill>
                <a:latin typeface="+mj-ea"/>
                <a:ea typeface="+mj-ea"/>
              </a:rPr>
              <a:t>（８）</a:t>
            </a:r>
          </a:p>
          <a:p>
            <a:endParaRPr kumimoji="1" lang="ja-JP" altLang="en-US"/>
          </a:p>
        </p:txBody>
      </p:sp>
    </p:spTree>
    <p:extLst>
      <p:ext uri="{BB962C8B-B14F-4D97-AF65-F5344CB8AC3E}">
        <p14:creationId xmlns:p14="http://schemas.microsoft.com/office/powerpoint/2010/main" val="3611757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39EA6A-EA0F-184B-849C-76C86EB3E424}"/>
              </a:ext>
            </a:extLst>
          </p:cNvPr>
          <p:cNvSpPr>
            <a:spLocks noGrp="1"/>
          </p:cNvSpPr>
          <p:nvPr>
            <p:ph type="title"/>
          </p:nvPr>
        </p:nvSpPr>
        <p:spPr>
          <a:xfrm>
            <a:off x="395536" y="274638"/>
            <a:ext cx="8424936" cy="1143000"/>
          </a:xfrm>
        </p:spPr>
        <p:txBody>
          <a:bodyPr>
            <a:normAutofit fontScale="90000"/>
          </a:bodyPr>
          <a:lstStyle/>
          <a:p>
            <a:r>
              <a:rPr lang="ja-JP" altLang="en-US" u="sng" dirty="0"/>
              <a:t>補足：読み手に理解してもらえるレポートを書くために</a:t>
            </a:r>
            <a:endParaRPr kumimoji="1" lang="ja-JP" altLang="en-US" u="sng" dirty="0"/>
          </a:p>
        </p:txBody>
      </p:sp>
      <p:sp>
        <p:nvSpPr>
          <p:cNvPr id="3" name="スライド番号プレースホルダー 2">
            <a:extLst>
              <a:ext uri="{FF2B5EF4-FFF2-40B4-BE49-F238E27FC236}">
                <a16:creationId xmlns:a16="http://schemas.microsoft.com/office/drawing/2014/main" id="{1598C3B5-BCC2-894B-ADBA-C7045DD2A9FD}"/>
              </a:ext>
            </a:extLst>
          </p:cNvPr>
          <p:cNvSpPr>
            <a:spLocks noGrp="1"/>
          </p:cNvSpPr>
          <p:nvPr>
            <p:ph type="sldNum" sz="quarter" idx="12"/>
          </p:nvPr>
        </p:nvSpPr>
        <p:spPr/>
        <p:txBody>
          <a:bodyPr/>
          <a:lstStyle/>
          <a:p>
            <a:fld id="{7BBC2F71-0BC9-4691-848C-353F74D45889}" type="slidenum">
              <a:rPr kumimoji="1" lang="ja-JP" altLang="en-US" smtClean="0"/>
              <a:t>21</a:t>
            </a:fld>
            <a:endParaRPr kumimoji="1" lang="ja-JP" altLang="en-US"/>
          </a:p>
        </p:txBody>
      </p:sp>
      <p:sp>
        <p:nvSpPr>
          <p:cNvPr id="4" name="コンテンツ プレースホルダー 3">
            <a:extLst>
              <a:ext uri="{FF2B5EF4-FFF2-40B4-BE49-F238E27FC236}">
                <a16:creationId xmlns:a16="http://schemas.microsoft.com/office/drawing/2014/main" id="{BA89650E-1592-1D48-B6AD-950A63F97B2F}"/>
              </a:ext>
            </a:extLst>
          </p:cNvPr>
          <p:cNvSpPr>
            <a:spLocks noGrp="1"/>
          </p:cNvSpPr>
          <p:nvPr>
            <p:ph sz="quarter" idx="1"/>
          </p:nvPr>
        </p:nvSpPr>
        <p:spPr>
          <a:xfrm>
            <a:off x="323528" y="1417638"/>
            <a:ext cx="8276456" cy="4572036"/>
          </a:xfrm>
        </p:spPr>
        <p:txBody>
          <a:bodyPr>
            <a:normAutofit fontScale="92500" lnSpcReduction="10000"/>
          </a:bodyPr>
          <a:lstStyle/>
          <a:p>
            <a:pPr marL="0" indent="0">
              <a:buNone/>
            </a:pPr>
            <a:r>
              <a:rPr lang="en-US" altLang="ja-JP" dirty="0"/>
              <a:t>〜</a:t>
            </a:r>
            <a:r>
              <a:rPr lang="ja-JP" altLang="en-US"/>
              <a:t>レポートを書く心構え</a:t>
            </a:r>
            <a:r>
              <a:rPr lang="en-US" altLang="ja-JP" dirty="0"/>
              <a:t>〜</a:t>
            </a:r>
          </a:p>
          <a:p>
            <a:pPr marL="0" indent="0">
              <a:buNone/>
            </a:pPr>
            <a:endParaRPr lang="en-US" altLang="ja-JP" sz="2800" b="1" dirty="0">
              <a:solidFill>
                <a:srgbClr val="0070C0"/>
              </a:solidFill>
            </a:endParaRPr>
          </a:p>
          <a:p>
            <a:pPr marL="0" indent="0">
              <a:buNone/>
            </a:pPr>
            <a:r>
              <a:rPr lang="ja-JP" altLang="en-US" sz="2800" b="1">
                <a:solidFill>
                  <a:srgbClr val="0070C0"/>
                </a:solidFill>
              </a:rPr>
              <a:t>「よいレポートを書こう！」</a:t>
            </a:r>
            <a:endParaRPr lang="en-US" altLang="ja-JP" sz="2800" b="1" dirty="0">
              <a:solidFill>
                <a:srgbClr val="0070C0"/>
              </a:solidFill>
            </a:endParaRPr>
          </a:p>
          <a:p>
            <a:pPr marL="0" indent="0">
              <a:buNone/>
            </a:pPr>
            <a:r>
              <a:rPr kumimoji="1" lang="ja-JP" altLang="en-US" b="1"/>
              <a:t>　　　　　　▼</a:t>
            </a:r>
            <a:endParaRPr kumimoji="1" lang="en-US" altLang="ja-JP" b="1" dirty="0"/>
          </a:p>
          <a:p>
            <a:pPr marL="0" indent="0">
              <a:buNone/>
            </a:pPr>
            <a:r>
              <a:rPr lang="ja-JP" altLang="en-US" sz="2800" b="1">
                <a:solidFill>
                  <a:srgbClr val="FF0000"/>
                </a:solidFill>
              </a:rPr>
              <a:t>「わかりやすいレポートを書こう！」</a:t>
            </a:r>
            <a:endParaRPr lang="en-US" altLang="ja-JP" sz="2800" b="1" dirty="0">
              <a:solidFill>
                <a:srgbClr val="FF0000"/>
              </a:solidFill>
            </a:endParaRPr>
          </a:p>
          <a:p>
            <a:pPr marL="0" indent="0">
              <a:buNone/>
            </a:pPr>
            <a:endParaRPr lang="en-US" altLang="ja-JP" b="1" dirty="0">
              <a:solidFill>
                <a:srgbClr val="FF0000"/>
              </a:solidFill>
            </a:endParaRPr>
          </a:p>
          <a:p>
            <a:pPr marL="0" indent="0">
              <a:buNone/>
            </a:pPr>
            <a:endParaRPr lang="en-US" altLang="ja-JP" dirty="0"/>
          </a:p>
          <a:p>
            <a:pPr marL="0" indent="0">
              <a:buNone/>
            </a:pPr>
            <a:r>
              <a:rPr lang="en-US" altLang="ja-JP" dirty="0"/>
              <a:t>※</a:t>
            </a:r>
            <a:r>
              <a:rPr lang="ja-JP" altLang="en-US"/>
              <a:t>文章のわかりやすさとは、単に言葉が単純なことではない！</a:t>
            </a:r>
            <a:endParaRPr lang="en-US" altLang="ja-JP" dirty="0"/>
          </a:p>
          <a:p>
            <a:pPr marL="0" indent="0">
              <a:buNone/>
            </a:pPr>
            <a:r>
              <a:rPr lang="ja-JP" altLang="en-US"/>
              <a:t>話の筋が通っていること、言い換えれば、</a:t>
            </a:r>
            <a:r>
              <a:rPr lang="ja-JP" altLang="en-US" u="sng"/>
              <a:t>論理的</a:t>
            </a:r>
            <a:r>
              <a:rPr lang="ja-JP" altLang="en-US"/>
              <a:t>だということ！</a:t>
            </a:r>
            <a:endParaRPr lang="en-US" altLang="ja-JP" dirty="0"/>
          </a:p>
        </p:txBody>
      </p:sp>
    </p:spTree>
    <p:extLst>
      <p:ext uri="{BB962C8B-B14F-4D97-AF65-F5344CB8AC3E}">
        <p14:creationId xmlns:p14="http://schemas.microsoft.com/office/powerpoint/2010/main" val="1441399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1819D-8FBA-154A-81A1-AE6A8474E633}"/>
              </a:ext>
            </a:extLst>
          </p:cNvPr>
          <p:cNvSpPr>
            <a:spLocks noGrp="1"/>
          </p:cNvSpPr>
          <p:nvPr>
            <p:ph type="title"/>
          </p:nvPr>
        </p:nvSpPr>
        <p:spPr>
          <a:xfrm>
            <a:off x="757808" y="450693"/>
            <a:ext cx="7772400" cy="778098"/>
          </a:xfrm>
        </p:spPr>
        <p:txBody>
          <a:bodyPr>
            <a:normAutofit fontScale="90000"/>
          </a:bodyPr>
          <a:lstStyle/>
          <a:p>
            <a:r>
              <a:rPr kumimoji="1" lang="ja-JP" altLang="en-US" u="sng" dirty="0"/>
              <a:t>文章のわかりやすさをつくる方法</a:t>
            </a:r>
          </a:p>
        </p:txBody>
      </p:sp>
      <p:sp>
        <p:nvSpPr>
          <p:cNvPr id="3" name="スライド番号プレースホルダー 2">
            <a:extLst>
              <a:ext uri="{FF2B5EF4-FFF2-40B4-BE49-F238E27FC236}">
                <a16:creationId xmlns:a16="http://schemas.microsoft.com/office/drawing/2014/main" id="{31F06183-2DDB-274B-AD5F-1B6CA6D48569}"/>
              </a:ext>
            </a:extLst>
          </p:cNvPr>
          <p:cNvSpPr>
            <a:spLocks noGrp="1"/>
          </p:cNvSpPr>
          <p:nvPr>
            <p:ph type="sldNum" sz="quarter" idx="12"/>
          </p:nvPr>
        </p:nvSpPr>
        <p:spPr/>
        <p:txBody>
          <a:bodyPr/>
          <a:lstStyle/>
          <a:p>
            <a:fld id="{7BBC2F71-0BC9-4691-848C-353F74D45889}" type="slidenum">
              <a:rPr kumimoji="1" lang="ja-JP" altLang="en-US" smtClean="0"/>
              <a:t>22</a:t>
            </a:fld>
            <a:endParaRPr kumimoji="1" lang="ja-JP" altLang="en-US"/>
          </a:p>
        </p:txBody>
      </p:sp>
      <p:sp>
        <p:nvSpPr>
          <p:cNvPr id="4" name="コンテンツ プレースホルダー 3">
            <a:extLst>
              <a:ext uri="{FF2B5EF4-FFF2-40B4-BE49-F238E27FC236}">
                <a16:creationId xmlns:a16="http://schemas.microsoft.com/office/drawing/2014/main" id="{7D083B2A-BAA6-D24E-9632-D080D7910B54}"/>
              </a:ext>
            </a:extLst>
          </p:cNvPr>
          <p:cNvSpPr>
            <a:spLocks noGrp="1"/>
          </p:cNvSpPr>
          <p:nvPr>
            <p:ph sz="quarter" idx="1"/>
          </p:nvPr>
        </p:nvSpPr>
        <p:spPr>
          <a:xfrm>
            <a:off x="323528" y="1268760"/>
            <a:ext cx="8640960" cy="4824536"/>
          </a:xfrm>
        </p:spPr>
        <p:txBody>
          <a:bodyPr>
            <a:normAutofit fontScale="92500" lnSpcReduction="10000"/>
          </a:bodyPr>
          <a:lstStyle/>
          <a:p>
            <a:pPr marL="0" indent="0">
              <a:buNone/>
            </a:pPr>
            <a:r>
              <a:rPr lang="ja-JP" altLang="en-US" sz="2400">
                <a:solidFill>
                  <a:srgbClr val="FF0000"/>
                </a:solidFill>
              </a:rPr>
              <a:t>大原則！</a:t>
            </a:r>
            <a:r>
              <a:rPr lang="ja-JP" altLang="en-US" sz="2400"/>
              <a:t>　</a:t>
            </a:r>
            <a:r>
              <a:rPr lang="ja-JP" altLang="en-US" sz="2400" u="sng"/>
              <a:t>一文を短くすること。</a:t>
            </a:r>
            <a:endParaRPr lang="en-US" altLang="ja-JP" sz="2400" u="sng" dirty="0"/>
          </a:p>
          <a:p>
            <a:pPr marL="0" indent="0">
              <a:buNone/>
            </a:pPr>
            <a:r>
              <a:rPr kumimoji="1" lang="ja-JP" altLang="en-US" sz="2400" u="sng"/>
              <a:t>一文は三〇字以内が良い。長くて四〇字前後。</a:t>
            </a:r>
            <a:endParaRPr kumimoji="1" lang="en-US" altLang="ja-JP" sz="2400" u="sng" dirty="0"/>
          </a:p>
          <a:p>
            <a:r>
              <a:rPr kumimoji="1" lang="ja-JP" altLang="en-US" sz="2000"/>
              <a:t>段落を一ページ五、六個たてる！</a:t>
            </a:r>
            <a:endParaRPr kumimoji="1" lang="en-US" altLang="ja-JP" sz="2000" dirty="0"/>
          </a:p>
          <a:p>
            <a:pPr marL="0" indent="0">
              <a:buNone/>
            </a:pPr>
            <a:r>
              <a:rPr kumimoji="1" lang="ja-JP" altLang="en-US" sz="2000"/>
              <a:t>段落をどこでとるかの規則はない。だが、意味ではなく、</a:t>
            </a:r>
            <a:r>
              <a:rPr kumimoji="1" lang="ja-JP" altLang="en-US" sz="2000" u="sng"/>
              <a:t>見やすさ、読みやすさでとると良い！</a:t>
            </a:r>
            <a:endParaRPr kumimoji="1" lang="en-US" altLang="ja-JP" sz="2000" u="sng" dirty="0"/>
          </a:p>
          <a:p>
            <a:r>
              <a:rPr lang="ja-JP" altLang="en-US" sz="2000"/>
              <a:t>重文をつくる「が、り、し」で文を切る！</a:t>
            </a:r>
            <a:endParaRPr lang="en-US" altLang="ja-JP" sz="2000" dirty="0"/>
          </a:p>
          <a:p>
            <a:pPr marL="0" indent="0">
              <a:buNone/>
            </a:pPr>
            <a:r>
              <a:rPr lang="ja-JP" altLang="en-US" sz="2000"/>
              <a:t>「</a:t>
            </a:r>
            <a:r>
              <a:rPr lang="en-US" altLang="ja-JP" sz="2000" dirty="0"/>
              <a:t>〜</a:t>
            </a:r>
            <a:r>
              <a:rPr lang="ja-JP" altLang="en-US" sz="2000"/>
              <a:t>であるのが</a:t>
            </a:r>
            <a:r>
              <a:rPr lang="en-US" altLang="ja-JP" sz="2000" dirty="0"/>
              <a:t>〜</a:t>
            </a:r>
            <a:r>
              <a:rPr lang="ja-JP" altLang="en-US" sz="2000"/>
              <a:t>である」→「</a:t>
            </a:r>
            <a:r>
              <a:rPr lang="en-US" altLang="ja-JP" sz="2000" u="sng" dirty="0"/>
              <a:t>〜</a:t>
            </a:r>
            <a:r>
              <a:rPr lang="ja-JP" altLang="en-US" sz="2000" u="sng"/>
              <a:t>である。しかし</a:t>
            </a:r>
            <a:r>
              <a:rPr lang="en-US" altLang="ja-JP" sz="2000" u="sng" dirty="0"/>
              <a:t>〜</a:t>
            </a:r>
            <a:r>
              <a:rPr lang="ja-JP" altLang="en-US" sz="2000" u="sng"/>
              <a:t>である</a:t>
            </a:r>
            <a:r>
              <a:rPr lang="ja-JP" altLang="en-US" sz="2000"/>
              <a:t>」</a:t>
            </a:r>
            <a:endParaRPr lang="en-US" altLang="ja-JP" sz="2000" dirty="0"/>
          </a:p>
          <a:p>
            <a:pPr marL="0" indent="0">
              <a:buNone/>
            </a:pPr>
            <a:r>
              <a:rPr lang="ja-JP" altLang="en-US" sz="2000"/>
              <a:t>「</a:t>
            </a:r>
            <a:r>
              <a:rPr lang="en-US" altLang="ja-JP" sz="2000" dirty="0"/>
              <a:t>〜</a:t>
            </a:r>
            <a:r>
              <a:rPr lang="ja-JP" altLang="en-US" sz="2000"/>
              <a:t>したり、</a:t>
            </a:r>
            <a:r>
              <a:rPr lang="en-US" altLang="ja-JP" sz="2000" dirty="0"/>
              <a:t>〜</a:t>
            </a:r>
            <a:r>
              <a:rPr lang="ja-JP" altLang="en-US" sz="2000"/>
              <a:t>する」→「</a:t>
            </a:r>
            <a:r>
              <a:rPr lang="en-US" altLang="ja-JP" sz="2000" u="sng" dirty="0"/>
              <a:t>〜</a:t>
            </a:r>
            <a:r>
              <a:rPr lang="ja-JP" altLang="en-US" sz="2000" u="sng"/>
              <a:t>する。そして</a:t>
            </a:r>
            <a:r>
              <a:rPr lang="en-US" altLang="ja-JP" sz="2000" u="sng" dirty="0"/>
              <a:t>〜</a:t>
            </a:r>
            <a:r>
              <a:rPr lang="ja-JP" altLang="en-US" sz="2000" u="sng"/>
              <a:t>する</a:t>
            </a:r>
            <a:r>
              <a:rPr lang="ja-JP" altLang="en-US" sz="2000"/>
              <a:t>」</a:t>
            </a:r>
            <a:endParaRPr lang="en-US" altLang="ja-JP" sz="2000" dirty="0"/>
          </a:p>
          <a:p>
            <a:r>
              <a:rPr kumimoji="1" lang="ja-JP" altLang="en-US" sz="2000"/>
              <a:t>言葉を削ってスッキリと</a:t>
            </a:r>
            <a:r>
              <a:rPr lang="ja-JP" altLang="en-US" sz="2000"/>
              <a:t>！「</a:t>
            </a:r>
            <a:r>
              <a:rPr lang="en-US" altLang="ja-JP" sz="2000" dirty="0"/>
              <a:t>〜</a:t>
            </a:r>
            <a:r>
              <a:rPr lang="ja-JP" altLang="en-US" sz="2000"/>
              <a:t>というのは」「</a:t>
            </a:r>
            <a:r>
              <a:rPr lang="en-US" altLang="ja-JP" sz="2000" dirty="0"/>
              <a:t>〜</a:t>
            </a:r>
            <a:r>
              <a:rPr lang="ja-JP" altLang="en-US" sz="2000"/>
              <a:t>なのである」を切る！</a:t>
            </a:r>
            <a:endParaRPr lang="en-US" altLang="ja-JP" sz="2000" dirty="0"/>
          </a:p>
          <a:p>
            <a:pPr marL="0" indent="0">
              <a:buNone/>
            </a:pPr>
            <a:r>
              <a:rPr lang="ja-JP" altLang="en-US" sz="1800"/>
              <a:t>「文学というのは」→「文学とは」</a:t>
            </a:r>
            <a:endParaRPr lang="en-US" altLang="ja-JP" sz="1800" dirty="0"/>
          </a:p>
          <a:p>
            <a:pPr marL="0" indent="0">
              <a:buNone/>
            </a:pPr>
            <a:r>
              <a:rPr lang="ja-JP" altLang="en-US" sz="1800"/>
              <a:t>「日本の経済成長率は、上がっていないのである」→「日本の経済成長率は、上がっていない」</a:t>
            </a:r>
            <a:endParaRPr lang="en-US" altLang="ja-JP" sz="1800" dirty="0"/>
          </a:p>
          <a:p>
            <a:r>
              <a:rPr lang="ja-JP" altLang="en-US" sz="2000"/>
              <a:t>「</a:t>
            </a:r>
            <a:r>
              <a:rPr lang="en-US" altLang="ja-JP" sz="2000" dirty="0"/>
              <a:t>〜</a:t>
            </a:r>
            <a:r>
              <a:rPr lang="ja-JP" altLang="en-US" sz="2000"/>
              <a:t>と考える／</a:t>
            </a:r>
            <a:r>
              <a:rPr lang="en-US" altLang="ja-JP" sz="2000" dirty="0"/>
              <a:t>〜</a:t>
            </a:r>
            <a:r>
              <a:rPr lang="ja-JP" altLang="en-US" sz="2000"/>
              <a:t>と思う」を削る！</a:t>
            </a:r>
            <a:endParaRPr lang="en-US" altLang="ja-JP" sz="2000" dirty="0"/>
          </a:p>
          <a:p>
            <a:pPr marL="0" indent="0">
              <a:buNone/>
            </a:pPr>
            <a:r>
              <a:rPr lang="ja-JP" altLang="en-US" sz="1800"/>
              <a:t>レポートや論文には「</a:t>
            </a:r>
            <a:r>
              <a:rPr lang="en-US" altLang="ja-JP" sz="1800" dirty="0"/>
              <a:t>〜</a:t>
            </a:r>
            <a:r>
              <a:rPr lang="ja-JP" altLang="en-US" sz="1800"/>
              <a:t>と考え、</a:t>
            </a:r>
            <a:r>
              <a:rPr lang="en-US" altLang="ja-JP" sz="1800" dirty="0"/>
              <a:t>〜</a:t>
            </a:r>
            <a:r>
              <a:rPr lang="ja-JP" altLang="en-US" sz="1800"/>
              <a:t>と思っている」ことを書くのだから、これらの言葉は不要。</a:t>
            </a:r>
            <a:endParaRPr lang="en-US" altLang="ja-JP" sz="1800" dirty="0"/>
          </a:p>
          <a:p>
            <a:pPr marL="0" indent="0">
              <a:buNone/>
            </a:pPr>
            <a:endParaRPr lang="en-US" altLang="ja-JP" sz="1800" dirty="0"/>
          </a:p>
          <a:p>
            <a:endParaRPr lang="en-US" altLang="ja-JP"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p:txBody>
      </p:sp>
      <p:sp>
        <p:nvSpPr>
          <p:cNvPr id="5" name="タイトル 1">
            <a:extLst>
              <a:ext uri="{FF2B5EF4-FFF2-40B4-BE49-F238E27FC236}">
                <a16:creationId xmlns:a16="http://schemas.microsoft.com/office/drawing/2014/main" id="{8B39EA6A-EA0F-184B-849C-76C86EB3E424}"/>
              </a:ext>
            </a:extLst>
          </p:cNvPr>
          <p:cNvSpPr txBox="1">
            <a:spLocks/>
          </p:cNvSpPr>
          <p:nvPr/>
        </p:nvSpPr>
        <p:spPr>
          <a:xfrm>
            <a:off x="431540" y="58614"/>
            <a:ext cx="8424936" cy="483618"/>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300" dirty="0">
                <a:solidFill>
                  <a:srgbClr val="00B050"/>
                </a:solidFill>
              </a:rPr>
              <a:t>補足：読み手に理解してもらえるレポートを書く</a:t>
            </a:r>
            <a:r>
              <a:rPr lang="ja-JP" altLang="en-US" sz="2300">
                <a:solidFill>
                  <a:srgbClr val="00B050"/>
                </a:solidFill>
              </a:rPr>
              <a:t>ために</a:t>
            </a:r>
            <a:r>
              <a:rPr lang="ja-JP" altLang="en-US" sz="1800">
                <a:solidFill>
                  <a:srgbClr val="00B050"/>
                </a:solidFill>
              </a:rPr>
              <a:t>（２）</a:t>
            </a:r>
            <a:endParaRPr lang="ja-JP" altLang="en-US" sz="1800" dirty="0">
              <a:solidFill>
                <a:srgbClr val="00B050"/>
              </a:solidFill>
            </a:endParaRPr>
          </a:p>
        </p:txBody>
      </p:sp>
    </p:spTree>
    <p:extLst>
      <p:ext uri="{BB962C8B-B14F-4D97-AF65-F5344CB8AC3E}">
        <p14:creationId xmlns:p14="http://schemas.microsoft.com/office/powerpoint/2010/main" val="3598758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1B838-2E30-5C4C-90C7-523DF5932E3B}"/>
              </a:ext>
            </a:extLst>
          </p:cNvPr>
          <p:cNvSpPr>
            <a:spLocks noGrp="1"/>
          </p:cNvSpPr>
          <p:nvPr>
            <p:ph type="title"/>
          </p:nvPr>
        </p:nvSpPr>
        <p:spPr>
          <a:xfrm>
            <a:off x="914400" y="609154"/>
            <a:ext cx="7772400" cy="706090"/>
          </a:xfrm>
        </p:spPr>
        <p:txBody>
          <a:bodyPr>
            <a:noAutofit/>
          </a:bodyPr>
          <a:lstStyle/>
          <a:p>
            <a:r>
              <a:rPr kumimoji="1" lang="ja-JP" altLang="en-US" sz="2800" u="sng" dirty="0"/>
              <a:t>理解してもらえるレポートの三つのステップ</a:t>
            </a:r>
          </a:p>
        </p:txBody>
      </p:sp>
      <p:sp>
        <p:nvSpPr>
          <p:cNvPr id="3" name="スライド番号プレースホルダー 2">
            <a:extLst>
              <a:ext uri="{FF2B5EF4-FFF2-40B4-BE49-F238E27FC236}">
                <a16:creationId xmlns:a16="http://schemas.microsoft.com/office/drawing/2014/main" id="{73228AA5-7C3B-4C4D-8736-11CF52E84314}"/>
              </a:ext>
            </a:extLst>
          </p:cNvPr>
          <p:cNvSpPr>
            <a:spLocks noGrp="1"/>
          </p:cNvSpPr>
          <p:nvPr>
            <p:ph type="sldNum" sz="quarter" idx="12"/>
          </p:nvPr>
        </p:nvSpPr>
        <p:spPr/>
        <p:txBody>
          <a:bodyPr/>
          <a:lstStyle/>
          <a:p>
            <a:fld id="{7BBC2F71-0BC9-4691-848C-353F74D45889}" type="slidenum">
              <a:rPr kumimoji="1" lang="ja-JP" altLang="en-US" smtClean="0"/>
              <a:t>23</a:t>
            </a:fld>
            <a:endParaRPr kumimoji="1" lang="ja-JP" altLang="en-US"/>
          </a:p>
        </p:txBody>
      </p:sp>
      <p:sp>
        <p:nvSpPr>
          <p:cNvPr id="4" name="コンテンツ プレースホルダー 3">
            <a:extLst>
              <a:ext uri="{FF2B5EF4-FFF2-40B4-BE49-F238E27FC236}">
                <a16:creationId xmlns:a16="http://schemas.microsoft.com/office/drawing/2014/main" id="{5BF9512A-9B09-2A49-8C93-981AE5F402EF}"/>
              </a:ext>
            </a:extLst>
          </p:cNvPr>
          <p:cNvSpPr>
            <a:spLocks noGrp="1"/>
          </p:cNvSpPr>
          <p:nvPr>
            <p:ph sz="quarter" idx="1"/>
          </p:nvPr>
        </p:nvSpPr>
        <p:spPr>
          <a:xfrm>
            <a:off x="683568" y="1315244"/>
            <a:ext cx="8003232" cy="5542756"/>
          </a:xfrm>
        </p:spPr>
        <p:txBody>
          <a:bodyPr>
            <a:noAutofit/>
          </a:bodyPr>
          <a:lstStyle/>
          <a:p>
            <a:r>
              <a:rPr kumimoji="1" lang="ja-JP" altLang="en-US" sz="2000" u="sng" dirty="0"/>
              <a:t>１</a:t>
            </a:r>
            <a:r>
              <a:rPr kumimoji="1" lang="en-US" altLang="ja-JP" sz="2000" u="sng" dirty="0"/>
              <a:t>.</a:t>
            </a:r>
            <a:r>
              <a:rPr kumimoji="1" lang="ja-JP" altLang="en-US" sz="2000" u="sng" dirty="0"/>
              <a:t>自分の言葉で語る努力をしている。</a:t>
            </a:r>
            <a:endParaRPr kumimoji="1" lang="en-US" altLang="ja-JP" sz="2000" u="sng" dirty="0"/>
          </a:p>
          <a:p>
            <a:pPr marL="0" indent="0">
              <a:buNone/>
            </a:pPr>
            <a:r>
              <a:rPr lang="ja-JP" altLang="en-US" sz="2000" dirty="0"/>
              <a:t>→自分の論理・理屈にこだわること</a:t>
            </a:r>
            <a:endParaRPr kumimoji="1" lang="en-US" altLang="ja-JP" sz="2000" dirty="0"/>
          </a:p>
          <a:p>
            <a:pPr marL="0" indent="0" algn="ctr">
              <a:buNone/>
            </a:pPr>
            <a:r>
              <a:rPr kumimoji="1" lang="ja-JP" altLang="en-US" sz="2000" dirty="0"/>
              <a:t>▼</a:t>
            </a:r>
            <a:endParaRPr kumimoji="1" lang="en-US" altLang="ja-JP" sz="2000" dirty="0"/>
          </a:p>
          <a:p>
            <a:r>
              <a:rPr lang="ja-JP" altLang="en-US" sz="2000" dirty="0"/>
              <a:t>２</a:t>
            </a:r>
            <a:r>
              <a:rPr lang="en-US" altLang="ja-JP" sz="2000" dirty="0"/>
              <a:t>.</a:t>
            </a:r>
            <a:r>
              <a:rPr lang="ja-JP" altLang="en-US" sz="2000" u="sng" dirty="0"/>
              <a:t>先人を少しでも乗り越える努力をしている。あるいは、先人の考えをしっかり踏まえている。</a:t>
            </a:r>
            <a:endParaRPr lang="en-US" altLang="ja-JP" sz="2000" u="sng" dirty="0"/>
          </a:p>
          <a:p>
            <a:pPr marL="0" indent="0">
              <a:buNone/>
            </a:pPr>
            <a:r>
              <a:rPr lang="ja-JP" altLang="en-US" sz="2000" dirty="0"/>
              <a:t>→先行研究批評・批判をしっかりおこなうこと。</a:t>
            </a:r>
            <a:endParaRPr lang="en-US" altLang="ja-JP" sz="2000" dirty="0"/>
          </a:p>
          <a:p>
            <a:pPr marL="0" indent="0">
              <a:buNone/>
            </a:pPr>
            <a:r>
              <a:rPr lang="ja-JP" altLang="en-US" sz="2000" dirty="0"/>
              <a:t>→先人の知識をお勉強するのではない。その世界に踏み込み、参加し、先人の世界を批判的に組み替えなくてはならない。</a:t>
            </a:r>
            <a:endParaRPr lang="en-US" altLang="ja-JP" sz="2000" dirty="0"/>
          </a:p>
          <a:p>
            <a:pPr marL="0" indent="0" algn="ctr">
              <a:buNone/>
            </a:pPr>
            <a:r>
              <a:rPr lang="ja-JP" altLang="en-US" sz="2000" dirty="0"/>
              <a:t>▼</a:t>
            </a:r>
            <a:endParaRPr lang="en-US" altLang="ja-JP" sz="2000" dirty="0"/>
          </a:p>
          <a:p>
            <a:r>
              <a:rPr kumimoji="1" lang="ja-JP" altLang="en-US" sz="2000" u="sng" dirty="0"/>
              <a:t>３</a:t>
            </a:r>
            <a:r>
              <a:rPr kumimoji="1" lang="en-US" altLang="ja-JP" sz="2000" u="sng" dirty="0"/>
              <a:t>.</a:t>
            </a:r>
            <a:r>
              <a:rPr kumimoji="1" lang="ja-JP" altLang="en-US" sz="2000" u="sng" dirty="0"/>
              <a:t>読む人を説得する努力をしている。</a:t>
            </a:r>
            <a:endParaRPr kumimoji="1" lang="en-US" altLang="ja-JP" sz="2000" u="sng" dirty="0"/>
          </a:p>
          <a:p>
            <a:pPr marL="0" indent="0">
              <a:buNone/>
            </a:pPr>
            <a:r>
              <a:rPr kumimoji="1" lang="ja-JP" altLang="en-US" sz="2000" dirty="0"/>
              <a:t>→レポート・論文の型</a:t>
            </a:r>
            <a:r>
              <a:rPr lang="ja-JP" altLang="en-US" sz="2000" dirty="0"/>
              <a:t>（テーマと問題への</a:t>
            </a:r>
            <a:r>
              <a:rPr kumimoji="1" lang="ja-JP" altLang="en-US" sz="2000" dirty="0"/>
              <a:t>導入・問題提起・主張・仮説→論証・反証→結論・まとめ）を準拠する。</a:t>
            </a:r>
            <a:endParaRPr kumimoji="1" lang="en-US" altLang="ja-JP" sz="2000" dirty="0"/>
          </a:p>
          <a:p>
            <a:pPr marL="0" indent="0">
              <a:buNone/>
            </a:pPr>
            <a:r>
              <a:rPr lang="ja-JP" altLang="en-US" sz="2000" dirty="0"/>
              <a:t>→その上で、論理的飛躍はないか？　論理的矛盾はないか？チェックしよう。</a:t>
            </a:r>
            <a:endParaRPr lang="en-US" altLang="ja-JP" sz="2000" dirty="0"/>
          </a:p>
          <a:p>
            <a:pPr marL="0" indent="0">
              <a:buNone/>
            </a:pPr>
            <a:r>
              <a:rPr lang="ja-JP" altLang="en-US" sz="1800" dirty="0"/>
              <a:t>小笠原喜康</a:t>
            </a:r>
            <a:r>
              <a:rPr lang="en-US" altLang="ja-JP" sz="1800" dirty="0"/>
              <a:t>『</a:t>
            </a:r>
            <a:r>
              <a:rPr lang="ja-JP" altLang="en-US" sz="1800" dirty="0"/>
              <a:t>新版　大学生のためのレポート・論文術</a:t>
            </a:r>
            <a:r>
              <a:rPr lang="en-US" altLang="ja-JP" sz="1800" dirty="0"/>
              <a:t>』</a:t>
            </a:r>
            <a:r>
              <a:rPr lang="ja-JP" altLang="en-US" sz="1800" dirty="0"/>
              <a:t>（２００９）より</a:t>
            </a:r>
            <a:endParaRPr lang="en-US" altLang="ja-JP" sz="1800" dirty="0"/>
          </a:p>
          <a:p>
            <a:pPr marL="0" indent="0">
              <a:buNone/>
            </a:pPr>
            <a:endParaRPr kumimoji="1" lang="en-US" altLang="ja-JP" sz="2000" dirty="0"/>
          </a:p>
        </p:txBody>
      </p:sp>
      <p:sp>
        <p:nvSpPr>
          <p:cNvPr id="5" name="タイトル 1">
            <a:extLst>
              <a:ext uri="{FF2B5EF4-FFF2-40B4-BE49-F238E27FC236}">
                <a16:creationId xmlns:a16="http://schemas.microsoft.com/office/drawing/2014/main" id="{8B39EA6A-EA0F-184B-849C-76C86EB3E424}"/>
              </a:ext>
            </a:extLst>
          </p:cNvPr>
          <p:cNvSpPr txBox="1">
            <a:spLocks/>
          </p:cNvSpPr>
          <p:nvPr/>
        </p:nvSpPr>
        <p:spPr>
          <a:xfrm>
            <a:off x="431540" y="58614"/>
            <a:ext cx="8424936" cy="483618"/>
          </a:xfrm>
          <a:prstGeom prst="rect">
            <a:avLst/>
          </a:prstGeom>
        </p:spPr>
        <p:txBody>
          <a:bodyPr bIns="91440" anchor="b" anchorCtr="0">
            <a:normAutofit fontScale="97500"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a:solidFill>
                  <a:srgbClr val="00B050"/>
                </a:solidFill>
              </a:rPr>
              <a:t>補足：読み手に理解してもらえるレポートを書く</a:t>
            </a:r>
            <a:r>
              <a:rPr lang="ja-JP" altLang="en-US" sz="2400">
                <a:solidFill>
                  <a:srgbClr val="00B050"/>
                </a:solidFill>
              </a:rPr>
              <a:t>ために</a:t>
            </a:r>
            <a:r>
              <a:rPr lang="ja-JP" altLang="en-US" sz="1800">
                <a:solidFill>
                  <a:srgbClr val="00B050"/>
                </a:solidFill>
              </a:rPr>
              <a:t>（３）</a:t>
            </a:r>
            <a:endParaRPr lang="ja-JP" altLang="en-US" sz="1800" dirty="0">
              <a:solidFill>
                <a:srgbClr val="00B050"/>
              </a:solidFill>
            </a:endParaRPr>
          </a:p>
        </p:txBody>
      </p:sp>
    </p:spTree>
    <p:extLst>
      <p:ext uri="{BB962C8B-B14F-4D97-AF65-F5344CB8AC3E}">
        <p14:creationId xmlns:p14="http://schemas.microsoft.com/office/powerpoint/2010/main" val="212164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904" y="2420888"/>
            <a:ext cx="8574124" cy="1728192"/>
          </a:xfrm>
        </p:spPr>
        <p:txBody>
          <a:bodyPr>
            <a:normAutofit/>
          </a:bodyPr>
          <a:lstStyle/>
          <a:p>
            <a:r>
              <a:rPr lang="ja-JP" altLang="en-US" sz="4400" dirty="0"/>
              <a:t>ご静聴ありがとうございました！</a:t>
            </a:r>
            <a:br>
              <a:rPr lang="en-US" altLang="ja-JP" sz="5400" dirty="0"/>
            </a:br>
            <a:endParaRPr kumimoji="1" lang="ja-JP" altLang="en-US" sz="2700" dirty="0"/>
          </a:p>
        </p:txBody>
      </p:sp>
      <p:sp>
        <p:nvSpPr>
          <p:cNvPr id="4" name="スライド番号プレースホルダー 3"/>
          <p:cNvSpPr>
            <a:spLocks noGrp="1"/>
          </p:cNvSpPr>
          <p:nvPr>
            <p:ph type="sldNum" sz="quarter" idx="12"/>
          </p:nvPr>
        </p:nvSpPr>
        <p:spPr/>
        <p:txBody>
          <a:bodyPr/>
          <a:lstStyle/>
          <a:p>
            <a:fld id="{7BBC2F71-0BC9-4691-848C-353F74D45889}" type="slidenum">
              <a:rPr kumimoji="1" lang="ja-JP" altLang="en-US" smtClean="0"/>
              <a:t>24</a:t>
            </a:fld>
            <a:endParaRPr kumimoji="1" lang="ja-JP" altLang="en-US"/>
          </a:p>
        </p:txBody>
      </p:sp>
    </p:spTree>
    <p:extLst>
      <p:ext uri="{BB962C8B-B14F-4D97-AF65-F5344CB8AC3E}">
        <p14:creationId xmlns:p14="http://schemas.microsoft.com/office/powerpoint/2010/main" val="172423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u="sng" dirty="0"/>
              <a:t>1</a:t>
            </a:r>
            <a:r>
              <a:rPr kumimoji="1" lang="en-US" altLang="ja-JP" sz="4000" u="sng" dirty="0"/>
              <a:t>.</a:t>
            </a:r>
            <a:r>
              <a:rPr kumimoji="1" lang="ja-JP" altLang="en-US" sz="4000" u="sng" dirty="0"/>
              <a:t>レポート</a:t>
            </a:r>
            <a:r>
              <a:rPr lang="ja-JP" altLang="en-US" sz="4000" u="sng" dirty="0"/>
              <a:t>って何</a:t>
            </a:r>
            <a:r>
              <a:rPr lang="ja-JP" altLang="en-US" sz="4000" u="sng"/>
              <a:t>？</a:t>
            </a:r>
            <a:r>
              <a:rPr kumimoji="1" lang="en-US" altLang="ja-JP" sz="3200" u="sng" dirty="0"/>
              <a:t>(</a:t>
            </a:r>
            <a:r>
              <a:rPr lang="ja-JP" altLang="en-US" sz="3200" u="sng"/>
              <a:t>２</a:t>
            </a:r>
            <a:r>
              <a:rPr kumimoji="1" lang="en-US" altLang="ja-JP" sz="3200" u="sng" dirty="0"/>
              <a:t>)</a:t>
            </a:r>
            <a:endParaRPr kumimoji="1" lang="ja-JP" altLang="en-US" sz="3200" u="sng" dirty="0"/>
          </a:p>
        </p:txBody>
      </p:sp>
      <p:sp>
        <p:nvSpPr>
          <p:cNvPr id="3" name="コンテンツ プレースホルダー 2"/>
          <p:cNvSpPr>
            <a:spLocks noGrp="1"/>
          </p:cNvSpPr>
          <p:nvPr>
            <p:ph sz="quarter" idx="1"/>
          </p:nvPr>
        </p:nvSpPr>
        <p:spPr>
          <a:xfrm>
            <a:off x="914400" y="1591816"/>
            <a:ext cx="7772400" cy="1261120"/>
          </a:xfrm>
        </p:spPr>
        <p:txBody>
          <a:bodyPr>
            <a:normAutofit/>
          </a:bodyPr>
          <a:lstStyle/>
          <a:p>
            <a:pPr marL="0" lvl="0" indent="0">
              <a:buNone/>
            </a:pPr>
            <a:r>
              <a:rPr lang="ja-JP" altLang="en-US" sz="2800" dirty="0">
                <a:solidFill>
                  <a:prstClr val="black"/>
                </a:solidFill>
              </a:rPr>
              <a:t>・</a:t>
            </a:r>
            <a:r>
              <a:rPr lang="ja-JP" altLang="en-US" sz="3600" dirty="0">
                <a:solidFill>
                  <a:srgbClr val="FF0000"/>
                </a:solidFill>
              </a:rPr>
              <a:t>論証</a:t>
            </a:r>
            <a:r>
              <a:rPr lang="ja-JP" altLang="en-US" sz="3600" dirty="0">
                <a:solidFill>
                  <a:prstClr val="black"/>
                </a:solidFill>
              </a:rPr>
              <a:t>と</a:t>
            </a:r>
            <a:r>
              <a:rPr lang="ja-JP" altLang="en-US" sz="3600" dirty="0">
                <a:solidFill>
                  <a:srgbClr val="0070C0"/>
                </a:solidFill>
              </a:rPr>
              <a:t>感想</a:t>
            </a:r>
            <a:r>
              <a:rPr lang="ja-JP" altLang="en-US" sz="3600" dirty="0">
                <a:solidFill>
                  <a:prstClr val="black"/>
                </a:solidFill>
              </a:rPr>
              <a:t>は違う</a:t>
            </a:r>
            <a:endParaRPr lang="en-US" altLang="ja-JP" sz="2800" dirty="0">
              <a:solidFill>
                <a:prstClr val="black"/>
              </a:solidFill>
            </a:endParaRPr>
          </a:p>
          <a:p>
            <a:pPr marL="0" lvl="0" indent="0">
              <a:buNone/>
            </a:pPr>
            <a:r>
              <a:rPr lang="ja-JP" altLang="en-US" sz="2800" dirty="0">
                <a:solidFill>
                  <a:prstClr val="black"/>
                </a:solidFill>
              </a:rPr>
              <a:t>  </a:t>
            </a:r>
            <a:r>
              <a:rPr lang="en-US" altLang="ja-JP" sz="2800" dirty="0">
                <a:solidFill>
                  <a:prstClr val="black"/>
                </a:solidFill>
              </a:rPr>
              <a:t>	</a:t>
            </a:r>
            <a:r>
              <a:rPr lang="ja-JP" altLang="en-US" sz="2800" dirty="0">
                <a:solidFill>
                  <a:prstClr val="black"/>
                </a:solidFill>
              </a:rPr>
              <a:t>⇒客観性、一般性があるかどうか</a:t>
            </a:r>
            <a:endParaRPr lang="en-US" altLang="ja-JP" sz="2800" dirty="0">
              <a:solidFill>
                <a:prstClr val="black"/>
              </a:solidFill>
            </a:endParaRPr>
          </a:p>
          <a:p>
            <a:pPr marL="0" lvl="0" indent="0">
              <a:buNone/>
            </a:pPr>
            <a:endParaRPr lang="en-US" altLang="ja-JP" sz="2800" dirty="0">
              <a:solidFill>
                <a:prstClr val="black"/>
              </a:solidFill>
            </a:endParaRPr>
          </a:p>
          <a:p>
            <a:pPr marL="0" lvl="0" indent="0">
              <a:buNone/>
            </a:pPr>
            <a:endParaRPr lang="en-US" altLang="ja-JP" sz="2800" dirty="0">
              <a:solidFill>
                <a:prstClr val="black"/>
              </a:solidFill>
            </a:endParaRPr>
          </a:p>
          <a:p>
            <a:pPr marL="0" lvl="0" indent="0">
              <a:buNone/>
            </a:pPr>
            <a:endParaRPr kumimoji="1" lang="en-US" altLang="ja-JP" sz="2800" dirty="0">
              <a:solidFill>
                <a:prstClr val="black"/>
              </a:solidFill>
            </a:endParaRPr>
          </a:p>
          <a:p>
            <a:pPr marL="0" lvl="0" indent="0">
              <a:buNone/>
            </a:pPr>
            <a:endParaRPr lang="en-US" altLang="ja-JP" sz="2800" dirty="0">
              <a:solidFill>
                <a:prstClr val="black"/>
              </a:solidFill>
            </a:endParaRPr>
          </a:p>
          <a:p>
            <a:pPr marL="0" lvl="0" indent="0">
              <a:buNone/>
            </a:pPr>
            <a:endParaRPr kumimoji="1" lang="en-US" altLang="ja-JP" sz="2800" dirty="0">
              <a:solidFill>
                <a:prstClr val="black"/>
              </a:solidFill>
            </a:endParaRPr>
          </a:p>
        </p:txBody>
      </p:sp>
      <p:sp>
        <p:nvSpPr>
          <p:cNvPr id="7" name="正方形/長方形 6"/>
          <p:cNvSpPr/>
          <p:nvPr/>
        </p:nvSpPr>
        <p:spPr>
          <a:xfrm>
            <a:off x="385193" y="3725743"/>
            <a:ext cx="4834879" cy="2162137"/>
          </a:xfrm>
          <a:prstGeom prst="rect">
            <a:avLst/>
          </a:prstGeom>
          <a:solidFill>
            <a:srgbClr val="FF0000">
              <a:alpha val="50000"/>
            </a:srgb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2000" dirty="0"/>
              <a:t>〈</a:t>
            </a:r>
            <a:r>
              <a:rPr lang="ja-JP" altLang="en-US" sz="2000" dirty="0"/>
              <a:t>良い例</a:t>
            </a:r>
            <a:r>
              <a:rPr lang="en-US" altLang="ja-JP" sz="2000" dirty="0"/>
              <a:t>〉</a:t>
            </a:r>
          </a:p>
          <a:p>
            <a:pPr algn="ctr"/>
            <a:endParaRPr lang="en-US" altLang="ja-JP" sz="2000" dirty="0"/>
          </a:p>
          <a:p>
            <a:r>
              <a:rPr lang="ja-JP" altLang="en-US" sz="2400" dirty="0">
                <a:solidFill>
                  <a:schemeClr val="tx1"/>
                </a:solidFill>
              </a:rPr>
              <a:t>① 裏付けに基づいた自分の考えを</a:t>
            </a:r>
            <a:endParaRPr lang="en-US" altLang="ja-JP" sz="2400" dirty="0">
              <a:solidFill>
                <a:schemeClr val="tx1"/>
              </a:solidFill>
            </a:endParaRPr>
          </a:p>
          <a:p>
            <a:r>
              <a:rPr lang="ja-JP" altLang="en-US" sz="2400" dirty="0">
                <a:solidFill>
                  <a:schemeClr val="tx1"/>
                </a:solidFill>
              </a:rPr>
              <a:t>② </a:t>
            </a:r>
            <a:r>
              <a:rPr lang="ja-JP" altLang="en-US" sz="2400">
                <a:solidFill>
                  <a:schemeClr val="tx1"/>
                </a:solidFill>
              </a:rPr>
              <a:t>決まった形式で</a:t>
            </a:r>
            <a:endParaRPr lang="en-US" altLang="ja-JP" sz="2400" dirty="0">
              <a:solidFill>
                <a:schemeClr val="tx1"/>
              </a:solidFill>
            </a:endParaRPr>
          </a:p>
          <a:p>
            <a:r>
              <a:rPr lang="ja-JP" altLang="en-US" sz="2400" dirty="0">
                <a:solidFill>
                  <a:schemeClr val="tx1"/>
                </a:solidFill>
              </a:rPr>
              <a:t>③ 客</a:t>
            </a:r>
            <a:r>
              <a:rPr lang="ja-JP" altLang="en-US" sz="2400" dirty="0"/>
              <a:t>観的・論理的に書く</a:t>
            </a:r>
          </a:p>
        </p:txBody>
      </p:sp>
      <p:sp>
        <p:nvSpPr>
          <p:cNvPr id="8" name="正方形/長方形 7"/>
          <p:cNvSpPr/>
          <p:nvPr/>
        </p:nvSpPr>
        <p:spPr>
          <a:xfrm>
            <a:off x="6115643" y="3725743"/>
            <a:ext cx="2704829" cy="2151529"/>
          </a:xfrm>
          <a:prstGeom prst="rect">
            <a:avLst/>
          </a:prstGeom>
          <a:solidFill>
            <a:srgbClr val="0070C0">
              <a:alpha val="50000"/>
            </a:srgb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2000" dirty="0"/>
              <a:t>〈</a:t>
            </a:r>
            <a:r>
              <a:rPr lang="ja-JP" altLang="en-US" sz="2000" dirty="0"/>
              <a:t>悪い例</a:t>
            </a:r>
            <a:r>
              <a:rPr lang="en-US" altLang="ja-JP" sz="2000" dirty="0"/>
              <a:t>〉</a:t>
            </a:r>
          </a:p>
          <a:p>
            <a:pPr algn="ctr"/>
            <a:endParaRPr lang="en-US" altLang="ja-JP" sz="2000" dirty="0"/>
          </a:p>
          <a:p>
            <a:r>
              <a:rPr lang="ja-JP" altLang="en-US" sz="2400" dirty="0">
                <a:solidFill>
                  <a:schemeClr val="tx1"/>
                </a:solidFill>
              </a:rPr>
              <a:t>① 感じたままを</a:t>
            </a:r>
            <a:endParaRPr lang="en-US" altLang="ja-JP" sz="2400" dirty="0">
              <a:solidFill>
                <a:schemeClr val="tx1"/>
              </a:solidFill>
            </a:endParaRPr>
          </a:p>
          <a:p>
            <a:r>
              <a:rPr lang="ja-JP" altLang="en-US" sz="2400" dirty="0">
                <a:solidFill>
                  <a:schemeClr val="tx1"/>
                </a:solidFill>
              </a:rPr>
              <a:t>② 書きたい順序で</a:t>
            </a:r>
            <a:endParaRPr lang="en-US" altLang="ja-JP" sz="2400" dirty="0">
              <a:solidFill>
                <a:schemeClr val="tx1"/>
              </a:solidFill>
            </a:endParaRPr>
          </a:p>
          <a:p>
            <a:r>
              <a:rPr lang="ja-JP" altLang="en-US" sz="2400" dirty="0">
                <a:solidFill>
                  <a:schemeClr val="tx1"/>
                </a:solidFill>
              </a:rPr>
              <a:t>③ 主観的に書く</a:t>
            </a:r>
          </a:p>
        </p:txBody>
      </p:sp>
      <p:sp>
        <p:nvSpPr>
          <p:cNvPr id="9" name="左右矢印 8"/>
          <p:cNvSpPr/>
          <p:nvPr/>
        </p:nvSpPr>
        <p:spPr>
          <a:xfrm>
            <a:off x="5328948" y="4454535"/>
            <a:ext cx="677818" cy="402120"/>
          </a:xfrm>
          <a:prstGeom prst="leftRightArrow">
            <a:avLst/>
          </a:prstGeom>
          <a:no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691680" y="3019237"/>
            <a:ext cx="5945979" cy="584775"/>
          </a:xfrm>
          <a:prstGeom prst="rect">
            <a:avLst/>
          </a:prstGeom>
          <a:noFill/>
        </p:spPr>
        <p:txBody>
          <a:bodyPr wrap="square" rtlCol="0">
            <a:spAutoFit/>
          </a:bodyPr>
          <a:lstStyle/>
          <a:p>
            <a:pPr algn="ctr"/>
            <a:r>
              <a:rPr kumimoji="1" lang="ja-JP" altLang="en-US" sz="3200" b="1" dirty="0">
                <a:solidFill>
                  <a:srgbClr val="FF0000"/>
                </a:solidFill>
                <a:latin typeface="ＭＳ ゴシック" panose="020B0609070205080204" pitchFamily="49" charset="-128"/>
                <a:ea typeface="ＭＳ ゴシック" panose="020B0609070205080204" pitchFamily="49" charset="-128"/>
              </a:rPr>
              <a:t>良いレポート</a:t>
            </a:r>
            <a:r>
              <a:rPr kumimoji="1" lang="ja-JP" altLang="en-US" sz="2400" b="1" dirty="0">
                <a:latin typeface="ＭＳ ゴシック" panose="020B0609070205080204" pitchFamily="49" charset="-128"/>
                <a:ea typeface="ＭＳ ゴシック" panose="020B0609070205080204" pitchFamily="49" charset="-128"/>
              </a:rPr>
              <a:t>と</a:t>
            </a:r>
            <a:r>
              <a:rPr kumimoji="1" lang="ja-JP" altLang="en-US" sz="3200" b="1" dirty="0">
                <a:solidFill>
                  <a:srgbClr val="0070C0"/>
                </a:solidFill>
                <a:latin typeface="ＭＳ ゴシック" panose="020B0609070205080204" pitchFamily="49" charset="-128"/>
                <a:ea typeface="ＭＳ ゴシック" panose="020B0609070205080204" pitchFamily="49" charset="-128"/>
              </a:rPr>
              <a:t>悪いレポート</a:t>
            </a:r>
          </a:p>
        </p:txBody>
      </p:sp>
      <p:sp>
        <p:nvSpPr>
          <p:cNvPr id="4" name="スライド番号プレースホルダー 3"/>
          <p:cNvSpPr>
            <a:spLocks noGrp="1"/>
          </p:cNvSpPr>
          <p:nvPr>
            <p:ph type="sldNum" sz="quarter" idx="12"/>
          </p:nvPr>
        </p:nvSpPr>
        <p:spPr/>
        <p:txBody>
          <a:bodyPr/>
          <a:lstStyle/>
          <a:p>
            <a:fld id="{7BBC2F71-0BC9-4691-848C-353F74D45889}" type="slidenum">
              <a:rPr kumimoji="1" lang="ja-JP" altLang="en-US" smtClean="0"/>
              <a:t>2</a:t>
            </a:fld>
            <a:endParaRPr kumimoji="1" lang="ja-JP" altLang="en-US"/>
          </a:p>
        </p:txBody>
      </p:sp>
    </p:spTree>
    <p:extLst>
      <p:ext uri="{BB962C8B-B14F-4D97-AF65-F5344CB8AC3E}">
        <p14:creationId xmlns:p14="http://schemas.microsoft.com/office/powerpoint/2010/main" val="204868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446856" y="418654"/>
            <a:ext cx="8229600" cy="850106"/>
          </a:xfrm>
        </p:spPr>
        <p:txBody>
          <a:bodyPr/>
          <a:lstStyle/>
          <a:p>
            <a:r>
              <a:rPr lang="en-US" altLang="ja-JP" u="sng" dirty="0"/>
              <a:t>2.</a:t>
            </a:r>
            <a:r>
              <a:rPr lang="ja-JP" altLang="en-US" u="sng" dirty="0"/>
              <a:t>レポート課題</a:t>
            </a:r>
            <a:r>
              <a:rPr kumimoji="1" lang="ja-JP" altLang="en-US" u="sng" dirty="0"/>
              <a:t>の確認</a:t>
            </a:r>
          </a:p>
        </p:txBody>
      </p:sp>
      <p:sp>
        <p:nvSpPr>
          <p:cNvPr id="3" name="コンテンツ プレースホルダー 2"/>
          <p:cNvSpPr>
            <a:spLocks noGrp="1"/>
          </p:cNvSpPr>
          <p:nvPr>
            <p:ph sz="quarter" idx="1"/>
          </p:nvPr>
        </p:nvSpPr>
        <p:spPr>
          <a:xfrm>
            <a:off x="107504" y="1340768"/>
            <a:ext cx="8928992" cy="5015582"/>
          </a:xfrm>
        </p:spPr>
        <p:txBody>
          <a:bodyPr>
            <a:normAutofit lnSpcReduction="10000"/>
          </a:bodyPr>
          <a:lstStyle/>
          <a:p>
            <a:pPr marL="0" indent="0" algn="ctr">
              <a:buNone/>
            </a:pPr>
            <a:r>
              <a:rPr kumimoji="1" lang="ja-JP" altLang="en-US" sz="2800" dirty="0">
                <a:latin typeface="HGP創英角ｺﾞｼｯｸUB" panose="020B0900000000000000" pitchFamily="50" charset="-128"/>
                <a:ea typeface="HGP創英角ｺﾞｼｯｸUB" panose="020B0900000000000000" pitchFamily="50" charset="-128"/>
              </a:rPr>
              <a:t>出された課題が以下のどちらか確認しましょう。</a:t>
            </a:r>
            <a:endParaRPr kumimoji="1" lang="en-US" altLang="ja-JP" sz="2800" dirty="0">
              <a:latin typeface="HGP創英角ｺﾞｼｯｸUB" panose="020B0900000000000000" pitchFamily="50" charset="-128"/>
              <a:ea typeface="HGP創英角ｺﾞｼｯｸUB" panose="020B0900000000000000" pitchFamily="50" charset="-128"/>
            </a:endParaRPr>
          </a:p>
          <a:p>
            <a:pPr marL="0" indent="0" algn="ctr">
              <a:buNone/>
            </a:pPr>
            <a:r>
              <a:rPr kumimoji="1" lang="ja-JP" altLang="en-US" dirty="0">
                <a:latin typeface="HGP創英角ｺﾞｼｯｸUB" panose="020B0900000000000000" pitchFamily="50" charset="-128"/>
                <a:ea typeface="HGP創英角ｺﾞｼｯｸUB" panose="020B0900000000000000" pitchFamily="50" charset="-128"/>
              </a:rPr>
              <a:t>（</a:t>
            </a:r>
            <a:r>
              <a:rPr kumimoji="1" lang="ja-JP" altLang="en-US" dirty="0">
                <a:solidFill>
                  <a:srgbClr val="0070C0"/>
                </a:solidFill>
                <a:latin typeface="HGP創英角ｺﾞｼｯｸUB" panose="020B0900000000000000" pitchFamily="50" charset="-128"/>
                <a:ea typeface="HGP創英角ｺﾞｼｯｸUB" panose="020B0900000000000000" pitchFamily="50" charset="-128"/>
              </a:rPr>
              <a:t>まとめ</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自らの考え</a:t>
            </a:r>
            <a:r>
              <a:rPr kumimoji="1" lang="en-US" altLang="ja-JP" dirty="0">
                <a:latin typeface="HGP創英角ｺﾞｼｯｸUB" panose="020B0900000000000000" pitchFamily="50" charset="-128"/>
                <a:ea typeface="HGP創英角ｺﾞｼｯｸUB" panose="020B0900000000000000" pitchFamily="50" charset="-128"/>
              </a:rPr>
              <a:t>)</a:t>
            </a:r>
            <a:endParaRPr kumimoji="1" lang="en-US" altLang="ja-JP" sz="2200"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sz="1200" dirty="0">
              <a:latin typeface="HGP創英角ｺﾞｼｯｸUB" panose="020B0900000000000000" pitchFamily="50" charset="-128"/>
              <a:ea typeface="HGP創英角ｺﾞｼｯｸUB" panose="020B0900000000000000" pitchFamily="50" charset="-128"/>
            </a:endParaRPr>
          </a:p>
          <a:p>
            <a:pPr marL="0" indent="0">
              <a:buNone/>
            </a:pPr>
            <a:r>
              <a:rPr kumimoji="1" lang="ja-JP" altLang="en-US" b="1" u="sng" dirty="0">
                <a:solidFill>
                  <a:srgbClr val="0070C0"/>
                </a:solidFill>
                <a:latin typeface="ＭＳ ゴシック" panose="020B0609070205080204" pitchFamily="49" charset="-128"/>
                <a:ea typeface="ＭＳ ゴシック" panose="020B0609070205080204" pitchFamily="49" charset="-128"/>
              </a:rPr>
              <a:t>資料の内容を</a:t>
            </a:r>
            <a:r>
              <a:rPr kumimoji="1" lang="ja-JP" altLang="en-US" b="1" u="sng">
                <a:solidFill>
                  <a:srgbClr val="0070C0"/>
                </a:solidFill>
                <a:latin typeface="ＭＳ ゴシック" panose="020B0609070205080204" pitchFamily="49" charset="-128"/>
                <a:ea typeface="ＭＳ ゴシック" panose="020B0609070205080204" pitchFamily="49" charset="-128"/>
              </a:rPr>
              <a:t>まとめる報告型</a:t>
            </a:r>
            <a:endParaRPr kumimoji="1" lang="en-US" altLang="ja-JP" b="1" u="sng" dirty="0">
              <a:solidFill>
                <a:srgbClr val="0070C0"/>
              </a:solidFill>
              <a:latin typeface="ＭＳ ゴシック" panose="020B0609070205080204" pitchFamily="49" charset="-128"/>
              <a:ea typeface="ＭＳ ゴシック" panose="020B0609070205080204" pitchFamily="49" charset="-128"/>
            </a:endParaRPr>
          </a:p>
          <a:p>
            <a:pPr marL="0" indent="0">
              <a:buNone/>
            </a:pPr>
            <a:r>
              <a:rPr lang="en-US" altLang="ja-JP" sz="2400" dirty="0"/>
              <a:t>①</a:t>
            </a:r>
            <a:r>
              <a:rPr lang="ja-JP" altLang="en-US" sz="2400"/>
              <a:t>読んで報告するタイプ／②調べて報告するタイプ</a:t>
            </a:r>
            <a:endParaRPr kumimoji="1" lang="en-US" altLang="ja-JP" sz="2400" b="1" u="sng" dirty="0">
              <a:solidFill>
                <a:srgbClr val="0070C0"/>
              </a:solidFill>
              <a:latin typeface="ＭＳ ゴシック" panose="020B0609070205080204" pitchFamily="49" charset="-128"/>
              <a:ea typeface="ＭＳ ゴシック" panose="020B0609070205080204" pitchFamily="49" charset="-128"/>
            </a:endParaRPr>
          </a:p>
          <a:p>
            <a:r>
              <a:rPr lang="ja-JP" altLang="en-US" sz="2400" dirty="0"/>
              <a:t>「講義のうち、二つの回を選択し、授業の内容をそれぞれ</a:t>
            </a:r>
            <a:r>
              <a:rPr lang="en-US" altLang="ja-JP" sz="2400" dirty="0"/>
              <a:t>400</a:t>
            </a:r>
            <a:r>
              <a:rPr lang="ja-JP" altLang="en-US" sz="2400" dirty="0"/>
              <a:t>から</a:t>
            </a:r>
            <a:r>
              <a:rPr lang="en-US" altLang="ja-JP" sz="2400" dirty="0"/>
              <a:t>800</a:t>
            </a:r>
            <a:r>
              <a:rPr lang="ja-JP" altLang="en-US" sz="2400" dirty="0"/>
              <a:t>字でまとめなさい。」</a:t>
            </a:r>
          </a:p>
          <a:p>
            <a:pPr marL="0" indent="0">
              <a:buNone/>
            </a:pPr>
            <a:r>
              <a:rPr lang="ja-JP" altLang="en-US" b="1" u="sng">
                <a:solidFill>
                  <a:srgbClr val="FF0000"/>
                </a:solidFill>
                <a:latin typeface="ＭＳ ゴシック" panose="020B0609070205080204" pitchFamily="49" charset="-128"/>
                <a:ea typeface="ＭＳ ゴシック" panose="020B0609070205080204" pitchFamily="49" charset="-128"/>
              </a:rPr>
              <a:t>自身</a:t>
            </a:r>
            <a:r>
              <a:rPr lang="ja-JP" altLang="en-US" b="1" u="sng" dirty="0">
                <a:solidFill>
                  <a:srgbClr val="FF0000"/>
                </a:solidFill>
                <a:latin typeface="ＭＳ ゴシック" panose="020B0609070205080204" pitchFamily="49" charset="-128"/>
                <a:ea typeface="ＭＳ ゴシック" panose="020B0609070205080204" pitchFamily="49" charset="-128"/>
              </a:rPr>
              <a:t>の主張と論拠を</a:t>
            </a:r>
            <a:r>
              <a:rPr lang="ja-JP" altLang="en-US" b="1" u="sng">
                <a:solidFill>
                  <a:srgbClr val="FF0000"/>
                </a:solidFill>
                <a:latin typeface="ＭＳ ゴシック" panose="020B0609070205080204" pitchFamily="49" charset="-128"/>
                <a:ea typeface="ＭＳ ゴシック" panose="020B0609070205080204" pitchFamily="49" charset="-128"/>
              </a:rPr>
              <a:t>述べる論述型</a:t>
            </a:r>
            <a:endParaRPr lang="en-US" altLang="ja-JP" b="1" u="sng"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2400"/>
              <a:t>③問題が与えられた上で論じるタイプ／</a:t>
            </a:r>
            <a:r>
              <a:rPr lang="en-US" altLang="ja-JP" sz="2400" dirty="0"/>
              <a:t>④</a:t>
            </a:r>
            <a:r>
              <a:rPr lang="ja-JP" altLang="en-US" sz="2400"/>
              <a:t>問題を自分で立てて論じるタイプ</a:t>
            </a:r>
            <a:endParaRPr lang="en-US" altLang="ja-JP" sz="2400" b="1" u="sng"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t>「授業で扱った具体的事例（テーマ</a:t>
            </a:r>
            <a:r>
              <a:rPr lang="ja-JP" altLang="en-US" sz="2400"/>
              <a:t>）を一つ</a:t>
            </a:r>
            <a:r>
              <a:rPr lang="ja-JP" altLang="en-US" sz="2400" dirty="0"/>
              <a:t>選び、それ</a:t>
            </a:r>
            <a:r>
              <a:rPr lang="ja-JP" altLang="en-US" sz="2400"/>
              <a:t>について</a:t>
            </a:r>
            <a:r>
              <a:rPr lang="ja-JP" altLang="en-US" sz="2400" dirty="0"/>
              <a:t>授業内容を踏まえて、自説を展開しなさい</a:t>
            </a:r>
            <a:r>
              <a:rPr lang="ja-JP" altLang="en-US" sz="2400"/>
              <a:t>。」</a:t>
            </a:r>
            <a:endParaRPr lang="en-US" altLang="ja-JP" sz="2400" dirty="0"/>
          </a:p>
        </p:txBody>
      </p:sp>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3</a:t>
            </a:fld>
            <a:endParaRPr kumimoji="1" lang="ja-JP" altLang="en-US"/>
          </a:p>
        </p:txBody>
      </p:sp>
    </p:spTree>
    <p:extLst>
      <p:ext uri="{BB962C8B-B14F-4D97-AF65-F5344CB8AC3E}">
        <p14:creationId xmlns:p14="http://schemas.microsoft.com/office/powerpoint/2010/main" val="29658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AAB51-3DB4-D445-AD08-15454FBBE2AA}"/>
              </a:ext>
            </a:extLst>
          </p:cNvPr>
          <p:cNvSpPr>
            <a:spLocks noGrp="1"/>
          </p:cNvSpPr>
          <p:nvPr>
            <p:ph type="title"/>
          </p:nvPr>
        </p:nvSpPr>
        <p:spPr>
          <a:xfrm>
            <a:off x="914400" y="260648"/>
            <a:ext cx="7772400" cy="1143000"/>
          </a:xfrm>
        </p:spPr>
        <p:txBody>
          <a:bodyPr>
            <a:normAutofit/>
          </a:bodyPr>
          <a:lstStyle/>
          <a:p>
            <a:r>
              <a:rPr lang="en-US" altLang="ja-JP" u="sng" dirty="0">
                <a:solidFill>
                  <a:schemeClr val="accent1">
                    <a:lumMod val="75000"/>
                  </a:schemeClr>
                </a:solidFill>
              </a:rPr>
              <a:t>2.</a:t>
            </a:r>
            <a:r>
              <a:rPr lang="ja-JP" altLang="en-US" u="sng">
                <a:solidFill>
                  <a:schemeClr val="accent1">
                    <a:lumMod val="75000"/>
                  </a:schemeClr>
                </a:solidFill>
              </a:rPr>
              <a:t>レポート</a:t>
            </a:r>
            <a:r>
              <a:rPr lang="ja-JP" altLang="en-US" u="sng" dirty="0"/>
              <a:t>課題</a:t>
            </a:r>
            <a:r>
              <a:rPr lang="ja-JP" altLang="en-US" u="sng"/>
              <a:t>の確認</a:t>
            </a:r>
            <a:r>
              <a:rPr lang="ja-JP" altLang="en-US" sz="3200" u="sng"/>
              <a:t>（２）</a:t>
            </a:r>
            <a:endParaRPr kumimoji="1" lang="ja-JP" altLang="en-US" sz="3200" dirty="0"/>
          </a:p>
        </p:txBody>
      </p:sp>
      <p:sp>
        <p:nvSpPr>
          <p:cNvPr id="3" name="スライド番号プレースホルダー 2">
            <a:extLst>
              <a:ext uri="{FF2B5EF4-FFF2-40B4-BE49-F238E27FC236}">
                <a16:creationId xmlns:a16="http://schemas.microsoft.com/office/drawing/2014/main" id="{335F2B90-EDE6-D44D-9BC7-38B4611ADFA0}"/>
              </a:ext>
            </a:extLst>
          </p:cNvPr>
          <p:cNvSpPr>
            <a:spLocks noGrp="1"/>
          </p:cNvSpPr>
          <p:nvPr>
            <p:ph type="sldNum" sz="quarter" idx="12"/>
          </p:nvPr>
        </p:nvSpPr>
        <p:spPr/>
        <p:txBody>
          <a:bodyPr/>
          <a:lstStyle/>
          <a:p>
            <a:fld id="{7BBC2F71-0BC9-4691-848C-353F74D45889}" type="slidenum">
              <a:rPr kumimoji="1" lang="ja-JP" altLang="en-US" smtClean="0"/>
              <a:t>4</a:t>
            </a:fld>
            <a:endParaRPr kumimoji="1" lang="ja-JP" altLang="en-US"/>
          </a:p>
        </p:txBody>
      </p:sp>
      <p:sp>
        <p:nvSpPr>
          <p:cNvPr id="4" name="コンテンツ プレースホルダー 3">
            <a:extLst>
              <a:ext uri="{FF2B5EF4-FFF2-40B4-BE49-F238E27FC236}">
                <a16:creationId xmlns:a16="http://schemas.microsoft.com/office/drawing/2014/main" id="{0941F8A9-256C-C84E-ADA5-29C3528C6940}"/>
              </a:ext>
            </a:extLst>
          </p:cNvPr>
          <p:cNvSpPr>
            <a:spLocks noGrp="1"/>
          </p:cNvSpPr>
          <p:nvPr>
            <p:ph sz="quarter" idx="1"/>
          </p:nvPr>
        </p:nvSpPr>
        <p:spPr>
          <a:xfrm>
            <a:off x="467544" y="1628800"/>
            <a:ext cx="8219256" cy="4391000"/>
          </a:xfrm>
        </p:spPr>
        <p:txBody>
          <a:bodyPr>
            <a:normAutofit fontScale="92500" lnSpcReduction="20000"/>
          </a:bodyPr>
          <a:lstStyle/>
          <a:p>
            <a:pPr marL="0" indent="0">
              <a:buNone/>
            </a:pPr>
            <a:r>
              <a:rPr lang="en-US" altLang="ja-JP" dirty="0">
                <a:solidFill>
                  <a:schemeClr val="accent1"/>
                </a:solidFill>
              </a:rPr>
              <a:t>〜</a:t>
            </a:r>
            <a:r>
              <a:rPr lang="ja-JP" altLang="en-US" dirty="0">
                <a:solidFill>
                  <a:schemeClr val="accent1"/>
                </a:solidFill>
              </a:rPr>
              <a:t>書式を守ろう！</a:t>
            </a:r>
            <a:r>
              <a:rPr lang="en-US" altLang="ja-JP" dirty="0">
                <a:solidFill>
                  <a:schemeClr val="accent1"/>
                </a:solidFill>
              </a:rPr>
              <a:t>〜</a:t>
            </a:r>
          </a:p>
          <a:p>
            <a:r>
              <a:rPr lang="ja-JP" altLang="en-US" dirty="0"/>
              <a:t>氏名・学籍番号・授業科目名などはどこに書くのか</a:t>
            </a:r>
            <a:endParaRPr lang="en-US" altLang="ja-JP" dirty="0"/>
          </a:p>
          <a:p>
            <a:r>
              <a:rPr kumimoji="1" lang="ja-JP" altLang="en-US" dirty="0"/>
              <a:t>表紙を付けるか否か</a:t>
            </a:r>
            <a:endParaRPr kumimoji="1" lang="en-US" altLang="ja-JP" dirty="0"/>
          </a:p>
          <a:p>
            <a:r>
              <a:rPr lang="ja-JP" altLang="en-US" dirty="0"/>
              <a:t>縦書きか横書きか</a:t>
            </a:r>
            <a:endParaRPr lang="en-US" altLang="ja-JP" dirty="0"/>
          </a:p>
          <a:p>
            <a:r>
              <a:rPr kumimoji="1" lang="ja-JP" altLang="en-US" dirty="0"/>
              <a:t>ページ番号が入っているか</a:t>
            </a:r>
            <a:endParaRPr kumimoji="1" lang="en-US" altLang="ja-JP" dirty="0"/>
          </a:p>
          <a:p>
            <a:r>
              <a:rPr lang="ja-JP" altLang="en-US" dirty="0"/>
              <a:t>参考文献リストはつけたか</a:t>
            </a:r>
            <a:endParaRPr lang="en-US" altLang="ja-JP" dirty="0"/>
          </a:p>
          <a:p>
            <a:r>
              <a:rPr kumimoji="1" lang="ja-JP" altLang="en-US" dirty="0"/>
              <a:t>指定された字数を守っているか</a:t>
            </a:r>
            <a:endParaRPr kumimoji="1" lang="en-US" altLang="ja-JP" dirty="0"/>
          </a:p>
          <a:p>
            <a:pPr marL="0" indent="0">
              <a:buNone/>
            </a:pPr>
            <a:r>
              <a:rPr lang="ja-JP" altLang="en-US" sz="2400" dirty="0"/>
              <a:t>例えば、「</a:t>
            </a:r>
            <a:r>
              <a:rPr lang="en-US" altLang="ja-JP" sz="2400" dirty="0"/>
              <a:t>4000</a:t>
            </a:r>
            <a:r>
              <a:rPr lang="ja-JP" altLang="en-US" sz="2400" dirty="0"/>
              <a:t>字程度」と言われたら</a:t>
            </a:r>
            <a:r>
              <a:rPr lang="en-US" altLang="ja-JP" sz="2400" dirty="0"/>
              <a:t>3600〜4400</a:t>
            </a:r>
            <a:r>
              <a:rPr lang="ja-JP" altLang="en-US" sz="2400" dirty="0"/>
              <a:t>字（</a:t>
            </a:r>
            <a:r>
              <a:rPr lang="en-US" altLang="ja-JP" sz="2400" dirty="0"/>
              <a:t>±10%</a:t>
            </a:r>
            <a:r>
              <a:rPr lang="ja-JP" altLang="en-US" sz="2400" dirty="0"/>
              <a:t>の範囲内）に、「</a:t>
            </a:r>
            <a:r>
              <a:rPr lang="en-US" altLang="ja-JP" sz="2400" dirty="0"/>
              <a:t>4000</a:t>
            </a:r>
            <a:r>
              <a:rPr lang="ja-JP" altLang="en-US" sz="2400" dirty="0"/>
              <a:t>字以内」と言われたら、</a:t>
            </a:r>
            <a:r>
              <a:rPr lang="en-US" altLang="ja-JP" sz="2400" dirty="0"/>
              <a:t>3600〜4000</a:t>
            </a:r>
            <a:r>
              <a:rPr lang="ja-JP" altLang="en-US" sz="2400" dirty="0"/>
              <a:t>字（上限字数の</a:t>
            </a:r>
            <a:r>
              <a:rPr lang="en-US" altLang="ja-JP" sz="2400" dirty="0"/>
              <a:t>90%</a:t>
            </a:r>
            <a:r>
              <a:rPr lang="ja-JP" altLang="en-US" sz="2400" dirty="0"/>
              <a:t>以上書く）に収めましょう。</a:t>
            </a:r>
            <a:endParaRPr lang="en-US" altLang="ja-JP" sz="2400" dirty="0"/>
          </a:p>
          <a:p>
            <a:pPr marL="0" indent="0">
              <a:buNone/>
            </a:pPr>
            <a:endParaRPr lang="en-US" altLang="ja-JP" sz="2400" dirty="0"/>
          </a:p>
          <a:p>
            <a:pPr marL="0" indent="0">
              <a:buNone/>
            </a:pPr>
            <a:r>
              <a:rPr lang="ja-JP" altLang="en-US" sz="2100" dirty="0"/>
              <a:t>立教</a:t>
            </a:r>
            <a:r>
              <a:rPr lang="ja-JP" altLang="en-US" sz="2100" dirty="0" err="1"/>
              <a:t>大学大学</a:t>
            </a:r>
            <a:r>
              <a:rPr lang="ja-JP" altLang="en-US" sz="2100" dirty="0"/>
              <a:t>教育開発・支援センター</a:t>
            </a:r>
            <a:r>
              <a:rPr lang="en-US" altLang="ja-JP" sz="2100" dirty="0"/>
              <a:t>『MASTER OF WRITING』</a:t>
            </a:r>
            <a:r>
              <a:rPr lang="ja-JP" altLang="en-US" sz="2100" dirty="0"/>
              <a:t>より</a:t>
            </a:r>
            <a:endParaRPr lang="en-US" altLang="ja-JP" sz="2100" dirty="0"/>
          </a:p>
          <a:p>
            <a:pPr marL="0" indent="0">
              <a:buNone/>
            </a:pPr>
            <a:endParaRPr kumimoji="1" lang="ja-JP" altLang="en-US" sz="2400" dirty="0"/>
          </a:p>
        </p:txBody>
      </p:sp>
    </p:spTree>
    <p:extLst>
      <p:ext uri="{BB962C8B-B14F-4D97-AF65-F5344CB8AC3E}">
        <p14:creationId xmlns:p14="http://schemas.microsoft.com/office/powerpoint/2010/main" val="21092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1187624" y="1883388"/>
            <a:ext cx="6768752" cy="1041556"/>
          </a:xfrm>
        </p:spPr>
        <p:txBody>
          <a:bodyPr>
            <a:normAutofit lnSpcReduction="10000"/>
          </a:bodyPr>
          <a:lstStyle/>
          <a:p>
            <a:pPr marL="0" indent="0">
              <a:buNone/>
            </a:pPr>
            <a:r>
              <a:rPr lang="ja-JP" altLang="en-US" sz="3200" dirty="0"/>
              <a:t>テーマは一つ・</a:t>
            </a:r>
            <a:r>
              <a:rPr lang="ja-JP" altLang="en-US" sz="3200" b="1" dirty="0">
                <a:solidFill>
                  <a:srgbClr val="FF0000"/>
                </a:solidFill>
              </a:rPr>
              <a:t>具体的</a:t>
            </a:r>
            <a:r>
              <a:rPr lang="ja-JP" altLang="en-US" sz="3200" dirty="0"/>
              <a:t>に</a:t>
            </a:r>
            <a:endParaRPr lang="en-US" altLang="ja-JP" sz="3200" dirty="0"/>
          </a:p>
          <a:p>
            <a:pPr marL="0" indent="0" algn="ctr">
              <a:buNone/>
            </a:pPr>
            <a:r>
              <a:rPr kumimoji="1" lang="ja-JP" altLang="en-US" i="1" dirty="0"/>
              <a:t>＊</a:t>
            </a:r>
            <a:r>
              <a:rPr lang="ja-JP" altLang="en-US" i="1" dirty="0"/>
              <a:t>論述型</a:t>
            </a:r>
            <a:r>
              <a:rPr kumimoji="1" lang="ja-JP" altLang="en-US" i="1" dirty="0"/>
              <a:t>のレポートではここ</a:t>
            </a:r>
            <a:r>
              <a:rPr kumimoji="1" lang="ja-JP" altLang="en-US" i="1"/>
              <a:t>が重要！</a:t>
            </a:r>
            <a:endParaRPr kumimoji="1" lang="en-US" altLang="ja-JP" i="1" dirty="0"/>
          </a:p>
          <a:p>
            <a:pPr marL="0" indent="0">
              <a:buNone/>
            </a:pPr>
            <a:endParaRPr kumimoji="1" lang="en-US" altLang="ja-JP" sz="2800" dirty="0"/>
          </a:p>
          <a:p>
            <a:pPr marL="0" indent="0">
              <a:buNone/>
            </a:pPr>
            <a:endParaRPr lang="en-US" altLang="ja-JP" sz="2800" dirty="0"/>
          </a:p>
          <a:p>
            <a:pPr marL="0" indent="0">
              <a:buNone/>
            </a:pPr>
            <a:endParaRPr kumimoji="1" lang="ja-JP" altLang="en-US" sz="2800" dirty="0"/>
          </a:p>
        </p:txBody>
      </p:sp>
      <p:sp>
        <p:nvSpPr>
          <p:cNvPr id="6" name="正方形/長方形 5"/>
          <p:cNvSpPr/>
          <p:nvPr/>
        </p:nvSpPr>
        <p:spPr>
          <a:xfrm>
            <a:off x="2965140" y="3429000"/>
            <a:ext cx="324036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子どもとメディアについて</a:t>
            </a:r>
            <a:endParaRPr lang="en-US" altLang="ja-JP" dirty="0">
              <a:solidFill>
                <a:schemeClr val="tx1"/>
              </a:solidFill>
            </a:endParaRPr>
          </a:p>
          <a:p>
            <a:pPr algn="ctr"/>
            <a:r>
              <a:rPr lang="ja-JP" altLang="en-US" dirty="0">
                <a:solidFill>
                  <a:schemeClr val="tx1"/>
                </a:solidFill>
              </a:rPr>
              <a:t>自由に論じなさい</a:t>
            </a:r>
            <a:endParaRPr kumimoji="1" lang="ja-JP" altLang="en-US" dirty="0">
              <a:solidFill>
                <a:schemeClr val="tx1"/>
              </a:solidFill>
            </a:endParaRPr>
          </a:p>
        </p:txBody>
      </p:sp>
      <p:sp>
        <p:nvSpPr>
          <p:cNvPr id="7" name="正方形/長方形 6"/>
          <p:cNvSpPr/>
          <p:nvPr/>
        </p:nvSpPr>
        <p:spPr>
          <a:xfrm>
            <a:off x="611559" y="4837403"/>
            <a:ext cx="3024336" cy="1213985"/>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子どもへのメディアの</a:t>
            </a:r>
            <a:endParaRPr kumimoji="1" lang="en-US" altLang="ja-JP" dirty="0">
              <a:solidFill>
                <a:schemeClr val="tx1"/>
              </a:solidFill>
            </a:endParaRPr>
          </a:p>
          <a:p>
            <a:pPr algn="ctr"/>
            <a:r>
              <a:rPr kumimoji="1" lang="ja-JP" altLang="en-US" dirty="0">
                <a:solidFill>
                  <a:schemeClr val="tx1"/>
                </a:solidFill>
              </a:rPr>
              <a:t>悪影響について</a:t>
            </a:r>
          </a:p>
        </p:txBody>
      </p:sp>
      <p:sp>
        <p:nvSpPr>
          <p:cNvPr id="8" name="正方形/長方形 7"/>
          <p:cNvSpPr/>
          <p:nvPr/>
        </p:nvSpPr>
        <p:spPr>
          <a:xfrm>
            <a:off x="5220071" y="4821200"/>
            <a:ext cx="3240361" cy="1213985"/>
          </a:xfrm>
          <a:prstGeom prst="rect">
            <a:avLst/>
          </a:prstGeom>
          <a:solidFill>
            <a:srgbClr val="FF0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未成年の</a:t>
            </a:r>
            <a:r>
              <a:rPr lang="en-US" altLang="ja-JP" dirty="0">
                <a:solidFill>
                  <a:schemeClr val="tx1"/>
                </a:solidFill>
              </a:rPr>
              <a:t>SNS</a:t>
            </a:r>
            <a:r>
              <a:rPr lang="ja-JP" altLang="en-US" dirty="0">
                <a:solidFill>
                  <a:schemeClr val="tx1"/>
                </a:solidFill>
              </a:rPr>
              <a:t>利用が</a:t>
            </a:r>
            <a:endParaRPr lang="en-US" altLang="ja-JP" dirty="0">
              <a:solidFill>
                <a:schemeClr val="tx1"/>
              </a:solidFill>
            </a:endParaRPr>
          </a:p>
          <a:p>
            <a:pPr algn="ctr"/>
            <a:r>
              <a:rPr lang="ja-JP" altLang="en-US" dirty="0">
                <a:solidFill>
                  <a:schemeClr val="tx1"/>
                </a:solidFill>
              </a:rPr>
              <a:t>コミュニケーション能力に</a:t>
            </a:r>
            <a:endParaRPr lang="en-US" altLang="ja-JP" dirty="0">
              <a:solidFill>
                <a:schemeClr val="tx1"/>
              </a:solidFill>
            </a:endParaRPr>
          </a:p>
          <a:p>
            <a:pPr algn="ctr"/>
            <a:r>
              <a:rPr lang="ja-JP" altLang="en-US" dirty="0">
                <a:solidFill>
                  <a:schemeClr val="tx1"/>
                </a:solidFill>
              </a:rPr>
              <a:t>与える影響について</a:t>
            </a:r>
            <a:endParaRPr kumimoji="1" lang="ja-JP" altLang="en-US" dirty="0">
              <a:solidFill>
                <a:schemeClr val="tx1"/>
              </a:solidFill>
            </a:endParaRPr>
          </a:p>
        </p:txBody>
      </p:sp>
      <p:sp>
        <p:nvSpPr>
          <p:cNvPr id="13" name="曲折矢印 12"/>
          <p:cNvSpPr/>
          <p:nvPr/>
        </p:nvSpPr>
        <p:spPr>
          <a:xfrm rot="5400000">
            <a:off x="6203671" y="3732774"/>
            <a:ext cx="1106461" cy="1102804"/>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flipH="1">
            <a:off x="1811185" y="3683449"/>
            <a:ext cx="1106460" cy="1201450"/>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7132239" y="3711724"/>
            <a:ext cx="1340444" cy="369332"/>
          </a:xfrm>
          <a:prstGeom prst="rect">
            <a:avLst/>
          </a:prstGeom>
          <a:noFill/>
        </p:spPr>
        <p:txBody>
          <a:bodyPr wrap="square" rtlCol="0">
            <a:spAutoFit/>
          </a:bodyPr>
          <a:lstStyle/>
          <a:p>
            <a:r>
              <a:rPr kumimoji="1" lang="ja-JP" altLang="en-US" dirty="0">
                <a:solidFill>
                  <a:srgbClr val="FF0000"/>
                </a:solidFill>
              </a:rPr>
              <a:t>良いテーマ</a:t>
            </a:r>
          </a:p>
        </p:txBody>
      </p:sp>
      <p:sp>
        <p:nvSpPr>
          <p:cNvPr id="16" name="テキスト ボックス 15"/>
          <p:cNvSpPr txBox="1"/>
          <p:nvPr/>
        </p:nvSpPr>
        <p:spPr>
          <a:xfrm>
            <a:off x="673224" y="3730945"/>
            <a:ext cx="1450504" cy="369332"/>
          </a:xfrm>
          <a:prstGeom prst="rect">
            <a:avLst/>
          </a:prstGeom>
          <a:noFill/>
        </p:spPr>
        <p:txBody>
          <a:bodyPr wrap="square" rtlCol="0">
            <a:spAutoFit/>
          </a:bodyPr>
          <a:lstStyle/>
          <a:p>
            <a:r>
              <a:rPr lang="ja-JP" altLang="en-US" dirty="0">
                <a:solidFill>
                  <a:srgbClr val="0070C0"/>
                </a:solidFill>
              </a:rPr>
              <a:t>悪いテーマ</a:t>
            </a:r>
            <a:endParaRPr kumimoji="1" lang="ja-JP" altLang="en-US" dirty="0">
              <a:solidFill>
                <a:srgbClr val="0070C0"/>
              </a:solidFill>
            </a:endParaRPr>
          </a:p>
        </p:txBody>
      </p:sp>
      <p:sp>
        <p:nvSpPr>
          <p:cNvPr id="9" name="タイトル 8"/>
          <p:cNvSpPr>
            <a:spLocks noGrp="1"/>
          </p:cNvSpPr>
          <p:nvPr>
            <p:ph type="title"/>
          </p:nvPr>
        </p:nvSpPr>
        <p:spPr>
          <a:xfrm>
            <a:off x="914400" y="404664"/>
            <a:ext cx="7185992" cy="1012974"/>
          </a:xfrm>
        </p:spPr>
        <p:txBody>
          <a:bodyPr>
            <a:noAutofit/>
          </a:body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br>
              <a:rPr lang="en-US" altLang="ja-JP" sz="2400" u="sng" dirty="0"/>
            </a:br>
            <a:r>
              <a:rPr lang="ja-JP" altLang="en-US" sz="4400" u="sng" dirty="0"/>
              <a:t>テーマの決め方</a:t>
            </a:r>
            <a:endParaRPr kumimoji="1" lang="ja-JP" altLang="en-US" sz="2400" dirty="0"/>
          </a:p>
        </p:txBody>
      </p:sp>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5</a:t>
            </a:fld>
            <a:endParaRPr kumimoji="1" lang="ja-JP" altLang="en-US"/>
          </a:p>
        </p:txBody>
      </p:sp>
    </p:spTree>
    <p:extLst>
      <p:ext uri="{BB962C8B-B14F-4D97-AF65-F5344CB8AC3E}">
        <p14:creationId xmlns:p14="http://schemas.microsoft.com/office/powerpoint/2010/main" val="64543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690972" y="1426170"/>
            <a:ext cx="8208912" cy="4804643"/>
          </a:xfrm>
        </p:spPr>
        <p:txBody>
          <a:bodyPr>
            <a:normAutofit/>
          </a:bodyPr>
          <a:lstStyle/>
          <a:p>
            <a:pPr marL="0" indent="0">
              <a:buNone/>
            </a:pPr>
            <a:r>
              <a:rPr lang="ja-JP" altLang="en-US" sz="2000" dirty="0"/>
              <a:t>＜手順＞</a:t>
            </a:r>
            <a:endParaRPr lang="en-US" altLang="ja-JP" sz="2000" dirty="0"/>
          </a:p>
          <a:p>
            <a:pPr marL="514350" indent="-514350">
              <a:buFont typeface="+mj-lt"/>
              <a:buAutoNum type="arabicPeriod"/>
            </a:pPr>
            <a:r>
              <a:rPr lang="ja-JP" altLang="en-US" sz="3600" dirty="0">
                <a:solidFill>
                  <a:srgbClr val="FF0000"/>
                </a:solidFill>
              </a:rPr>
              <a:t>講義内容</a:t>
            </a:r>
            <a:r>
              <a:rPr lang="ja-JP" altLang="en-US" sz="3600" dirty="0"/>
              <a:t>を振り返る</a:t>
            </a:r>
            <a:br>
              <a:rPr lang="en-US" altLang="ja-JP" sz="2800" dirty="0"/>
            </a:br>
            <a:endParaRPr lang="en-US" altLang="ja-JP" sz="2800" dirty="0"/>
          </a:p>
          <a:p>
            <a:pPr marL="514350" indent="-514350">
              <a:buFont typeface="+mj-lt"/>
              <a:buAutoNum type="arabicPeriod"/>
            </a:pPr>
            <a:r>
              <a:rPr lang="ja-JP" altLang="en-US" sz="3600" dirty="0"/>
              <a:t>頭の中で</a:t>
            </a:r>
            <a:r>
              <a:rPr lang="ja-JP" altLang="en-US" sz="3600" dirty="0">
                <a:solidFill>
                  <a:srgbClr val="0070C0"/>
                </a:solidFill>
              </a:rPr>
              <a:t>話を膨らませる</a:t>
            </a:r>
            <a:endParaRPr lang="en-US" altLang="ja-JP" sz="3600" dirty="0">
              <a:solidFill>
                <a:srgbClr val="0070C0"/>
              </a:solidFill>
            </a:endParaRPr>
          </a:p>
          <a:p>
            <a:pPr marL="788670" lvl="1" indent="-514350">
              <a:buFont typeface="+mj-ea"/>
              <a:buAutoNum type="circleNumDbPlain"/>
            </a:pPr>
            <a:r>
              <a:rPr lang="ja-JP" altLang="en-US" sz="2800" dirty="0"/>
              <a:t>他の事例、地域</a:t>
            </a:r>
            <a:endParaRPr lang="en-US" altLang="ja-JP" sz="2800" dirty="0"/>
          </a:p>
          <a:p>
            <a:pPr marL="788670" lvl="1" indent="-514350">
              <a:buFont typeface="+mj-ea"/>
              <a:buAutoNum type="circleNumDbPlain"/>
            </a:pPr>
            <a:r>
              <a:rPr kumimoji="1" lang="ja-JP" altLang="en-US" sz="2800" dirty="0"/>
              <a:t>体験</a:t>
            </a:r>
            <a:endParaRPr kumimoji="1" lang="en-US" altLang="ja-JP" sz="2800" dirty="0"/>
          </a:p>
          <a:p>
            <a:pPr marL="788670" lvl="1" indent="-514350">
              <a:buFont typeface="+mj-ea"/>
              <a:buAutoNum type="circleNumDbPlain"/>
            </a:pPr>
            <a:r>
              <a:rPr lang="ja-JP" altLang="en-US" sz="2800" dirty="0"/>
              <a:t>趣味・好きなこと</a:t>
            </a:r>
            <a:endParaRPr kumimoji="1" lang="en-US" altLang="ja-JP" sz="2800" dirty="0"/>
          </a:p>
          <a:p>
            <a:pPr marL="788670" lvl="1" indent="-514350">
              <a:buFont typeface="+mj-ea"/>
              <a:buAutoNum type="circleNumDbPlain"/>
            </a:pPr>
            <a:r>
              <a:rPr lang="ja-JP" altLang="en-US" sz="2800" dirty="0"/>
              <a:t>事件、出来事</a:t>
            </a:r>
            <a:endParaRPr lang="en-US" altLang="ja-JP" sz="2800" dirty="0"/>
          </a:p>
          <a:p>
            <a:pPr marL="788670" lvl="1" indent="-514350">
              <a:buFont typeface="+mj-ea"/>
              <a:buAutoNum type="circleNumDbPlain"/>
            </a:pPr>
            <a:r>
              <a:rPr lang="ja-JP" altLang="en-US" sz="2800" dirty="0"/>
              <a:t>関連しそうな書籍・論文　</a:t>
            </a:r>
            <a:r>
              <a:rPr lang="en-US" altLang="ja-JP" sz="2800" dirty="0"/>
              <a:t>…</a:t>
            </a:r>
            <a:r>
              <a:rPr lang="ja-JP" altLang="en-US" sz="2800" dirty="0"/>
              <a:t>から考える</a:t>
            </a:r>
            <a:endParaRPr lang="en-US" altLang="ja-JP" sz="2800" dirty="0"/>
          </a:p>
        </p:txBody>
      </p:sp>
      <p:sp>
        <p:nvSpPr>
          <p:cNvPr id="6" name="タイトル 5"/>
          <p:cNvSpPr>
            <a:spLocks noGrp="1"/>
          </p:cNvSpPr>
          <p:nvPr>
            <p:ph type="title"/>
          </p:nvPr>
        </p:nvSpPr>
        <p:spPr>
          <a:xfrm>
            <a:off x="914400" y="0"/>
            <a:ext cx="7762056" cy="1426170"/>
          </a:xfrm>
        </p:spPr>
        <p:txBody>
          <a:bodyPr>
            <a:normAutofit/>
          </a:body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br>
              <a:rPr lang="en-US" altLang="ja-JP" sz="2800" u="sng" dirty="0">
                <a:solidFill>
                  <a:srgbClr val="00B050"/>
                </a:solidFill>
              </a:rPr>
            </a:br>
            <a:r>
              <a:rPr lang="ja-JP" altLang="en-US" sz="4400" u="sng" dirty="0"/>
              <a:t>テーマの考え方</a:t>
            </a:r>
            <a:endParaRPr kumimoji="1" lang="ja-JP" altLang="en-US" sz="5400" dirty="0"/>
          </a:p>
        </p:txBody>
      </p:sp>
      <p:sp>
        <p:nvSpPr>
          <p:cNvPr id="7" name="下矢印 6"/>
          <p:cNvSpPr/>
          <p:nvPr/>
        </p:nvSpPr>
        <p:spPr>
          <a:xfrm>
            <a:off x="2411760" y="2492896"/>
            <a:ext cx="360040"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6516216" y="3501008"/>
            <a:ext cx="1944216" cy="1224136"/>
          </a:xfrm>
          <a:prstGeom prst="wedgeRoundRectCallout">
            <a:avLst>
              <a:gd name="adj1" fmla="val -93492"/>
              <a:gd name="adj2" fmla="val 51973"/>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後に、本論で活きてくる</a:t>
            </a:r>
          </a:p>
        </p:txBody>
      </p:sp>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6</a:t>
            </a:fld>
            <a:endParaRPr kumimoji="1" lang="ja-JP" altLang="en-US"/>
          </a:p>
        </p:txBody>
      </p:sp>
    </p:spTree>
    <p:extLst>
      <p:ext uri="{BB962C8B-B14F-4D97-AF65-F5344CB8AC3E}">
        <p14:creationId xmlns:p14="http://schemas.microsoft.com/office/powerpoint/2010/main" val="232867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884411"/>
            <a:ext cx="6624736" cy="817141"/>
          </a:xfrm>
        </p:spPr>
        <p:txBody>
          <a:bodyPr>
            <a:normAutofit/>
          </a:bodyPr>
          <a:lstStyle/>
          <a:p>
            <a:r>
              <a:rPr lang="ja-JP" altLang="en-US" u="sng" dirty="0"/>
              <a:t>手順</a:t>
            </a:r>
            <a:r>
              <a:rPr lang="en-US" altLang="ja-JP" u="sng" dirty="0"/>
              <a:t>1. </a:t>
            </a:r>
            <a:r>
              <a:rPr lang="ja-JP" altLang="en-US" u="sng" dirty="0"/>
              <a:t>講義内容を振り返る</a:t>
            </a:r>
            <a:endParaRPr kumimoji="1" lang="ja-JP" altLang="en-US" u="sng" dirty="0"/>
          </a:p>
        </p:txBody>
      </p:sp>
      <p:sp>
        <p:nvSpPr>
          <p:cNvPr id="3" name="コンテンツ プレースホルダー 2"/>
          <p:cNvSpPr>
            <a:spLocks noGrp="1"/>
          </p:cNvSpPr>
          <p:nvPr>
            <p:ph sz="quarter" idx="1"/>
          </p:nvPr>
        </p:nvSpPr>
        <p:spPr>
          <a:xfrm>
            <a:off x="914400" y="1772816"/>
            <a:ext cx="7772400" cy="4174976"/>
          </a:xfrm>
        </p:spPr>
        <p:txBody>
          <a:bodyPr/>
          <a:lstStyle/>
          <a:p>
            <a:pPr marL="0" indent="0" algn="ctr">
              <a:buNone/>
            </a:pPr>
            <a:r>
              <a:rPr kumimoji="1" lang="ja-JP" altLang="en-US" sz="3200" dirty="0"/>
              <a:t>講義から次の</a:t>
            </a:r>
            <a:r>
              <a:rPr kumimoji="1" lang="en-US" altLang="ja-JP" sz="3200" dirty="0"/>
              <a:t>4</a:t>
            </a:r>
            <a:r>
              <a:rPr lang="ja-JP" altLang="en-US" sz="3200" dirty="0"/>
              <a:t>点を</a:t>
            </a:r>
            <a:r>
              <a:rPr lang="ja-JP" altLang="en-US" sz="3200"/>
              <a:t>探してみましょう</a:t>
            </a:r>
            <a:endParaRPr lang="en-US" altLang="ja-JP" sz="3200" dirty="0"/>
          </a:p>
          <a:p>
            <a:endParaRPr lang="en-US" altLang="ja-JP" sz="2000" dirty="0"/>
          </a:p>
          <a:p>
            <a:endParaRPr lang="en-US" altLang="ja-JP" sz="1000" dirty="0"/>
          </a:p>
          <a:p>
            <a:pPr marL="0" indent="0">
              <a:buNone/>
            </a:pPr>
            <a:r>
              <a:rPr kumimoji="1" lang="ja-JP" altLang="en-US" dirty="0"/>
              <a:t>　　</a:t>
            </a:r>
            <a:r>
              <a:rPr kumimoji="1" lang="en-US" altLang="ja-JP" dirty="0"/>
              <a:t>A.</a:t>
            </a:r>
            <a:r>
              <a:rPr kumimoji="1" lang="ja-JP" altLang="en-US" dirty="0"/>
              <a:t>「目から鱗」：なるほど！</a:t>
            </a:r>
            <a:endParaRPr kumimoji="1" lang="en-US" altLang="ja-JP" dirty="0"/>
          </a:p>
          <a:p>
            <a:pPr marL="0" indent="0">
              <a:buNone/>
            </a:pPr>
            <a:r>
              <a:rPr lang="ja-JP" altLang="en-US" dirty="0"/>
              <a:t>　　</a:t>
            </a:r>
            <a:r>
              <a:rPr lang="en-US" altLang="ja-JP" dirty="0"/>
              <a:t>B.</a:t>
            </a:r>
            <a:r>
              <a:rPr lang="ja-JP" altLang="en-US" dirty="0"/>
              <a:t>「激しく同意」：そうだそうだ！</a:t>
            </a:r>
            <a:endParaRPr lang="en-US" altLang="ja-JP" dirty="0"/>
          </a:p>
          <a:p>
            <a:pPr marL="0" indent="0">
              <a:buNone/>
            </a:pPr>
            <a:r>
              <a:rPr kumimoji="1" lang="ja-JP" altLang="en-US" dirty="0"/>
              <a:t>　　</a:t>
            </a:r>
            <a:r>
              <a:rPr kumimoji="1" lang="en-US" altLang="ja-JP" dirty="0"/>
              <a:t>C.</a:t>
            </a:r>
            <a:r>
              <a:rPr kumimoji="1" lang="ja-JP" altLang="en-US" dirty="0"/>
              <a:t>「納得いかない」：なんか変？</a:t>
            </a:r>
            <a:endParaRPr kumimoji="1" lang="en-US" altLang="ja-JP" dirty="0"/>
          </a:p>
          <a:p>
            <a:pPr marL="0" indent="0">
              <a:buNone/>
            </a:pPr>
            <a:r>
              <a:rPr lang="ja-JP" altLang="en-US" dirty="0"/>
              <a:t>　　</a:t>
            </a:r>
            <a:r>
              <a:rPr lang="en-US" altLang="ja-JP" dirty="0"/>
              <a:t>D.</a:t>
            </a:r>
            <a:r>
              <a:rPr lang="ja-JP" altLang="en-US" dirty="0"/>
              <a:t>「激しく反発」：認められない！</a:t>
            </a:r>
            <a:endParaRPr lang="en-US" altLang="ja-JP" dirty="0"/>
          </a:p>
        </p:txBody>
      </p:sp>
      <p:sp>
        <p:nvSpPr>
          <p:cNvPr id="6" name="テキスト ボックス 5"/>
          <p:cNvSpPr txBox="1"/>
          <p:nvPr/>
        </p:nvSpPr>
        <p:spPr>
          <a:xfrm>
            <a:off x="1835696" y="5155704"/>
            <a:ext cx="5760640" cy="461665"/>
          </a:xfrm>
          <a:prstGeom prst="rect">
            <a:avLst/>
          </a:prstGeom>
          <a:noFill/>
        </p:spPr>
        <p:txBody>
          <a:bodyPr wrap="square" rtlCol="0">
            <a:spAutoFit/>
          </a:bodyPr>
          <a:lstStyle/>
          <a:p>
            <a:r>
              <a:rPr lang="ja-JP" altLang="en-US" sz="2400" dirty="0"/>
              <a:t>戸田山和久（</a:t>
            </a:r>
            <a:r>
              <a:rPr lang="en-US" altLang="ja-JP" sz="2400" dirty="0"/>
              <a:t>2002</a:t>
            </a:r>
            <a:r>
              <a:rPr lang="ja-JP" altLang="en-US" sz="2400" dirty="0"/>
              <a:t>）</a:t>
            </a:r>
            <a:r>
              <a:rPr lang="en-US" altLang="ja-JP" sz="2400" dirty="0"/>
              <a:t>『</a:t>
            </a:r>
            <a:r>
              <a:rPr lang="ja-JP" altLang="en-US" sz="2400" dirty="0"/>
              <a:t>論文の教室</a:t>
            </a:r>
            <a:r>
              <a:rPr lang="en-US" altLang="ja-JP" sz="2400" dirty="0"/>
              <a:t>』</a:t>
            </a:r>
            <a:r>
              <a:rPr lang="ja-JP" altLang="en-US" sz="2400" dirty="0"/>
              <a:t>より</a:t>
            </a:r>
            <a:endParaRPr kumimoji="1" lang="ja-JP" altLang="en-US" sz="2400" dirty="0"/>
          </a:p>
        </p:txBody>
      </p:sp>
      <p:sp>
        <p:nvSpPr>
          <p:cNvPr id="7" name="角丸四角形 6"/>
          <p:cNvSpPr/>
          <p:nvPr/>
        </p:nvSpPr>
        <p:spPr>
          <a:xfrm>
            <a:off x="1331640" y="2852936"/>
            <a:ext cx="6408712" cy="2764433"/>
          </a:xfrm>
          <a:prstGeom prst="round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7BBC2F71-0BC9-4691-848C-353F74D45889}" type="slidenum">
              <a:rPr kumimoji="1" lang="ja-JP" altLang="en-US" smtClean="0"/>
              <a:t>7</a:t>
            </a:fld>
            <a:endParaRPr kumimoji="1" lang="ja-JP" altLang="en-US"/>
          </a:p>
        </p:txBody>
      </p:sp>
      <p:sp>
        <p:nvSpPr>
          <p:cNvPr id="8" name="タイトル 5"/>
          <p:cNvSpPr txBox="1">
            <a:spLocks/>
          </p:cNvSpPr>
          <p:nvPr/>
        </p:nvSpPr>
        <p:spPr>
          <a:xfrm>
            <a:off x="914400" y="209427"/>
            <a:ext cx="7762056" cy="661466"/>
          </a:xfrm>
          <a:prstGeom prst="rect">
            <a:avLst/>
          </a:prstGeom>
        </p:spPr>
        <p:txBody>
          <a:bodyPr bIns="91440" anchor="b" anchorCtr="0">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r>
              <a:rPr lang="ja-JP" altLang="en-US" sz="2000" dirty="0">
                <a:solidFill>
                  <a:srgbClr val="00B050"/>
                </a:solidFill>
              </a:rPr>
              <a:t>　</a:t>
            </a:r>
            <a:r>
              <a:rPr lang="ja-JP" altLang="en-US" sz="3500" dirty="0">
                <a:solidFill>
                  <a:srgbClr val="00B050"/>
                </a:solidFill>
              </a:rPr>
              <a:t>テーマ</a:t>
            </a:r>
            <a:r>
              <a:rPr lang="ja-JP" altLang="en-US" sz="3500">
                <a:solidFill>
                  <a:srgbClr val="00B050"/>
                </a:solidFill>
              </a:rPr>
              <a:t>の考え方</a:t>
            </a:r>
            <a:r>
              <a:rPr lang="en-US" altLang="ja-JP" sz="2800" dirty="0">
                <a:solidFill>
                  <a:srgbClr val="00B050"/>
                </a:solidFill>
              </a:rPr>
              <a:t>②</a:t>
            </a:r>
            <a:endParaRPr lang="ja-JP" altLang="en-US" sz="2800" dirty="0">
              <a:solidFill>
                <a:srgbClr val="00B050"/>
              </a:solidFill>
            </a:endParaRPr>
          </a:p>
        </p:txBody>
      </p:sp>
    </p:spTree>
    <p:extLst>
      <p:ext uri="{BB962C8B-B14F-4D97-AF65-F5344CB8AC3E}">
        <p14:creationId xmlns:p14="http://schemas.microsoft.com/office/powerpoint/2010/main" val="288030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68660" y="1169740"/>
            <a:ext cx="8206680" cy="5040560"/>
          </a:xfrm>
        </p:spPr>
        <p:txBody>
          <a:bodyPr>
            <a:normAutofit/>
          </a:bodyPr>
          <a:lstStyle/>
          <a:p>
            <a:pPr marL="0" indent="0" algn="ctr">
              <a:buNone/>
            </a:pPr>
            <a:r>
              <a:rPr lang="ja-JP" altLang="en-US" sz="3200" b="1" dirty="0"/>
              <a:t>講義内容をうまく振り返れないときは</a:t>
            </a:r>
            <a:r>
              <a:rPr lang="en-US" altLang="ja-JP" sz="3200" b="1" dirty="0"/>
              <a:t>…</a:t>
            </a:r>
            <a:br>
              <a:rPr lang="en-US" altLang="ja-JP" dirty="0"/>
            </a:br>
            <a:endParaRPr lang="en-US" altLang="ja-JP" dirty="0"/>
          </a:p>
          <a:p>
            <a:pPr marL="0" indent="0" algn="ctr">
              <a:buNone/>
            </a:pPr>
            <a:endParaRPr lang="en-US" altLang="ja-JP" dirty="0"/>
          </a:p>
          <a:p>
            <a:pPr marL="0" indent="0" algn="ctr">
              <a:buNone/>
            </a:pPr>
            <a:endParaRPr lang="en-US" altLang="ja-JP" dirty="0"/>
          </a:p>
          <a:p>
            <a:pPr marL="0" indent="0" algn="ctr">
              <a:buNone/>
            </a:pPr>
            <a:endParaRPr lang="en-US" altLang="ja-JP" dirty="0"/>
          </a:p>
          <a:p>
            <a:pPr marL="0" indent="0" algn="ctr">
              <a:buNone/>
            </a:pPr>
            <a:r>
              <a:rPr lang="ja-JP" altLang="en-US" sz="2800" dirty="0">
                <a:solidFill>
                  <a:srgbClr val="FF0000"/>
                </a:solidFill>
              </a:rPr>
              <a:t>　</a:t>
            </a:r>
            <a:r>
              <a:rPr lang="ja-JP" altLang="en-US" sz="2800" b="1" dirty="0">
                <a:solidFill>
                  <a:srgbClr val="FF0000"/>
                </a:solidFill>
              </a:rPr>
              <a:t>一番心に残ったこと</a:t>
            </a:r>
            <a:r>
              <a:rPr lang="ja-JP" altLang="en-US" sz="2800" dirty="0"/>
              <a:t>や</a:t>
            </a:r>
            <a:r>
              <a:rPr lang="ja-JP" altLang="en-US" sz="2800" b="1" dirty="0">
                <a:solidFill>
                  <a:srgbClr val="0070C0"/>
                </a:solidFill>
              </a:rPr>
              <a:t>面白かったこと</a:t>
            </a:r>
            <a:r>
              <a:rPr lang="ja-JP" altLang="en-US" sz="2800" dirty="0"/>
              <a:t>、</a:t>
            </a:r>
            <a:br>
              <a:rPr lang="en-US" altLang="ja-JP" sz="2800" dirty="0"/>
            </a:br>
            <a:r>
              <a:rPr lang="ja-JP" altLang="en-US" sz="2800" b="1" dirty="0">
                <a:solidFill>
                  <a:srgbClr val="FF0000"/>
                </a:solidFill>
              </a:rPr>
              <a:t>覚えていること</a:t>
            </a:r>
            <a:r>
              <a:rPr lang="ja-JP" altLang="en-US" sz="2800" dirty="0"/>
              <a:t>ならば、書けるのでは</a:t>
            </a:r>
            <a:r>
              <a:rPr lang="en-US" altLang="ja-JP" sz="2800" dirty="0"/>
              <a:t>…</a:t>
            </a:r>
            <a:r>
              <a:rPr lang="ja-JP" altLang="en-US" sz="2800" dirty="0"/>
              <a:t>？</a:t>
            </a:r>
            <a:endParaRPr lang="en-US" altLang="ja-JP" sz="2800" dirty="0"/>
          </a:p>
          <a:p>
            <a:pPr marL="0" indent="0">
              <a:buNone/>
            </a:pPr>
            <a:r>
              <a:rPr lang="ja-JP" altLang="en-US" dirty="0"/>
              <a:t>　</a:t>
            </a:r>
            <a:endParaRPr lang="en-US" altLang="ja-JP" dirty="0"/>
          </a:p>
          <a:p>
            <a:pPr marL="0" indent="0" algn="ctr">
              <a:buNone/>
            </a:pPr>
            <a:r>
              <a:rPr lang="ja-JP" altLang="en-US" sz="3200" dirty="0"/>
              <a:t>キーワード、関心、疑問、興味、主張等を</a:t>
            </a:r>
            <a:br>
              <a:rPr lang="en-US" altLang="ja-JP" sz="3200" dirty="0"/>
            </a:br>
            <a:r>
              <a:rPr lang="ja-JP" altLang="en-US" sz="3200" dirty="0"/>
              <a:t>紙に自由に書き出してみましょう</a:t>
            </a:r>
            <a:endParaRPr kumimoji="1" lang="ja-JP" altLang="en-US" sz="3200" dirty="0"/>
          </a:p>
        </p:txBody>
      </p:sp>
      <p:sp>
        <p:nvSpPr>
          <p:cNvPr id="7" name="下矢印 6"/>
          <p:cNvSpPr/>
          <p:nvPr/>
        </p:nvSpPr>
        <p:spPr>
          <a:xfrm>
            <a:off x="4391980" y="4082751"/>
            <a:ext cx="360040" cy="28803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0979" y="1484784"/>
            <a:ext cx="982043" cy="1451519"/>
          </a:xfrm>
          <a:prstGeom prst="rect">
            <a:avLst/>
          </a:prstGeom>
        </p:spPr>
      </p:pic>
      <p:sp>
        <p:nvSpPr>
          <p:cNvPr id="2" name="スライド番号プレースホルダー 1"/>
          <p:cNvSpPr>
            <a:spLocks noGrp="1"/>
          </p:cNvSpPr>
          <p:nvPr>
            <p:ph type="sldNum" sz="quarter" idx="12"/>
          </p:nvPr>
        </p:nvSpPr>
        <p:spPr/>
        <p:txBody>
          <a:bodyPr/>
          <a:lstStyle/>
          <a:p>
            <a:fld id="{7BBC2F71-0BC9-4691-848C-353F74D45889}" type="slidenum">
              <a:rPr kumimoji="1" lang="ja-JP" altLang="en-US" smtClean="0"/>
              <a:t>8</a:t>
            </a:fld>
            <a:endParaRPr kumimoji="1" lang="ja-JP" altLang="en-US"/>
          </a:p>
        </p:txBody>
      </p:sp>
      <p:sp>
        <p:nvSpPr>
          <p:cNvPr id="6" name="タイトル 5"/>
          <p:cNvSpPr txBox="1">
            <a:spLocks/>
          </p:cNvSpPr>
          <p:nvPr/>
        </p:nvSpPr>
        <p:spPr>
          <a:xfrm>
            <a:off x="914400" y="209427"/>
            <a:ext cx="7762056" cy="661466"/>
          </a:xfrm>
          <a:prstGeom prst="rect">
            <a:avLst/>
          </a:prstGeom>
        </p:spPr>
        <p:txBody>
          <a:bodyPr bIns="91440" anchor="b" anchorCtr="0">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400" dirty="0">
                <a:solidFill>
                  <a:srgbClr val="00B050"/>
                </a:solidFill>
              </a:rPr>
              <a:t>3.</a:t>
            </a:r>
            <a:r>
              <a:rPr lang="ja-JP" altLang="en-US" sz="2400" dirty="0">
                <a:solidFill>
                  <a:srgbClr val="00B050"/>
                </a:solidFill>
              </a:rPr>
              <a:t>テーマの</a:t>
            </a:r>
            <a:r>
              <a:rPr lang="ja-JP" altLang="en-US" sz="2400">
                <a:solidFill>
                  <a:srgbClr val="00B050"/>
                </a:solidFill>
              </a:rPr>
              <a:t>設定 </a:t>
            </a:r>
            <a:r>
              <a:rPr lang="en-US" altLang="ja-JP" sz="2000" dirty="0">
                <a:solidFill>
                  <a:srgbClr val="00B050"/>
                </a:solidFill>
              </a:rPr>
              <a:t>(2)</a:t>
            </a:r>
            <a:r>
              <a:rPr lang="ja-JP" altLang="en-US" sz="2000" dirty="0">
                <a:solidFill>
                  <a:srgbClr val="00B050"/>
                </a:solidFill>
              </a:rPr>
              <a:t>　</a:t>
            </a:r>
            <a:r>
              <a:rPr lang="ja-JP" altLang="en-US" sz="3500" dirty="0">
                <a:solidFill>
                  <a:srgbClr val="00B050"/>
                </a:solidFill>
              </a:rPr>
              <a:t>テーマ</a:t>
            </a:r>
            <a:r>
              <a:rPr lang="ja-JP" altLang="en-US" sz="3500">
                <a:solidFill>
                  <a:srgbClr val="00B050"/>
                </a:solidFill>
              </a:rPr>
              <a:t>の考え方</a:t>
            </a:r>
            <a:r>
              <a:rPr lang="en-US" altLang="ja-JP" sz="2800" dirty="0">
                <a:solidFill>
                  <a:srgbClr val="00B050"/>
                </a:solidFill>
              </a:rPr>
              <a:t>③</a:t>
            </a:r>
            <a:endParaRPr lang="ja-JP" altLang="en-US" sz="2800" dirty="0">
              <a:solidFill>
                <a:srgbClr val="00B050"/>
              </a:solidFill>
            </a:endParaRPr>
          </a:p>
        </p:txBody>
      </p:sp>
    </p:spTree>
    <p:extLst>
      <p:ext uri="{BB962C8B-B14F-4D97-AF65-F5344CB8AC3E}">
        <p14:creationId xmlns:p14="http://schemas.microsoft.com/office/powerpoint/2010/main" val="1466139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3920</TotalTime>
  <Words>4887</Words>
  <Application>Microsoft Office PowerPoint</Application>
  <PresentationFormat>画面に合わせる (4:3)</PresentationFormat>
  <Paragraphs>439</Paragraphs>
  <Slides>25</Slides>
  <Notes>25</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25</vt:i4>
      </vt:variant>
    </vt:vector>
  </HeadingPairs>
  <TitlesOfParts>
    <vt:vector size="40" baseType="lpstr">
      <vt:lpstr>AR P丸ゴシック体M</vt:lpstr>
      <vt:lpstr>HGP創英角ｺﾞｼｯｸUB</vt:lpstr>
      <vt:lpstr>HGｺﾞｼｯｸM</vt:lpstr>
      <vt:lpstr>HG創英ﾌﾟﾚｾﾞﾝｽEB</vt:lpstr>
      <vt:lpstr>HG創英角ｺﾞｼｯｸUB</vt:lpstr>
      <vt:lpstr>ＭＳ Ｐゴシック</vt:lpstr>
      <vt:lpstr>ＭＳ ゴシック</vt:lpstr>
      <vt:lpstr>ＭＳ 明朝</vt:lpstr>
      <vt:lpstr>新細明體</vt:lpstr>
      <vt:lpstr>Calibri</vt:lpstr>
      <vt:lpstr>Century</vt:lpstr>
      <vt:lpstr>Franklin Gothic Book</vt:lpstr>
      <vt:lpstr>Perpetua</vt:lpstr>
      <vt:lpstr>Wingdings 2</vt:lpstr>
      <vt:lpstr>ジャパネスク</vt:lpstr>
      <vt:lpstr>レポート作成支援セミナー 「テーマ設定と資料の探し方」</vt:lpstr>
      <vt:lpstr>1.レポートって何？</vt:lpstr>
      <vt:lpstr>1.レポートって何？(２)</vt:lpstr>
      <vt:lpstr>2.レポート課題の確認</vt:lpstr>
      <vt:lpstr>2.レポート課題の確認（２）</vt:lpstr>
      <vt:lpstr>3.テーマの設定  テーマの決め方</vt:lpstr>
      <vt:lpstr>3.テーマの設定 (2) テーマの考え方</vt:lpstr>
      <vt:lpstr>手順1. 講義内容を振り返る</vt:lpstr>
      <vt:lpstr>PowerPoint プレゼンテーション</vt:lpstr>
      <vt:lpstr>手順2. 頭の中で話を膨らませる</vt:lpstr>
      <vt:lpstr>手順2. 頭の中で話を膨らませる</vt:lpstr>
      <vt:lpstr>手順2. 頭の中で話を膨らませる</vt:lpstr>
      <vt:lpstr>PowerPoint プレゼンテーション</vt:lpstr>
      <vt:lpstr>4. 資料の探し方</vt:lpstr>
      <vt:lpstr>さまざまな分野に役立つサイト</vt:lpstr>
      <vt:lpstr>図書・雑誌論文の検索</vt:lpstr>
      <vt:lpstr>新聞・雑誌記事の検索</vt:lpstr>
      <vt:lpstr>学外からデータベースを利用する</vt:lpstr>
      <vt:lpstr>資料の統合検索</vt:lpstr>
      <vt:lpstr>Maruzen eBook Library</vt:lpstr>
      <vt:lpstr>検索の論理演算</vt:lpstr>
      <vt:lpstr>補足：読み手に理解してもらえるレポートを書くために</vt:lpstr>
      <vt:lpstr>文章のわかりやすさをつくる方法</vt:lpstr>
      <vt:lpstr>理解してもらえるレポートの三つのステップ</vt:lpstr>
      <vt:lpstr>ご静聴ありがとうございました！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松岡　直樹</cp:lastModifiedBy>
  <cp:revision>377</cp:revision>
  <cp:lastPrinted>2021-07-06T02:11:54Z</cp:lastPrinted>
  <dcterms:created xsi:type="dcterms:W3CDTF">2013-11-20T03:39:18Z</dcterms:created>
  <dcterms:modified xsi:type="dcterms:W3CDTF">2022-02-25T07:31:31Z</dcterms:modified>
</cp:coreProperties>
</file>